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Default Extension="xml" ContentType="application/xml"/>
  <Override PartName="/ppt/slides/slide14.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Layouts/slideLayout20.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_xmlsignatures/sig1.xml" ContentType="application/vnd.openxmlformats-package.digital-signature-xmlsignature+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26.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presProps.xml" ContentType="application/vnd.openxmlformats-officedocument.presentationml.presProps+xml"/>
  <Override PartName="/ppt/slides/slide15.xml" ContentType="application/vnd.openxmlformats-officedocument.presentationml.slide+xml"/>
  <Override PartName="/ppt/slides/slide1.xml" ContentType="application/vnd.openxmlformats-officedocument.presentationml.slide+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slideLayouts/slideLayout21.xml" ContentType="application/vnd.openxmlformats-officedocument.presentationml.slideLayout+xml"/>
  <Override PartName="/ppt/slideLayouts/slideLayout12.xml" ContentType="application/vnd.openxmlformats-officedocument.presentationml.slideLayout+xml"/>
  <Default Extension="vml" ContentType="application/vnd.openxmlformats-officedocument.vmlDrawing"/>
  <Default Extension="sigs" ContentType="application/vnd.openxmlformats-package.digital-signature-origin"/>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customXml/itemProps3.xml" ContentType="application/vnd.openxmlformats-officedocument.customXmlProperties+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Layouts/slideLayout22.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9.xml" ContentType="application/vnd.openxmlformats-officedocument.presentationml.notesSlide+xml"/>
  <Override PartName="/ppt/commentAuthors.xml" ContentType="application/vnd.openxmlformats-officedocument.presentationml.commentAuthors+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customXml/itemProps4.xml" ContentType="application/vnd.openxmlformats-officedocument.customXmlProperties+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theme/theme4.xml" ContentType="application/vnd.openxmlformats-officedocument.theme+xml"/>
  <Override PartName="/ppt/slides/slide17.xml" ContentType="application/vnd.openxmlformats-officedocument.presentationml.slide+xml"/>
  <Override PartName="/ppt/slides/slide3.xml" ContentType="application/vnd.openxmlformats-officedocument.presentationml.slide+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s/slide13.xml" ContentType="application/vnd.openxmlformats-officedocument.presentationml.slide+xml"/>
  <Override PartName="/ppt/notesSlides/notesSlide26.xml" ContentType="application/vnd.openxmlformats-officedocument.presentationml.notesSlid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digital-signature/origin" Target="_xmlsignatures/origin.sig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80" r:id="rId2"/>
  </p:sldMasterIdLst>
  <p:notesMasterIdLst>
    <p:notesMasterId r:id="rId30"/>
  </p:notesMasterIdLst>
  <p:handoutMasterIdLst>
    <p:handoutMasterId r:id="rId31"/>
  </p:handoutMasterIdLst>
  <p:sldIdLst>
    <p:sldId id="318" r:id="rId3"/>
    <p:sldId id="404" r:id="rId4"/>
    <p:sldId id="303" r:id="rId5"/>
    <p:sldId id="377" r:id="rId6"/>
    <p:sldId id="384" r:id="rId7"/>
    <p:sldId id="400" r:id="rId8"/>
    <p:sldId id="388" r:id="rId9"/>
    <p:sldId id="389" r:id="rId10"/>
    <p:sldId id="391" r:id="rId11"/>
    <p:sldId id="300" r:id="rId12"/>
    <p:sldId id="265" r:id="rId13"/>
    <p:sldId id="301" r:id="rId14"/>
    <p:sldId id="268" r:id="rId15"/>
    <p:sldId id="320" r:id="rId16"/>
    <p:sldId id="321" r:id="rId17"/>
    <p:sldId id="393" r:id="rId18"/>
    <p:sldId id="394" r:id="rId19"/>
    <p:sldId id="395" r:id="rId20"/>
    <p:sldId id="396" r:id="rId21"/>
    <p:sldId id="357" r:id="rId22"/>
    <p:sldId id="397" r:id="rId23"/>
    <p:sldId id="403" r:id="rId24"/>
    <p:sldId id="356" r:id="rId25"/>
    <p:sldId id="399" r:id="rId26"/>
    <p:sldId id="305" r:id="rId27"/>
    <p:sldId id="311" r:id="rId28"/>
    <p:sldId id="3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77777"/>
    <a:srgbClr val="0085D5"/>
    <a:srgbClr val="FF9900"/>
    <a:srgbClr val="BDBDBD"/>
    <a:srgbClr val="D9D9D9"/>
    <a:srgbClr val="F8F8F8"/>
    <a:srgbClr val="CDCDCD"/>
    <a:srgbClr val="B21811"/>
    <a:srgbClr val="7EA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15" autoAdjust="0"/>
    <p:restoredTop sz="84444" autoAdjust="0"/>
  </p:normalViewPr>
  <p:slideViewPr>
    <p:cSldViewPr snapToGrid="0">
      <p:cViewPr varScale="1">
        <p:scale>
          <a:sx n="64" d="100"/>
          <a:sy n="64" d="100"/>
        </p:scale>
        <p:origin x="101" y="605"/>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140" d="100"/>
          <a:sy n="140" d="100"/>
        </p:scale>
        <p:origin x="-124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71500" y="229395"/>
            <a:ext cx="2647950" cy="458788"/>
          </a:xfrm>
          <a:prstGeom prst="rect">
            <a:avLst/>
          </a:prstGeom>
        </p:spPr>
        <p:txBody>
          <a:bodyPr vert="horz" lIns="0" tIns="0" rIns="0" bIns="91440" rtlCol="0"/>
          <a:lstStyle>
            <a:lvl1pPr algn="l">
              <a:defRPr sz="1200"/>
            </a:lvl1pPr>
          </a:lstStyle>
          <a:p>
            <a:r>
              <a:rPr lang="en-US"/>
              <a:t>Presentation Title</a:t>
            </a:r>
          </a:p>
        </p:txBody>
      </p:sp>
      <p:sp>
        <p:nvSpPr>
          <p:cNvPr id="3" name="Date Placeholder 2"/>
          <p:cNvSpPr>
            <a:spLocks noGrp="1"/>
          </p:cNvSpPr>
          <p:nvPr>
            <p:ph type="dt" sz="quarter" idx="1"/>
          </p:nvPr>
        </p:nvSpPr>
        <p:spPr>
          <a:xfrm>
            <a:off x="5551797" y="406404"/>
            <a:ext cx="762000" cy="159979"/>
          </a:xfrm>
          <a:prstGeom prst="rect">
            <a:avLst/>
          </a:prstGeom>
        </p:spPr>
        <p:txBody>
          <a:bodyPr vert="horz" lIns="0" tIns="0" rIns="0" bIns="0" rtlCol="0" anchor="t" anchorCtr="0"/>
          <a:lstStyle>
            <a:lvl1pPr algn="r">
              <a:defRPr sz="1200"/>
            </a:lvl1pPr>
          </a:lstStyle>
          <a:p>
            <a:fld id="{03988A20-EF06-4D4E-89A2-E3A1D129ED6E}" type="datetime1">
              <a:rPr lang="en-US" sz="800" smtClean="0"/>
              <a:pPr/>
              <a:t>7/15/2016</a:t>
            </a:fld>
            <a:endParaRPr lang="en-US" sz="800" dirty="0"/>
          </a:p>
        </p:txBody>
      </p:sp>
      <p:sp>
        <p:nvSpPr>
          <p:cNvPr id="4" name="Footer Placeholder 3"/>
          <p:cNvSpPr>
            <a:spLocks noGrp="1"/>
          </p:cNvSpPr>
          <p:nvPr>
            <p:ph type="ftr" sz="quarter" idx="2"/>
          </p:nvPr>
        </p:nvSpPr>
        <p:spPr>
          <a:xfrm>
            <a:off x="3630305" y="581461"/>
            <a:ext cx="2683492" cy="160528"/>
          </a:xfrm>
          <a:prstGeom prst="rect">
            <a:avLst/>
          </a:prstGeom>
        </p:spPr>
        <p:txBody>
          <a:bodyPr vert="horz" lIns="0" tIns="0" rIns="0" bIns="0" rtlCol="0" anchor="t" anchorCtr="0"/>
          <a:lstStyle>
            <a:lvl1pPr algn="l">
              <a:defRPr sz="1200"/>
            </a:lvl1pPr>
          </a:lstStyle>
          <a:p>
            <a:pPr algn="r"/>
            <a:r>
              <a:rPr lang="en-US" sz="800" dirty="0"/>
              <a:t>Confidentiality Label</a:t>
            </a:r>
          </a:p>
        </p:txBody>
      </p:sp>
      <p:sp>
        <p:nvSpPr>
          <p:cNvPr id="5" name="Slide Number Placeholder 4"/>
          <p:cNvSpPr>
            <a:spLocks noGrp="1"/>
          </p:cNvSpPr>
          <p:nvPr>
            <p:ph type="sldNum" sz="quarter" idx="3"/>
          </p:nvPr>
        </p:nvSpPr>
        <p:spPr>
          <a:xfrm>
            <a:off x="5551797" y="229394"/>
            <a:ext cx="762000" cy="161930"/>
          </a:xfrm>
          <a:prstGeom prst="rect">
            <a:avLst/>
          </a:prstGeom>
        </p:spPr>
        <p:txBody>
          <a:bodyPr vert="horz" lIns="0" tIns="0" rIns="0" bIns="0" rtlCol="0" anchor="t" anchorCtr="0"/>
          <a:lstStyle>
            <a:lvl1pPr algn="r">
              <a:defRPr sz="1200"/>
            </a:lvl1pPr>
          </a:lstStyle>
          <a:p>
            <a:fld id="{63D7F7B9-5276-48BD-8702-84F780AA6454}" type="slidenum">
              <a:rPr lang="en-US" sz="800" smtClean="0"/>
              <a:pPr/>
              <a:t>‹#›</a:t>
            </a:fld>
            <a:endParaRPr lang="en-US" sz="8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8641023"/>
            <a:ext cx="2268000" cy="438968"/>
          </a:xfrm>
          <a:prstGeom prst="rect">
            <a:avLst/>
          </a:prstGeom>
        </p:spPr>
      </p:pic>
    </p:spTree>
    <p:extLst>
      <p:ext uri="{BB962C8B-B14F-4D97-AF65-F5344CB8AC3E}">
        <p14:creationId xmlns:p14="http://schemas.microsoft.com/office/powerpoint/2010/main" val="4571947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1" y="457200"/>
            <a:ext cx="3534508" cy="388452"/>
          </a:xfrm>
          <a:prstGeom prst="rect">
            <a:avLst/>
          </a:prstGeom>
        </p:spPr>
        <p:txBody>
          <a:bodyPr vert="horz" lIns="0" tIns="0" rIns="0" bIns="45720" rtlCol="0" anchor="t" anchorCtr="0"/>
          <a:lstStyle>
            <a:lvl1pPr algn="l">
              <a:defRPr sz="1200"/>
            </a:lvl1pPr>
          </a:lstStyle>
          <a:p>
            <a:r>
              <a:rPr lang="en-US"/>
              <a:t>Presentation Title</a:t>
            </a:r>
            <a:endParaRPr lang="en-US" dirty="0"/>
          </a:p>
        </p:txBody>
      </p:sp>
      <p:sp>
        <p:nvSpPr>
          <p:cNvPr id="4" name="Slide Image Placeholder 3"/>
          <p:cNvSpPr>
            <a:spLocks noGrp="1" noRot="1" noChangeAspect="1"/>
          </p:cNvSpPr>
          <p:nvPr>
            <p:ph type="sldImg" idx="2"/>
          </p:nvPr>
        </p:nvSpPr>
        <p:spPr>
          <a:xfrm>
            <a:off x="457200" y="931863"/>
            <a:ext cx="2973388" cy="2230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1" y="3248635"/>
            <a:ext cx="5978769" cy="486392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p:cNvSpPr>
            <a:spLocks noGrp="1"/>
          </p:cNvSpPr>
          <p:nvPr>
            <p:ph type="dt" idx="1"/>
          </p:nvPr>
        </p:nvSpPr>
        <p:spPr>
          <a:xfrm>
            <a:off x="5698541" y="606409"/>
            <a:ext cx="737428" cy="133066"/>
          </a:xfrm>
          <a:prstGeom prst="rect">
            <a:avLst/>
          </a:prstGeom>
        </p:spPr>
        <p:txBody>
          <a:bodyPr vert="horz" lIns="0" tIns="0" rIns="0" bIns="0" rtlCol="0" anchor="t" anchorCtr="0"/>
          <a:lstStyle>
            <a:lvl1pPr algn="r">
              <a:defRPr sz="800"/>
            </a:lvl1pPr>
          </a:lstStyle>
          <a:p>
            <a:fld id="{74F2F392-6618-4FB2-BB41-91534959C136}" type="datetime1">
              <a:rPr lang="en-US" smtClean="0"/>
              <a:pPr/>
              <a:t>7/15/2016</a:t>
            </a:fld>
            <a:endParaRPr lang="en-US"/>
          </a:p>
        </p:txBody>
      </p:sp>
      <p:sp>
        <p:nvSpPr>
          <p:cNvPr id="9" name="Footer Placeholder 5"/>
          <p:cNvSpPr>
            <a:spLocks noGrp="1"/>
          </p:cNvSpPr>
          <p:nvPr>
            <p:ph type="ftr" sz="quarter" idx="4"/>
          </p:nvPr>
        </p:nvSpPr>
        <p:spPr>
          <a:xfrm>
            <a:off x="4421335" y="754676"/>
            <a:ext cx="2014634" cy="142266"/>
          </a:xfrm>
          <a:prstGeom prst="rect">
            <a:avLst/>
          </a:prstGeom>
        </p:spPr>
        <p:txBody>
          <a:bodyPr vert="horz" lIns="0" tIns="0" rIns="0" bIns="0" rtlCol="0" anchor="t" anchorCtr="0"/>
          <a:lstStyle>
            <a:lvl1pPr algn="r">
              <a:defRPr sz="800"/>
            </a:lvl1pPr>
          </a:lstStyle>
          <a:p>
            <a:r>
              <a:rPr lang="en-US"/>
              <a:t>Confidentiality Label</a:t>
            </a:r>
          </a:p>
        </p:txBody>
      </p:sp>
      <p:sp>
        <p:nvSpPr>
          <p:cNvPr id="10" name="Slide Number Placeholder 6"/>
          <p:cNvSpPr>
            <a:spLocks noGrp="1"/>
          </p:cNvSpPr>
          <p:nvPr>
            <p:ph type="sldNum" sz="quarter" idx="5"/>
          </p:nvPr>
        </p:nvSpPr>
        <p:spPr>
          <a:xfrm>
            <a:off x="5929851" y="457200"/>
            <a:ext cx="506119" cy="129408"/>
          </a:xfrm>
          <a:prstGeom prst="rect">
            <a:avLst/>
          </a:prstGeom>
        </p:spPr>
        <p:txBody>
          <a:bodyPr vert="horz" lIns="0" tIns="0" rIns="0" bIns="0" rtlCol="0" anchor="t" anchorCtr="0"/>
          <a:lstStyle>
            <a:lvl1pPr algn="r">
              <a:defRPr sz="800"/>
            </a:lvl1pPr>
          </a:lstStyle>
          <a:p>
            <a:fld id="{57788AFD-C26B-478C-B2D8-3A933D69C95F}" type="slidenum">
              <a:rPr lang="en-US" smtClean="0"/>
              <a:pPr/>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367" y="8645185"/>
            <a:ext cx="2268000" cy="438968"/>
          </a:xfrm>
          <a:prstGeom prst="rect">
            <a:avLst/>
          </a:prstGeom>
        </p:spPr>
      </p:pic>
    </p:spTree>
    <p:extLst>
      <p:ext uri="{BB962C8B-B14F-4D97-AF65-F5344CB8AC3E}">
        <p14:creationId xmlns:p14="http://schemas.microsoft.com/office/powerpoint/2010/main" val="16768512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Emission_spectrum" TargetMode="External"/><Relationship Id="rId13" Type="http://schemas.openxmlformats.org/officeDocument/2006/relationships/hyperlink" Target="https://en.wikipedia.org/wiki/Earth's_atmosphere" TargetMode="External"/><Relationship Id="rId3" Type="http://schemas.openxmlformats.org/officeDocument/2006/relationships/hyperlink" Target="https://en.wikipedia.org/wiki/William_Hyde_Wollaston" TargetMode="External"/><Relationship Id="rId7" Type="http://schemas.openxmlformats.org/officeDocument/2006/relationships/hyperlink" Target="https://en.wikipedia.org/wiki/Robert_Bunsen" TargetMode="External"/><Relationship Id="rId12" Type="http://schemas.openxmlformats.org/officeDocument/2006/relationships/hyperlink" Target="https://en.wikipedia.org/wiki/Oxyg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Gustav_Kirchhoff" TargetMode="External"/><Relationship Id="rId11" Type="http://schemas.openxmlformats.org/officeDocument/2006/relationships/hyperlink" Target="https://en.wikipedia.org/wiki/Telluric_contamination" TargetMode="External"/><Relationship Id="rId5" Type="http://schemas.openxmlformats.org/officeDocument/2006/relationships/hyperlink" Target="https://en.wikipedia.org/wiki/Sunlight" TargetMode="External"/><Relationship Id="rId10" Type="http://schemas.openxmlformats.org/officeDocument/2006/relationships/hyperlink" Target="https://en.wikipedia.org/wiki/Chemical_elements" TargetMode="External"/><Relationship Id="rId4" Type="http://schemas.openxmlformats.org/officeDocument/2006/relationships/hyperlink" Target="https://en.wikipedia.org/wiki/Wavelength" TargetMode="External"/><Relationship Id="rId9" Type="http://schemas.openxmlformats.org/officeDocument/2006/relationships/hyperlink" Target="https://en.wikipedia.org/wiki/Absorption_(optic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a:t>
            </a:fld>
            <a:endParaRPr lang="en-US" sz="800" b="0" i="0">
              <a:latin typeface="Arial"/>
              <a:ea typeface="+mn-ea"/>
              <a:cs typeface="+mn-cs"/>
            </a:endParaRPr>
          </a:p>
        </p:txBody>
      </p:sp>
    </p:spTree>
    <p:extLst>
      <p:ext uri="{BB962C8B-B14F-4D97-AF65-F5344CB8AC3E}">
        <p14:creationId xmlns:p14="http://schemas.microsoft.com/office/powerpoint/2010/main" val="27230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10</a:t>
            </a:fld>
            <a:endParaRPr lang="en-US" sz="800" b="0" i="0">
              <a:latin typeface="Arial"/>
              <a:ea typeface="+mn-ea"/>
              <a:cs typeface="+mn-cs"/>
            </a:endParaRPr>
          </a:p>
        </p:txBody>
      </p:sp>
    </p:spTree>
    <p:extLst>
      <p:ext uri="{BB962C8B-B14F-4D97-AF65-F5344CB8AC3E}">
        <p14:creationId xmlns:p14="http://schemas.microsoft.com/office/powerpoint/2010/main" val="222141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11</a:t>
            </a:fld>
            <a:endParaRPr lang="en-US" sz="800" b="0" i="0">
              <a:latin typeface="Arial"/>
              <a:ea typeface="+mn-ea"/>
              <a:cs typeface="+mn-cs"/>
            </a:endParaRPr>
          </a:p>
        </p:txBody>
      </p:sp>
    </p:spTree>
    <p:extLst>
      <p:ext uri="{BB962C8B-B14F-4D97-AF65-F5344CB8AC3E}">
        <p14:creationId xmlns:p14="http://schemas.microsoft.com/office/powerpoint/2010/main" val="164355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12</a:t>
            </a:fld>
            <a:endParaRPr lang="en-US" sz="800" b="0" i="0">
              <a:latin typeface="Arial"/>
              <a:ea typeface="+mn-ea"/>
              <a:cs typeface="+mn-cs"/>
            </a:endParaRPr>
          </a:p>
        </p:txBody>
      </p:sp>
    </p:spTree>
    <p:extLst>
      <p:ext uri="{BB962C8B-B14F-4D97-AF65-F5344CB8AC3E}">
        <p14:creationId xmlns:p14="http://schemas.microsoft.com/office/powerpoint/2010/main" val="178663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13</a:t>
            </a:fld>
            <a:endParaRPr lang="en-US" sz="800" b="0" i="0">
              <a:latin typeface="Arial"/>
              <a:ea typeface="+mn-ea"/>
              <a:cs typeface="+mn-cs"/>
            </a:endParaRPr>
          </a:p>
        </p:txBody>
      </p:sp>
    </p:spTree>
    <p:extLst>
      <p:ext uri="{BB962C8B-B14F-4D97-AF65-F5344CB8AC3E}">
        <p14:creationId xmlns:p14="http://schemas.microsoft.com/office/powerpoint/2010/main" val="326613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14</a:t>
            </a:fld>
            <a:endParaRPr lang="en-US" sz="800" b="0" i="0">
              <a:latin typeface="Arial"/>
              <a:ea typeface="+mn-ea"/>
              <a:cs typeface="+mn-cs"/>
            </a:endParaRPr>
          </a:p>
        </p:txBody>
      </p:sp>
    </p:spTree>
    <p:extLst>
      <p:ext uri="{BB962C8B-B14F-4D97-AF65-F5344CB8AC3E}">
        <p14:creationId xmlns:p14="http://schemas.microsoft.com/office/powerpoint/2010/main" val="328357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15</a:t>
            </a:fld>
            <a:endParaRPr lang="en-US" sz="800" b="0" i="0">
              <a:latin typeface="Arial"/>
              <a:ea typeface="+mn-ea"/>
              <a:cs typeface="+mn-cs"/>
            </a:endParaRPr>
          </a:p>
        </p:txBody>
      </p:sp>
    </p:spTree>
    <p:extLst>
      <p:ext uri="{BB962C8B-B14F-4D97-AF65-F5344CB8AC3E}">
        <p14:creationId xmlns:p14="http://schemas.microsoft.com/office/powerpoint/2010/main" val="391370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16</a:t>
            </a:fld>
            <a:endParaRPr lang="en-US" sz="800" b="0" i="0">
              <a:latin typeface="Arial"/>
              <a:ea typeface="+mn-ea"/>
              <a:cs typeface="+mn-cs"/>
            </a:endParaRPr>
          </a:p>
        </p:txBody>
      </p:sp>
    </p:spTree>
    <p:extLst>
      <p:ext uri="{BB962C8B-B14F-4D97-AF65-F5344CB8AC3E}">
        <p14:creationId xmlns:p14="http://schemas.microsoft.com/office/powerpoint/2010/main" val="3985002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17</a:t>
            </a:fld>
            <a:endParaRPr lang="en-US" sz="800" b="0" i="0">
              <a:latin typeface="Arial"/>
              <a:ea typeface="+mn-ea"/>
              <a:cs typeface="+mn-cs"/>
            </a:endParaRPr>
          </a:p>
        </p:txBody>
      </p:sp>
    </p:spTree>
    <p:extLst>
      <p:ext uri="{BB962C8B-B14F-4D97-AF65-F5344CB8AC3E}">
        <p14:creationId xmlns:p14="http://schemas.microsoft.com/office/powerpoint/2010/main" val="148128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18</a:t>
            </a:fld>
            <a:endParaRPr lang="en-US" sz="800" b="0" i="0">
              <a:latin typeface="Arial"/>
              <a:ea typeface="+mn-ea"/>
              <a:cs typeface="+mn-cs"/>
            </a:endParaRPr>
          </a:p>
        </p:txBody>
      </p:sp>
    </p:spTree>
    <p:extLst>
      <p:ext uri="{BB962C8B-B14F-4D97-AF65-F5344CB8AC3E}">
        <p14:creationId xmlns:p14="http://schemas.microsoft.com/office/powerpoint/2010/main" val="55805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19</a:t>
            </a:fld>
            <a:endParaRPr lang="en-US" sz="800" b="0" i="0">
              <a:latin typeface="Arial"/>
              <a:ea typeface="+mn-ea"/>
              <a:cs typeface="+mn-cs"/>
            </a:endParaRPr>
          </a:p>
        </p:txBody>
      </p:sp>
    </p:spTree>
    <p:extLst>
      <p:ext uri="{BB962C8B-B14F-4D97-AF65-F5344CB8AC3E}">
        <p14:creationId xmlns:p14="http://schemas.microsoft.com/office/powerpoint/2010/main" val="410692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7/15/2016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a:t>
            </a:fld>
            <a:endParaRPr lang="en-US"/>
          </a:p>
        </p:txBody>
      </p:sp>
    </p:spTree>
    <p:extLst>
      <p:ext uri="{BB962C8B-B14F-4D97-AF65-F5344CB8AC3E}">
        <p14:creationId xmlns:p14="http://schemas.microsoft.com/office/powerpoint/2010/main" val="220284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20</a:t>
            </a:fld>
            <a:endParaRPr lang="en-US" sz="800" b="0" i="0">
              <a:latin typeface="Arial"/>
              <a:ea typeface="+mn-ea"/>
              <a:cs typeface="+mn-cs"/>
            </a:endParaRPr>
          </a:p>
        </p:txBody>
      </p:sp>
    </p:spTree>
    <p:extLst>
      <p:ext uri="{BB962C8B-B14F-4D97-AF65-F5344CB8AC3E}">
        <p14:creationId xmlns:p14="http://schemas.microsoft.com/office/powerpoint/2010/main" val="294332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21</a:t>
            </a:fld>
            <a:endParaRPr lang="en-US" sz="800" b="0" i="0">
              <a:latin typeface="Arial"/>
              <a:ea typeface="+mn-ea"/>
              <a:cs typeface="+mn-cs"/>
            </a:endParaRPr>
          </a:p>
        </p:txBody>
      </p:sp>
    </p:spTree>
    <p:extLst>
      <p:ext uri="{BB962C8B-B14F-4D97-AF65-F5344CB8AC3E}">
        <p14:creationId xmlns:p14="http://schemas.microsoft.com/office/powerpoint/2010/main" val="273363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22</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348332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23</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359482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en-US" sz="1200" b="0" i="0" dirty="0" err="1">
                <a:solidFill>
                  <a:srgbClr val="000000"/>
                </a:solidFill>
                <a:latin typeface="Arial"/>
                <a:ea typeface="+mn-ea"/>
                <a:cs typeface="+mn-cs"/>
              </a:rPr>
              <a:t>在建立校准曲线时，至少应该测量三个标准分析物溶液的一组光谱图</a:t>
            </a:r>
            <a:r>
              <a:rPr lang="en-US" sz="1200" b="0" i="0" dirty="0">
                <a:solidFill>
                  <a:srgbClr val="000000"/>
                </a:solidFill>
                <a:latin typeface="Arial"/>
                <a:ea typeface="+mn-ea"/>
                <a:cs typeface="+mn-cs"/>
              </a:rPr>
              <a:t>。</a:t>
            </a:r>
          </a:p>
          <a:p>
            <a:pPr marL="0" algn="l" defTabSz="914400">
              <a:buNone/>
            </a:pPr>
            <a:r>
              <a:rPr lang="en-US" sz="1200" b="0" i="0" dirty="0">
                <a:solidFill>
                  <a:srgbClr val="000000"/>
                </a:solidFill>
                <a:latin typeface="Arial"/>
                <a:ea typeface="+mn-ea"/>
                <a:cs typeface="+mn-cs"/>
              </a:rPr>
              <a:t>标准溶液的浓度中应包括用于分析的样品预期浓度范围。理想情况下，所有标准测量值都应处于同一条直线上，然而实际得到的数值则通常会分散在直线两侧。必须采用统计方法找到针对数据标准曲线的最佳拟合方法，然后确定哪种类型的校准曲线可实现最佳拟合。最常用的统计方法是线性回归，又称为</a:t>
            </a:r>
          </a:p>
          <a:p>
            <a:pPr marL="0" algn="l" defTabSz="914400">
              <a:buNone/>
            </a:pPr>
            <a:r>
              <a:rPr lang="en-US" sz="1200" b="0" i="0" dirty="0" err="1">
                <a:solidFill>
                  <a:srgbClr val="000000"/>
                </a:solidFill>
                <a:latin typeface="Arial"/>
                <a:ea typeface="+mn-ea"/>
                <a:cs typeface="+mn-cs"/>
              </a:rPr>
              <a:t>最小二乘法</a:t>
            </a:r>
            <a:r>
              <a:rPr lang="en-US" sz="1200" b="0" i="0" dirty="0">
                <a:solidFill>
                  <a:srgbClr val="000000"/>
                </a:solidFill>
                <a:latin typeface="Arial"/>
                <a:ea typeface="+mn-ea"/>
                <a:cs typeface="+mn-cs"/>
              </a:rPr>
              <a:t>。</a:t>
            </a:r>
          </a:p>
          <a:p>
            <a:pPr marL="0" algn="l" defTabSz="914400">
              <a:buNone/>
            </a:pPr>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24</a:t>
            </a:fld>
            <a:endParaRPr lang="en-US" sz="800" b="0" i="0">
              <a:latin typeface="Arial"/>
              <a:ea typeface="+mn-ea"/>
              <a:cs typeface="+mn-cs"/>
            </a:endParaRPr>
          </a:p>
        </p:txBody>
      </p:sp>
    </p:spTree>
    <p:extLst>
      <p:ext uri="{BB962C8B-B14F-4D97-AF65-F5344CB8AC3E}">
        <p14:creationId xmlns:p14="http://schemas.microsoft.com/office/powerpoint/2010/main" val="3949207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25</a:t>
            </a:fld>
            <a:endParaRPr lang="en-US" sz="800" b="0" i="0">
              <a:latin typeface="Arial"/>
              <a:ea typeface="+mn-ea"/>
              <a:cs typeface="+mn-cs"/>
            </a:endParaRPr>
          </a:p>
        </p:txBody>
      </p:sp>
    </p:spTree>
    <p:extLst>
      <p:ext uri="{BB962C8B-B14F-4D97-AF65-F5344CB8AC3E}">
        <p14:creationId xmlns:p14="http://schemas.microsoft.com/office/powerpoint/2010/main" val="306102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26</a:t>
            </a:fld>
            <a:endParaRPr lang="en-US" sz="800" b="0" i="0">
              <a:latin typeface="Arial"/>
              <a:ea typeface="+mn-ea"/>
              <a:cs typeface="+mn-cs"/>
            </a:endParaRPr>
          </a:p>
        </p:txBody>
      </p:sp>
    </p:spTree>
    <p:extLst>
      <p:ext uri="{BB962C8B-B14F-4D97-AF65-F5344CB8AC3E}">
        <p14:creationId xmlns:p14="http://schemas.microsoft.com/office/powerpoint/2010/main" val="86708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27</a:t>
            </a:fld>
            <a:endParaRPr lang="en-US" sz="800" b="0" i="0">
              <a:latin typeface="Arial"/>
              <a:ea typeface="+mn-ea"/>
              <a:cs typeface="+mn-cs"/>
            </a:endParaRPr>
          </a:p>
        </p:txBody>
      </p:sp>
    </p:spTree>
    <p:extLst>
      <p:ext uri="{BB962C8B-B14F-4D97-AF65-F5344CB8AC3E}">
        <p14:creationId xmlns:p14="http://schemas.microsoft.com/office/powerpoint/2010/main" val="20086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7/15/2016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a:t>
            </a:fld>
            <a:endParaRPr lang="en-US" sz="800" b="0" i="0">
              <a:latin typeface="Arial"/>
              <a:ea typeface="+mn-ea"/>
              <a:cs typeface="+mn-cs"/>
            </a:endParaRPr>
          </a:p>
        </p:txBody>
      </p:sp>
    </p:spTree>
    <p:extLst>
      <p:ext uri="{BB962C8B-B14F-4D97-AF65-F5344CB8AC3E}">
        <p14:creationId xmlns:p14="http://schemas.microsoft.com/office/powerpoint/2010/main" val="114235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solidFill>
                  <a:schemeClr val="bg1"/>
                </a:solidFill>
                <a:latin typeface="Calibri"/>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solidFill>
                  <a:schemeClr val="bg1"/>
                </a:solidFill>
                <a:latin typeface="Calibri"/>
                <a:ea typeface="+mn-ea"/>
                <a:cs typeface="+mn-cs"/>
              </a:rPr>
              <a:t>7/15/2016</a:t>
            </a:fld>
            <a:endParaRPr lang="en-US" sz="800" b="0" i="0">
              <a:solidFill>
                <a:schemeClr val="bg1"/>
              </a:solidFill>
              <a:latin typeface="Calibri"/>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solidFill>
                  <a:schemeClr val="bg1"/>
                </a:solidFill>
                <a:latin typeface="Calibri"/>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solidFill>
                  <a:schemeClr val="bg1"/>
                </a:solidFill>
                <a:latin typeface="Calibri"/>
                <a:ea typeface="+mn-ea"/>
                <a:cs typeface="+mn-cs"/>
              </a:rPr>
              <a:t>4</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3811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5</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359482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6</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328945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7</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pPr marL="0" algn="l" defTabSz="914400">
              <a:buNone/>
            </a:pPr>
            <a:r>
              <a:rPr lang="en-GB" sz="1200" b="0" i="0" dirty="0">
                <a:solidFill>
                  <a:srgbClr val="292929"/>
                </a:solidFill>
                <a:latin typeface="Arial"/>
                <a:ea typeface="+mn-ea"/>
                <a:cs typeface="+mn-cs"/>
              </a:rPr>
              <a:t>1802 </a:t>
            </a:r>
            <a:r>
              <a:rPr lang="en-GB" sz="1200" b="0" i="0" dirty="0" err="1">
                <a:solidFill>
                  <a:srgbClr val="292929"/>
                </a:solidFill>
                <a:latin typeface="Arial"/>
                <a:ea typeface="+mn-ea"/>
                <a:cs typeface="+mn-cs"/>
              </a:rPr>
              <a:t>年，英国化学家</a:t>
            </a:r>
            <a:r>
              <a:rPr lang="en-GB" sz="1200" b="0" i="0" dirty="0">
                <a:solidFill>
                  <a:srgbClr val="292929"/>
                </a:solidFill>
                <a:latin typeface="Arial"/>
                <a:ea typeface="+mn-ea"/>
                <a:cs typeface="+mn-cs"/>
              </a:rPr>
              <a:t> </a:t>
            </a:r>
            <a:r>
              <a:rPr lang="en-GB" sz="1200" b="0" i="0" dirty="0">
                <a:solidFill>
                  <a:srgbClr val="292929"/>
                </a:solidFill>
                <a:latin typeface="Arial"/>
                <a:ea typeface="+mn-ea"/>
                <a:cs typeface="+mn-cs"/>
                <a:hlinkClick r:id="rId3"/>
              </a:rPr>
              <a:t>William Hyde Wollaston </a:t>
            </a:r>
            <a:r>
              <a:rPr lang="en-GB" sz="1200" b="0" i="0" dirty="0">
                <a:solidFill>
                  <a:srgbClr val="292929"/>
                </a:solidFill>
                <a:latin typeface="Arial"/>
                <a:ea typeface="+mn-ea"/>
                <a:cs typeface="+mn-cs"/>
              </a:rPr>
              <a:t>第一次发现太阳光谱中出现了一定数量的黑暗特征谱线。1814 </a:t>
            </a:r>
            <a:r>
              <a:rPr lang="en-GB" sz="1200" b="0" i="0" dirty="0" err="1">
                <a:solidFill>
                  <a:srgbClr val="292929"/>
                </a:solidFill>
                <a:latin typeface="Arial"/>
                <a:ea typeface="+mn-ea"/>
                <a:cs typeface="+mn-cs"/>
              </a:rPr>
              <a:t>年，Fraunhofer</a:t>
            </a:r>
            <a:r>
              <a:rPr lang="en-GB" sz="1200" b="0" i="0" dirty="0">
                <a:solidFill>
                  <a:srgbClr val="292929"/>
                </a:solidFill>
                <a:latin typeface="Arial"/>
                <a:ea typeface="+mn-ea"/>
                <a:cs typeface="+mn-cs"/>
              </a:rPr>
              <a:t> </a:t>
            </a:r>
            <a:r>
              <a:rPr lang="en-GB" sz="1200" b="0" i="0" dirty="0" err="1">
                <a:solidFill>
                  <a:srgbClr val="292929"/>
                </a:solidFill>
                <a:latin typeface="Arial"/>
                <a:ea typeface="+mn-ea"/>
                <a:cs typeface="+mn-cs"/>
              </a:rPr>
              <a:t>再次独自发现了谱线并开始对这些特征谱线的</a:t>
            </a:r>
            <a:r>
              <a:rPr lang="en-GB" sz="1200" b="0" i="0" dirty="0" err="1">
                <a:solidFill>
                  <a:srgbClr val="292929"/>
                </a:solidFill>
                <a:latin typeface="Arial"/>
                <a:ea typeface="+mn-ea"/>
                <a:cs typeface="+mn-cs"/>
                <a:hlinkClick r:id="rId4"/>
              </a:rPr>
              <a:t>波长</a:t>
            </a:r>
            <a:r>
              <a:rPr lang="en-GB" sz="1200" b="0" i="0" dirty="0" err="1">
                <a:solidFill>
                  <a:srgbClr val="292929"/>
                </a:solidFill>
                <a:latin typeface="Arial"/>
                <a:ea typeface="+mn-ea"/>
                <a:cs typeface="+mn-cs"/>
              </a:rPr>
              <a:t>进行系统研究与精确测量。他总共绘制出了</a:t>
            </a:r>
            <a:r>
              <a:rPr lang="en-GB" sz="1200" b="0" i="0" dirty="0">
                <a:solidFill>
                  <a:srgbClr val="292929"/>
                </a:solidFill>
                <a:latin typeface="Arial"/>
                <a:ea typeface="+mn-ea"/>
                <a:cs typeface="+mn-cs"/>
              </a:rPr>
              <a:t> 570 </a:t>
            </a:r>
            <a:r>
              <a:rPr lang="en-GB" sz="1200" b="0" i="0" dirty="0" err="1">
                <a:solidFill>
                  <a:srgbClr val="292929"/>
                </a:solidFill>
                <a:latin typeface="Arial"/>
                <a:ea typeface="+mn-ea"/>
                <a:cs typeface="+mn-cs"/>
              </a:rPr>
              <a:t>多条谱线，将主要特征谱线分别用</a:t>
            </a:r>
            <a:r>
              <a:rPr lang="en-GB" sz="1200" b="0" i="0" dirty="0">
                <a:solidFill>
                  <a:srgbClr val="292929"/>
                </a:solidFill>
                <a:latin typeface="Arial"/>
                <a:ea typeface="+mn-ea"/>
                <a:cs typeface="+mn-cs"/>
              </a:rPr>
              <a:t> A 到 K </a:t>
            </a:r>
            <a:r>
              <a:rPr lang="en-GB" sz="1200" b="0" i="0" dirty="0" err="1">
                <a:solidFill>
                  <a:srgbClr val="292929"/>
                </a:solidFill>
                <a:latin typeface="Arial"/>
                <a:ea typeface="+mn-ea"/>
                <a:cs typeface="+mn-cs"/>
              </a:rPr>
              <a:t>的字母表示，较不明显的谱线则用其他字母表示。采用现代技术对</a:t>
            </a:r>
            <a:r>
              <a:rPr lang="en-GB" sz="1200" b="0" i="0" dirty="0" err="1">
                <a:solidFill>
                  <a:srgbClr val="292929"/>
                </a:solidFill>
                <a:latin typeface="Arial"/>
                <a:ea typeface="+mn-ea"/>
                <a:cs typeface="+mn-cs"/>
                <a:hlinkClick r:id="rId5"/>
              </a:rPr>
              <a:t>太阳光</a:t>
            </a:r>
            <a:r>
              <a:rPr lang="en-GB" sz="1200" b="0" i="0" dirty="0" err="1">
                <a:solidFill>
                  <a:srgbClr val="292929"/>
                </a:solidFill>
                <a:latin typeface="Arial"/>
                <a:ea typeface="+mn-ea"/>
                <a:cs typeface="+mn-cs"/>
              </a:rPr>
              <a:t>进行观测时可检测到成千上万条谱线</a:t>
            </a:r>
            <a:r>
              <a:rPr lang="en-GB" sz="1200" b="0" i="0" dirty="0">
                <a:solidFill>
                  <a:srgbClr val="292929"/>
                </a:solidFill>
                <a:latin typeface="Arial"/>
                <a:ea typeface="+mn-ea"/>
                <a:cs typeface="+mn-cs"/>
              </a:rPr>
              <a:t>。</a:t>
            </a:r>
          </a:p>
          <a:p>
            <a:pPr marL="0" algn="l" defTabSz="914400">
              <a:buNone/>
            </a:pPr>
            <a:r>
              <a:rPr lang="en-GB" sz="1200" b="0" i="0" dirty="0" err="1">
                <a:solidFill>
                  <a:srgbClr val="292929"/>
                </a:solidFill>
                <a:latin typeface="Arial"/>
                <a:ea typeface="+mn-ea"/>
                <a:cs typeface="+mn-cs"/>
              </a:rPr>
              <a:t>大约</a:t>
            </a:r>
            <a:r>
              <a:rPr lang="en-GB" sz="1200" b="0" i="0" dirty="0">
                <a:solidFill>
                  <a:srgbClr val="292929"/>
                </a:solidFill>
                <a:latin typeface="Arial"/>
                <a:ea typeface="+mn-ea"/>
                <a:cs typeface="+mn-cs"/>
              </a:rPr>
              <a:t> 45 </a:t>
            </a:r>
            <a:r>
              <a:rPr lang="en-GB" sz="1200" b="0" i="0" dirty="0" err="1">
                <a:solidFill>
                  <a:srgbClr val="292929"/>
                </a:solidFill>
                <a:latin typeface="Arial"/>
                <a:ea typeface="+mn-ea"/>
                <a:cs typeface="+mn-cs"/>
              </a:rPr>
              <a:t>年后，</a:t>
            </a:r>
            <a:r>
              <a:rPr lang="en-GB" sz="1200" b="0" i="0" dirty="0" err="1">
                <a:solidFill>
                  <a:srgbClr val="292929"/>
                </a:solidFill>
                <a:latin typeface="Arial"/>
                <a:ea typeface="+mn-ea"/>
                <a:cs typeface="+mn-cs"/>
                <a:hlinkClick r:id="rId6"/>
              </a:rPr>
              <a:t>Kirchhoff</a:t>
            </a:r>
            <a:r>
              <a:rPr lang="en-GB" sz="1200" b="0" i="0" dirty="0">
                <a:solidFill>
                  <a:srgbClr val="292929"/>
                </a:solidFill>
                <a:latin typeface="Arial"/>
                <a:ea typeface="+mn-ea"/>
                <a:cs typeface="+mn-cs"/>
                <a:hlinkClick r:id="rId6"/>
              </a:rPr>
              <a:t> </a:t>
            </a:r>
            <a:r>
              <a:rPr lang="en-GB" sz="1200" b="0" i="0" dirty="0">
                <a:solidFill>
                  <a:srgbClr val="292929"/>
                </a:solidFill>
                <a:latin typeface="Arial"/>
                <a:ea typeface="+mn-ea"/>
                <a:cs typeface="+mn-cs"/>
              </a:rPr>
              <a:t>与 </a:t>
            </a:r>
            <a:r>
              <a:rPr lang="en-GB" sz="1200" b="0" i="0" dirty="0">
                <a:solidFill>
                  <a:srgbClr val="292929"/>
                </a:solidFill>
                <a:latin typeface="Arial"/>
                <a:ea typeface="+mn-ea"/>
                <a:cs typeface="+mn-cs"/>
                <a:hlinkClick r:id="rId7"/>
              </a:rPr>
              <a:t>Bunsen </a:t>
            </a:r>
            <a:r>
              <a:rPr lang="en-GB" sz="1200" b="0" i="0" dirty="0" err="1">
                <a:solidFill>
                  <a:srgbClr val="292929"/>
                </a:solidFill>
                <a:latin typeface="Arial"/>
                <a:ea typeface="+mn-ea"/>
                <a:cs typeface="+mn-cs"/>
              </a:rPr>
              <a:t>偶然发现几条夫琅和费线与加热元素光谱中确定的特征性</a:t>
            </a:r>
            <a:r>
              <a:rPr lang="en-GB" sz="1200" b="0" i="0" dirty="0">
                <a:solidFill>
                  <a:srgbClr val="292929"/>
                </a:solidFill>
                <a:latin typeface="Arial"/>
                <a:ea typeface="+mn-ea"/>
                <a:cs typeface="+mn-cs"/>
              </a:rPr>
              <a:t> </a:t>
            </a:r>
            <a:r>
              <a:rPr lang="en-GB" sz="1200" b="0" i="0" dirty="0">
                <a:solidFill>
                  <a:srgbClr val="292929"/>
                </a:solidFill>
                <a:latin typeface="Arial"/>
                <a:ea typeface="+mn-ea"/>
                <a:cs typeface="+mn-cs"/>
                <a:hlinkClick r:id="rId8"/>
              </a:rPr>
              <a:t>发射谱线</a:t>
            </a:r>
            <a:r>
              <a:rPr lang="en-GB" sz="1200" b="0" i="0" dirty="0">
                <a:solidFill>
                  <a:srgbClr val="292929"/>
                </a:solidFill>
                <a:latin typeface="Arial"/>
                <a:ea typeface="+mn-ea"/>
                <a:cs typeface="+mn-cs"/>
              </a:rPr>
              <a:t>完全一致。正确推断为太阳光谱中的暗线是由太阳大气中的</a:t>
            </a:r>
            <a:r>
              <a:rPr lang="en-GB" sz="1200" b="0" i="0" dirty="0">
                <a:solidFill>
                  <a:srgbClr val="292929"/>
                </a:solidFill>
                <a:latin typeface="Arial"/>
                <a:ea typeface="+mn-ea"/>
                <a:cs typeface="+mn-cs"/>
                <a:hlinkClick r:id="rId9"/>
              </a:rPr>
              <a:t>化学元素</a:t>
            </a:r>
            <a:r>
              <a:rPr lang="en-GB" sz="1200" b="0" i="0" dirty="0">
                <a:solidFill>
                  <a:srgbClr val="292929"/>
                </a:solidFill>
                <a:latin typeface="Arial"/>
                <a:ea typeface="+mn-ea"/>
                <a:cs typeface="+mn-cs"/>
              </a:rPr>
              <a:t>通过</a:t>
            </a:r>
            <a:r>
              <a:rPr lang="en-GB" sz="1200" b="0" i="0" dirty="0">
                <a:solidFill>
                  <a:srgbClr val="292929"/>
                </a:solidFill>
                <a:latin typeface="Arial"/>
                <a:ea typeface="+mn-ea"/>
                <a:cs typeface="+mn-cs"/>
                <a:hlinkClick r:id="rId10"/>
              </a:rPr>
              <a:t>吸收</a:t>
            </a:r>
            <a:r>
              <a:rPr lang="en-GB" sz="1200" b="0" i="0" dirty="0">
                <a:solidFill>
                  <a:srgbClr val="292929"/>
                </a:solidFill>
                <a:latin typeface="Arial"/>
                <a:ea typeface="+mn-ea"/>
                <a:cs typeface="+mn-cs"/>
              </a:rPr>
              <a:t>产生的。其中一些观测到的特征谱线被视为</a:t>
            </a:r>
            <a:r>
              <a:rPr lang="en-GB" sz="1200" b="0" i="0" dirty="0">
                <a:solidFill>
                  <a:srgbClr val="292929"/>
                </a:solidFill>
                <a:latin typeface="Arial"/>
                <a:ea typeface="+mn-ea"/>
                <a:cs typeface="+mn-cs"/>
                <a:hlinkClick r:id="rId11"/>
              </a:rPr>
              <a:t>地球大气层</a:t>
            </a:r>
            <a:r>
              <a:rPr lang="en-GB" sz="1200" b="0" i="0" dirty="0">
                <a:solidFill>
                  <a:srgbClr val="292929"/>
                </a:solidFill>
                <a:latin typeface="Arial"/>
                <a:ea typeface="+mn-ea"/>
                <a:cs typeface="+mn-cs"/>
              </a:rPr>
              <a:t>中</a:t>
            </a:r>
            <a:r>
              <a:rPr lang="en-GB" sz="1200" b="0" i="0" dirty="0">
                <a:solidFill>
                  <a:srgbClr val="292929"/>
                </a:solidFill>
                <a:latin typeface="Arial"/>
                <a:ea typeface="+mn-ea"/>
                <a:cs typeface="+mn-cs"/>
                <a:hlinkClick r:id="rId12"/>
              </a:rPr>
              <a:t>氧气</a:t>
            </a:r>
            <a:r>
              <a:rPr lang="en-GB" sz="1200" b="0" i="0" dirty="0">
                <a:solidFill>
                  <a:srgbClr val="292929"/>
                </a:solidFill>
                <a:latin typeface="Arial"/>
                <a:ea typeface="+mn-ea"/>
                <a:cs typeface="+mn-cs"/>
              </a:rPr>
              <a:t>分子</a:t>
            </a:r>
            <a:r>
              <a:rPr lang="en-GB" sz="1200" b="0" i="0" dirty="0">
                <a:solidFill>
                  <a:srgbClr val="292929"/>
                </a:solidFill>
                <a:latin typeface="Arial"/>
                <a:ea typeface="+mn-ea"/>
                <a:cs typeface="+mn-cs"/>
                <a:hlinkClick r:id="rId13"/>
              </a:rPr>
              <a:t>吸收</a:t>
            </a:r>
            <a:r>
              <a:rPr lang="en-GB" sz="1200" b="0" i="0" dirty="0">
                <a:solidFill>
                  <a:srgbClr val="292929"/>
                </a:solidFill>
                <a:latin typeface="Arial"/>
                <a:ea typeface="+mn-ea"/>
                <a:cs typeface="+mn-cs"/>
              </a:rPr>
              <a:t>产生的大气谱线。</a:t>
            </a:r>
          </a:p>
          <a:p>
            <a:pPr marL="0" algn="l" defTabSz="914400">
              <a:buNone/>
            </a:pPr>
            <a:endParaRPr lang="en-US" dirty="0"/>
          </a:p>
          <a:p>
            <a:pPr marL="0" algn="l" defTabSz="914400">
              <a:buNone/>
            </a:pPr>
            <a:r>
              <a:rPr lang="en-GB" sz="1200" b="0" i="0" dirty="0" err="1">
                <a:solidFill>
                  <a:srgbClr val="000000"/>
                </a:solidFill>
                <a:latin typeface="Arial"/>
                <a:ea typeface="+mn-ea"/>
                <a:cs typeface="+mn-cs"/>
              </a:rPr>
              <a:t>来源：维基百科</a:t>
            </a:r>
            <a:endParaRPr lang="en-GB" sz="1200" b="0" i="0" dirty="0">
              <a:solidFill>
                <a:srgbClr val="000000"/>
              </a:solidFill>
              <a:latin typeface="Arial"/>
              <a:ea typeface="+mn-ea"/>
              <a:cs typeface="+mn-cs"/>
            </a:endParaRPr>
          </a:p>
        </p:txBody>
      </p:sp>
    </p:spTree>
    <p:extLst>
      <p:ext uri="{BB962C8B-B14F-4D97-AF65-F5344CB8AC3E}">
        <p14:creationId xmlns:p14="http://schemas.microsoft.com/office/powerpoint/2010/main" val="152031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8</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282318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9</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15112038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lvl="0">
              <a:lnSpc>
                <a:spcPct val="90000"/>
              </a:lnSpc>
              <a:spcBef>
                <a:spcPct val="0"/>
              </a:spcBef>
            </a:pP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lang="en-US" sz="3200" b="1" i="0">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3" name="Rectangle 2"/>
          <p:cNvSpPr/>
          <p:nvPr userDrawn="1"/>
        </p:nvSpPr>
        <p:spPr>
          <a:xfrm>
            <a:off x="138165" y="6396676"/>
            <a:ext cx="165044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de-DE" sz="600" b="0" i="0" u="none" strike="noStrike" kern="1200" cap="none" spc="0" normalizeH="0" baseline="0" noProof="0" dirty="0">
                <a:ln>
                  <a:noFill/>
                </a:ln>
                <a:solidFill>
                  <a:schemeClr val="bg1">
                    <a:lumMod val="85000"/>
                  </a:schemeClr>
                </a:solidFill>
                <a:effectLst/>
                <a:uLnTx/>
                <a:uFillTx/>
                <a:latin typeface="+mn-lt"/>
                <a:cs typeface="+mn-cs"/>
              </a:rPr>
              <a:t>仅用于教学目的</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015</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年</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12</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月</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10</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日</a:t>
            </a:r>
            <a:endParaRPr kumimoji="0" lang="de-AT"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 Agilent Technologies, Inc. 2016</a:t>
            </a:r>
          </a:p>
        </p:txBody>
      </p:sp>
    </p:spTree>
    <p:extLst>
      <p:ext uri="{BB962C8B-B14F-4D97-AF65-F5344CB8AC3E}">
        <p14:creationId xmlns:p14="http://schemas.microsoft.com/office/powerpoint/2010/main" val="35627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3852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pPr/>
              <a:t>July 15, 2016</a:t>
            </a:fld>
            <a:endParaRPr lang="en-US"/>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t>Confidentiality Label</a:t>
            </a:r>
            <a:endParaRPr lang="en-US" dirty="0"/>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pPr/>
              <a:t>‹#›</a:t>
            </a:fld>
            <a:endParaRPr lang="en-US"/>
          </a:p>
        </p:txBody>
      </p:sp>
    </p:spTree>
    <p:extLst>
      <p:ext uri="{BB962C8B-B14F-4D97-AF65-F5344CB8AC3E}">
        <p14:creationId xmlns:p14="http://schemas.microsoft.com/office/powerpoint/2010/main" val="25754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69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effectLst/>
                <a:latin typeface="+mn-lt"/>
                <a:ea typeface="+mn-ea"/>
                <a:cs typeface="Arial" panose="020B0604020202020204" pitchFamily="34" charset="0"/>
              </a:rPr>
              <a:t>2015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en-US" sz="600" kern="1200" dirty="0">
              <a:solidFill>
                <a:srgbClr val="BFE0F4"/>
              </a:solidFill>
              <a:effectLst/>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kern="1200" dirty="0" err="1">
                <a:solidFill>
                  <a:srgbClr val="BFE0F4"/>
                </a:solidFill>
                <a:effectLst/>
                <a:latin typeface="+mn-lt"/>
                <a:ea typeface="+mn-ea"/>
                <a:cs typeface="Arial" panose="020B0604020202020204" pitchFamily="34" charset="0"/>
              </a:rPr>
              <a:t>安捷伦内部材料</a:t>
            </a:r>
            <a:endParaRPr lang="en-US" sz="600" kern="1200" dirty="0">
              <a:solidFill>
                <a:srgbClr val="BFE0F4"/>
              </a:solidFill>
              <a:effectLst/>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167331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5D5"/>
                </a:solidFill>
              </a:defRPr>
            </a:lvl1pPr>
          </a:lstStyle>
          <a:p>
            <a:r>
              <a:rPr lang="en-US" dirty="0"/>
              <a:t>Click to edit Master title style</a:t>
            </a:r>
          </a:p>
        </p:txBody>
      </p:sp>
      <p:sp>
        <p:nvSpPr>
          <p:cNvPr id="3" name="Content Placeholder 2"/>
          <p:cNvSpPr>
            <a:spLocks noGrp="1"/>
          </p:cNvSpPr>
          <p:nvPr>
            <p:ph sz="half" idx="1"/>
          </p:nvPr>
        </p:nvSpPr>
        <p:spPr>
          <a:xfrm>
            <a:off x="228600" y="1512000"/>
            <a:ext cx="4270248" cy="4562856"/>
          </a:xfrm>
        </p:spPr>
        <p:txBody>
          <a:bodyPr/>
          <a:lstStyle>
            <a:lvl1pPr marL="0">
              <a:spcBef>
                <a:spcPts val="600"/>
              </a:spcBef>
              <a:spcAft>
                <a:spcPts val="600"/>
              </a:spcAft>
              <a:defRPr sz="1900" b="1"/>
            </a:lvl1pPr>
            <a:lvl2pPr marL="190500" indent="-190500">
              <a:spcAft>
                <a:spcPts val="600"/>
              </a:spcAft>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cxnSp>
        <p:nvCxnSpPr>
          <p:cNvPr id="7" name="Straight Connector 6"/>
          <p:cNvCxnSpPr/>
          <p:nvPr userDrawn="1"/>
        </p:nvCxnSpPr>
        <p:spPr>
          <a:xfrm>
            <a:off x="4572000" y="1512000"/>
            <a:ext cx="0" cy="457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22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kern="1200" dirty="0" err="1">
                <a:solidFill>
                  <a:srgbClr val="BFE0F4"/>
                </a:solidFill>
                <a:effectLst/>
                <a:latin typeface="+mn-lt"/>
                <a:ea typeface="+mn-ea"/>
                <a:cs typeface="Arial" panose="020B0604020202020204" pitchFamily="34" charset="0"/>
              </a:rPr>
              <a:t>安捷伦内部材料</a:t>
            </a:r>
            <a:endParaRPr lang="en-US" sz="600" kern="1200" dirty="0">
              <a:solidFill>
                <a:srgbClr val="BFE0F4"/>
              </a:solidFill>
              <a:effectLst/>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effectLst/>
                <a:latin typeface="+mn-lt"/>
                <a:ea typeface="+mn-ea"/>
                <a:cs typeface="Arial" panose="020B0604020202020204" pitchFamily="34" charset="0"/>
              </a:rPr>
              <a:t>2015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de-DE" sz="600" kern="1200" dirty="0">
              <a:solidFill>
                <a:srgbClr val="BFE0F4"/>
              </a:solidFill>
              <a:effectLst/>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63446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kern="1200" dirty="0" err="1">
                <a:solidFill>
                  <a:srgbClr val="BFE0F4"/>
                </a:solidFill>
                <a:effectLst/>
                <a:latin typeface="+mn-lt"/>
                <a:ea typeface="+mn-ea"/>
                <a:cs typeface="Arial" panose="020B0604020202020204" pitchFamily="34" charset="0"/>
              </a:rPr>
              <a:t>安捷伦内部材料</a:t>
            </a:r>
            <a:endParaRPr lang="en-US" sz="600" kern="1200" dirty="0">
              <a:solidFill>
                <a:srgbClr val="BFE0F4"/>
              </a:solidFill>
              <a:effectLst/>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effectLst/>
                <a:latin typeface="+mn-lt"/>
                <a:ea typeface="+mn-ea"/>
                <a:cs typeface="Arial" panose="020B0604020202020204" pitchFamily="34" charset="0"/>
              </a:rPr>
              <a:t>2015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de-DE" sz="600" kern="1200" dirty="0">
              <a:solidFill>
                <a:srgbClr val="BFE0F4"/>
              </a:solidFill>
              <a:effectLst/>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227262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08763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7377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34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6" name="Date Placeholder 3"/>
          <p:cNvSpPr>
            <a:spLocks noGrp="1"/>
          </p:cNvSpPr>
          <p:nvPr userDrawn="1"/>
        </p:nvSpPr>
        <p:spPr bwMode="white">
          <a:xfrm>
            <a:off x="228600" y="6509206"/>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de-DE"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仅用于教学目的</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015</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年</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12</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月</a:t>
            </a:r>
            <a:r>
              <a:rPr kumimoji="0" lang="en-US"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10</a:t>
            </a:r>
            <a:r>
              <a:rPr kumimoji="0" lang="zh-CN" alt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日</a:t>
            </a:r>
            <a:endParaRPr kumimoji="0" lang="de-AT" altLang="zh-CN"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lumMod val="85000"/>
                  </a:schemeClr>
                </a:solidFill>
                <a:effectLst/>
                <a:uLnTx/>
                <a:uFillTx/>
                <a:latin typeface="+mn-lt"/>
                <a:ea typeface="+mn-ea"/>
                <a:cs typeface="Arial" panose="020B0604020202020204" pitchFamily="34" charset="0"/>
              </a:rPr>
              <a:t>© Agilent Technologies, Inc. 2016</a:t>
            </a:r>
            <a:endParaRPr lang="en-US" sz="600" kern="1200" dirty="0">
              <a:solidFill>
                <a:srgbClr val="BFE0F4"/>
              </a:solidFill>
              <a:effectLst/>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356277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2008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023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356265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06191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6309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solidFill>
                  <a:srgbClr val="4D4D4D"/>
                </a:solidFill>
              </a:rPr>
              <a:pPr/>
              <a:t>July 15, 2016</a:t>
            </a:fld>
            <a:endParaRPr lang="en-US">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solidFill>
                  <a:srgbClr val="4D4D4D"/>
                </a:solidFill>
              </a:rPr>
              <a:t>Confidentiality Label</a:t>
            </a:r>
            <a:endParaRPr lang="en-US" dirty="0">
              <a:solidFill>
                <a:srgbClr val="4D4D4D"/>
              </a:solidFill>
            </a:endParaRP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solidFill>
                  <a:srgbClr val="4D4D4D"/>
                </a:solidFill>
              </a:rPr>
              <a:pPr/>
              <a:t>‹#›</a:t>
            </a:fld>
            <a:endParaRPr lang="en-US">
              <a:solidFill>
                <a:srgbClr val="4D4D4D"/>
              </a:solidFill>
            </a:endParaRPr>
          </a:p>
        </p:txBody>
      </p:sp>
    </p:spTree>
    <p:extLst>
      <p:ext uri="{BB962C8B-B14F-4D97-AF65-F5344CB8AC3E}">
        <p14:creationId xmlns:p14="http://schemas.microsoft.com/office/powerpoint/2010/main" val="285661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243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effectLst/>
                <a:latin typeface="+mn-lt"/>
                <a:ea typeface="+mn-ea"/>
                <a:cs typeface="Arial" panose="020B0604020202020204" pitchFamily="34" charset="0"/>
              </a:rPr>
              <a:t>2015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de-DE" sz="600" kern="1200" dirty="0">
              <a:solidFill>
                <a:srgbClr val="BFE0F4"/>
              </a:solidFill>
              <a:effectLst/>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kern="1200" dirty="0" err="1">
                <a:solidFill>
                  <a:srgbClr val="BFE0F4"/>
                </a:solidFill>
                <a:effectLst/>
                <a:latin typeface="+mn-lt"/>
                <a:ea typeface="+mn-ea"/>
                <a:cs typeface="Arial" panose="020B0604020202020204" pitchFamily="34" charset="0"/>
              </a:rPr>
              <a:t>安捷伦内部材料</a:t>
            </a:r>
            <a:endParaRPr lang="en-US" sz="600" kern="1200" dirty="0">
              <a:solidFill>
                <a:srgbClr val="BFE0F4"/>
              </a:solidFill>
              <a:effectLst/>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28542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33725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412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61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91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0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9811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6648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6"/>
          <a:stretch>
            <a:fillRect/>
          </a:stretch>
        </p:blipFill>
        <p:spPr>
          <a:xfrm>
            <a:off x="0" y="-1"/>
            <a:ext cx="9162288" cy="226852"/>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p:nvPicPr>
        <p:blipFill rotWithShape="1">
          <a:blip r:embed="rId18">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22" name="Date Placeholder 3"/>
          <p:cNvSpPr>
            <a:spLocks noGrp="1"/>
          </p:cNvSpPr>
          <p:nvPr/>
        </p:nvSpPr>
        <p:spPr bwMode="white">
          <a:xfrm>
            <a:off x="228600" y="6511332"/>
            <a:ext cx="1371600" cy="96820"/>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zh-CN" altLang="de-DE" dirty="0">
                <a:effectLst/>
              </a:rPr>
              <a:t>仅用于教学目的</a:t>
            </a:r>
            <a:r>
              <a:rPr lang="en-US" altLang="zh-CN" sz="600" kern="1200" dirty="0">
                <a:solidFill>
                  <a:srgbClr val="BFE0F4"/>
                </a:solidFill>
                <a:effectLst/>
                <a:latin typeface="+mn-lt"/>
                <a:ea typeface="+mn-ea"/>
                <a:cs typeface="Arial" panose="020B0604020202020204" pitchFamily="34" charset="0"/>
              </a:rPr>
              <a:t>2</a:t>
            </a:r>
          </a:p>
          <a:p>
            <a:pPr algn="l" defTabSz="914400">
              <a:buNone/>
            </a:pPr>
            <a:r>
              <a:rPr lang="en-US" altLang="zh-CN" sz="600" kern="1200" dirty="0">
                <a:solidFill>
                  <a:srgbClr val="BFE0F4"/>
                </a:solidFill>
                <a:effectLst/>
                <a:latin typeface="+mn-lt"/>
                <a:ea typeface="+mn-ea"/>
                <a:cs typeface="Arial" panose="020B0604020202020204" pitchFamily="34" charset="0"/>
              </a:rPr>
              <a:t>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de-AT" altLang="zh-CN" sz="600" kern="1200" dirty="0">
              <a:solidFill>
                <a:srgbClr val="BFE0F4"/>
              </a:solidFill>
              <a:effectLst/>
              <a:latin typeface="+mn-lt"/>
              <a:ea typeface="+mn-ea"/>
              <a:cs typeface="Arial" panose="020B0604020202020204" pitchFamily="34" charset="0"/>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p>
        </p:txBody>
      </p:sp>
      <p:sp>
        <p:nvSpPr>
          <p:cNvPr id="24" name="Slide Number Placeholder 5"/>
          <p:cNvSpPr>
            <a:spLocks noGrp="1"/>
          </p:cNvSpPr>
          <p:nvPr/>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2655333689"/>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65" r:id="rId3"/>
    <p:sldLayoutId id="2147483669" r:id="rId4"/>
    <p:sldLayoutId id="2147483670" r:id="rId5"/>
    <p:sldLayoutId id="2147483666" r:id="rId6"/>
    <p:sldLayoutId id="2147483667" r:id="rId7"/>
    <p:sldLayoutId id="2147483668" r:id="rId8"/>
    <p:sldLayoutId id="2147483671" r:id="rId9"/>
    <p:sldLayoutId id="2147483673" r:id="rId10"/>
    <p:sldLayoutId id="2147483675" r:id="rId11"/>
    <p:sldLayoutId id="2147483676" r:id="rId12"/>
    <p:sldLayoutId id="2147483663" r:id="rId13"/>
    <p:sldLayoutId id="2147483694" r:id="rId14"/>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5"/>
          <a:stretch>
            <a:fillRect/>
          </a:stretch>
        </p:blipFill>
        <p:spPr>
          <a:xfrm>
            <a:off x="0" y="-1"/>
            <a:ext cx="9162288" cy="226852"/>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p:nvPicPr>
        <p:blipFill rotWithShape="1">
          <a:blip r:embed="rId17">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22" name="Date Placeholder 3"/>
          <p:cNvSpPr>
            <a:spLocks noGrp="1"/>
          </p:cNvSpPr>
          <p:nvPr/>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effectLst/>
                <a:latin typeface="+mn-lt"/>
                <a:ea typeface="+mn-ea"/>
                <a:cs typeface="Arial" panose="020B0604020202020204" pitchFamily="34" charset="0"/>
              </a:rPr>
              <a:t>2015</a:t>
            </a:r>
            <a:r>
              <a:rPr lang="zh-CN" altLang="en-US" sz="600" kern="1200" dirty="0">
                <a:solidFill>
                  <a:srgbClr val="BFE0F4"/>
                </a:solidFill>
                <a:effectLst/>
                <a:latin typeface="+mn-lt"/>
                <a:ea typeface="+mn-ea"/>
                <a:cs typeface="Arial" panose="020B0604020202020204" pitchFamily="34" charset="0"/>
              </a:rPr>
              <a:t>年</a:t>
            </a:r>
            <a:r>
              <a:rPr lang="en-US" altLang="zh-CN" sz="600" kern="1200" dirty="0">
                <a:solidFill>
                  <a:srgbClr val="BFE0F4"/>
                </a:solidFill>
                <a:effectLst/>
                <a:latin typeface="+mn-lt"/>
                <a:ea typeface="+mn-ea"/>
                <a:cs typeface="Arial" panose="020B0604020202020204" pitchFamily="34" charset="0"/>
              </a:rPr>
              <a:t>12</a:t>
            </a:r>
            <a:r>
              <a:rPr lang="zh-CN" altLang="en-US" sz="600" kern="1200" dirty="0">
                <a:solidFill>
                  <a:srgbClr val="BFE0F4"/>
                </a:solidFill>
                <a:effectLst/>
                <a:latin typeface="+mn-lt"/>
                <a:ea typeface="+mn-ea"/>
                <a:cs typeface="Arial" panose="020B0604020202020204" pitchFamily="34" charset="0"/>
              </a:rPr>
              <a:t>月</a:t>
            </a:r>
            <a:r>
              <a:rPr lang="en-US" altLang="zh-CN" sz="600" kern="1200" dirty="0">
                <a:solidFill>
                  <a:srgbClr val="BFE0F4"/>
                </a:solidFill>
                <a:effectLst/>
                <a:latin typeface="+mn-lt"/>
                <a:ea typeface="+mn-ea"/>
                <a:cs typeface="Arial" panose="020B0604020202020204" pitchFamily="34" charset="0"/>
              </a:rPr>
              <a:t>10</a:t>
            </a:r>
            <a:r>
              <a:rPr lang="zh-CN" altLang="en-US" sz="600" kern="1200" dirty="0">
                <a:solidFill>
                  <a:srgbClr val="BFE0F4"/>
                </a:solidFill>
                <a:effectLst/>
                <a:latin typeface="+mn-lt"/>
                <a:ea typeface="+mn-ea"/>
                <a:cs typeface="Arial" panose="020B0604020202020204" pitchFamily="34" charset="0"/>
              </a:rPr>
              <a:t>日</a:t>
            </a:r>
            <a:endParaRPr lang="de-DE" sz="600" kern="1200" dirty="0">
              <a:solidFill>
                <a:srgbClr val="BFE0F4"/>
              </a:solidFill>
              <a:effectLst/>
              <a:latin typeface="+mn-lt"/>
              <a:ea typeface="+mn-ea"/>
              <a:cs typeface="Arial" panose="020B0604020202020204" pitchFamily="34" charset="0"/>
            </a:endParaRPr>
          </a:p>
        </p:txBody>
      </p:sp>
      <p:sp>
        <p:nvSpPr>
          <p:cNvPr id="23" name="Footer Placeholder 4"/>
          <p:cNvSpPr>
            <a:spLocks noGrp="1"/>
          </p:cNvSpPr>
          <p:nvPr/>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kern="1200" dirty="0" err="1">
                <a:solidFill>
                  <a:srgbClr val="BFE0F4"/>
                </a:solidFill>
                <a:effectLst/>
                <a:latin typeface="+mn-lt"/>
                <a:ea typeface="+mn-ea"/>
                <a:cs typeface="Arial" panose="020B0604020202020204" pitchFamily="34" charset="0"/>
              </a:rPr>
              <a:t>安捷伦内部材料</a:t>
            </a:r>
            <a:endParaRPr lang="en-US" sz="600" kern="1200" dirty="0">
              <a:solidFill>
                <a:srgbClr val="BFE0F4"/>
              </a:solidFill>
              <a:effectLst/>
              <a:latin typeface="+mn-lt"/>
              <a:ea typeface="+mn-ea"/>
              <a:cs typeface="Arial" panose="020B0604020202020204" pitchFamily="34" charset="0"/>
            </a:endParaRPr>
          </a:p>
        </p:txBody>
      </p:sp>
      <p:sp>
        <p:nvSpPr>
          <p:cNvPr id="24" name="Slide Number Placeholder 5"/>
          <p:cNvSpPr>
            <a:spLocks noGrp="1"/>
          </p:cNvSpPr>
          <p:nvPr/>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21801438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0.jpeg"/><Relationship Id="rId7"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www.chem.agilent.com/en-US/products-services/Parts-Supplies/Chromatography-Spectrometry/Vials-and-Closures/High-Recovery-Vials/PublishingImages/high_recovery_vials.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slide" Target="slide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slide" Target="slide5.xml"/><Relationship Id="rId5" Type="http://schemas.openxmlformats.org/officeDocument/2006/relationships/image" Target="../media/image31.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2.xml"/><Relationship Id="rId7"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slide" Target="slide4.xml"/><Relationship Id="rId5" Type="http://schemas.openxmlformats.org/officeDocument/2006/relationships/image" Target="../media/image32.wmf"/><Relationship Id="rId10" Type="http://schemas.openxmlformats.org/officeDocument/2006/relationships/slide" Target="slide5.xml"/><Relationship Id="rId4" Type="http://schemas.openxmlformats.org/officeDocument/2006/relationships/oleObject" Target="../embeddings/oleObject4.bin"/><Relationship Id="rId9"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hyperlink" Target="http://www.chem.agilent.com/Library/primers/Public/59801397_020660.pdf" TargetMode="External"/><Relationship Id="rId3" Type="http://schemas.openxmlformats.org/officeDocument/2006/relationships/notesSlide" Target="../notesSlides/notesSlide24.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8" Type="http://schemas.openxmlformats.org/officeDocument/2006/relationships/hyperlink" Target="https://www.agilent.com/cs/library/brochures/5990-6443CHCN.pdf" TargetMode="External"/><Relationship Id="rId3" Type="http://schemas.openxmlformats.org/officeDocument/2006/relationships/hyperlink" Target="http://www.agilent.com/" TargetMode="External"/><Relationship Id="rId7" Type="http://schemas.openxmlformats.org/officeDocument/2006/relationships/hyperlink" Target="http://www.chem.agilent.com/Library/primers/Public/59801397_020660.pdf" TargetMode="External"/><Relationship Id="rId12"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chem.agilent.com/Library/primers/Public/Primer_Environmental_elemental_analysis.pdf" TargetMode="External"/><Relationship Id="rId11" Type="http://schemas.openxmlformats.org/officeDocument/2006/relationships/slide" Target="slide5.xml"/><Relationship Id="rId5" Type="http://schemas.openxmlformats.org/officeDocument/2006/relationships/hyperlink" Target="mailto:academia.team@agilent.com?subject=Teaching%20Slide%20Set" TargetMode="External"/><Relationship Id="rId10" Type="http://schemas.openxmlformats.org/officeDocument/2006/relationships/hyperlink" Target="http://www.agilent.com/chem/teachingresources" TargetMode="External"/><Relationship Id="rId4" Type="http://schemas.openxmlformats.org/officeDocument/2006/relationships/hyperlink" Target="http://www.agilent.com/chem/academia" TargetMode="External"/><Relationship Id="rId9" Type="http://schemas.openxmlformats.org/officeDocument/2006/relationships/hyperlink" Target="http://www.chromacademy.com/Agilent-uni.html"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4.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22.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en.wikipedia.org/wiki/Isaac_Newton" TargetMode="External"/><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slide" Target="slide4.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5.xml"/><Relationship Id="rId7" Type="http://schemas.openxmlformats.org/officeDocument/2006/relationships/hyperlink" Target="https://en.wikipedia.org/wiki/William_Hyde_Wollast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wikipedia.org/wiki/Joseph_von_Fraunhofer" TargetMode="External"/><Relationship Id="rId5" Type="http://schemas.openxmlformats.org/officeDocument/2006/relationships/image" Target="../media/image13.jpeg"/><Relationship Id="rId4" Type="http://schemas.openxmlformats.org/officeDocument/2006/relationships/slide" Target="slide4.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6.png"/><Relationship Id="rId7" Type="http://schemas.openxmlformats.org/officeDocument/2006/relationships/hyperlink" Target="https://en.wikipedia.org/wiki/Gustav_Kirchhof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en.wikipedia.org/wiki/Robert_Bunsen" TargetMode="External"/><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white">
          <a:xfrm>
            <a:off x="4568913" y="3435048"/>
            <a:ext cx="3253766" cy="1978782"/>
          </a:xfrm>
          <a:prstGeom prst="rect">
            <a:avLst/>
          </a:prstGeom>
        </p:spPr>
        <p:txBody>
          <a:bodyPr vert="horz" lIns="0" tIns="0" rIns="0" bIns="0" rtlCol="0" anchor="ctr">
            <a:normAutofit/>
          </a:bodyPr>
          <a:lstStyle>
            <a:lvl1pPr algn="l">
              <a:defRPr sz="3200" b="0">
                <a:solidFill>
                  <a:schemeClr val="bg2"/>
                </a:solidFill>
                <a:latin typeface="+mn-lt"/>
              </a:defRPr>
            </a:lvl1pPr>
          </a:lstStyle>
          <a:p>
            <a:pPr>
              <a:spcBef>
                <a:spcPts val="1"/>
              </a:spcBef>
              <a:spcAft>
                <a:spcPts val="600"/>
              </a:spcAft>
            </a:pPr>
            <a:r>
              <a:rPr lang="zh-CN" altLang="en-US" sz="3400" b="1" cap="all" dirty="0">
                <a:solidFill>
                  <a:srgbClr val="FFD700"/>
                </a:solidFill>
                <a:latin typeface="Arial Narrow"/>
                <a:cs typeface="Arial Narrow"/>
              </a:rPr>
              <a:t>构建</a:t>
            </a:r>
            <a:endParaRPr lang="en-US" sz="3400" b="1" i="0" cap="all" dirty="0">
              <a:solidFill>
                <a:srgbClr val="FFD700"/>
              </a:solidFill>
              <a:latin typeface="Arial Narrow"/>
              <a:ea typeface="+mn-ea"/>
              <a:cs typeface="Arial Narrow"/>
            </a:endParaRPr>
          </a:p>
          <a:p>
            <a:pPr>
              <a:spcBef>
                <a:spcPts val="1"/>
              </a:spcBef>
              <a:spcAft>
                <a:spcPts val="1200"/>
              </a:spcAft>
            </a:pPr>
            <a:r>
              <a:rPr lang="zh-CN" altLang="en-US" sz="1900" cap="all" dirty="0">
                <a:solidFill>
                  <a:srgbClr val="FFFFFF"/>
                </a:solidFill>
                <a:latin typeface="Arial Narrow"/>
                <a:ea typeface="+mj-ea"/>
                <a:cs typeface="Arial Narrow"/>
              </a:rPr>
              <a:t>科学更加美好的明天</a:t>
            </a:r>
            <a:endParaRPr lang="en-US" sz="1900" b="0" i="0" u="none" strike="noStrike" cap="all" spc="0" dirty="0">
              <a:solidFill>
                <a:srgbClr val="FFFFFF"/>
              </a:solidFill>
              <a:latin typeface="Arial Narrow"/>
              <a:ea typeface="+mj-ea"/>
              <a:cs typeface="Arial Narrow"/>
            </a:endParaRPr>
          </a:p>
          <a:p>
            <a:pPr>
              <a:spcBef>
                <a:spcPts val="1"/>
              </a:spcBef>
              <a:spcAft>
                <a:spcPts val="1200"/>
              </a:spcAft>
            </a:pPr>
            <a:r>
              <a:rPr lang="en-US" sz="1400" b="0" i="0" cap="all" baseline="0" dirty="0" err="1">
                <a:solidFill>
                  <a:srgbClr val="FFD700"/>
                </a:solidFill>
                <a:latin typeface="Arial Narrow"/>
                <a:ea typeface="+mj-ea"/>
                <a:cs typeface="Arial Narrow"/>
              </a:rPr>
              <a:t>安捷伦</a:t>
            </a:r>
            <a:r>
              <a:rPr lang="en-US" sz="1400" b="0" i="0" cap="all" dirty="0" err="1">
                <a:solidFill>
                  <a:srgbClr val="FFD700"/>
                </a:solidFill>
                <a:latin typeface="Arial Narrow"/>
                <a:ea typeface="+mj-ea"/>
                <a:cs typeface="Arial Narrow"/>
              </a:rPr>
              <a:t>与您</a:t>
            </a:r>
            <a:r>
              <a:rPr lang="zh-CN" altLang="en-US" sz="1400" cap="all" dirty="0">
                <a:solidFill>
                  <a:srgbClr val="FFD700"/>
                </a:solidFill>
                <a:latin typeface="Arial Narrow"/>
                <a:ea typeface="+mj-ea"/>
                <a:cs typeface="Arial Narrow"/>
              </a:rPr>
              <a:t>一路</a:t>
            </a:r>
            <a:r>
              <a:rPr lang="en-US" sz="1400" b="0" i="0" cap="all" dirty="0" err="1">
                <a:solidFill>
                  <a:srgbClr val="FFD700"/>
                </a:solidFill>
                <a:latin typeface="Arial Narrow"/>
                <a:ea typeface="+mj-ea"/>
                <a:cs typeface="Arial Narrow"/>
              </a:rPr>
              <a:t>同行</a:t>
            </a:r>
            <a:endParaRPr lang="en-US" sz="1400" b="0" i="0" cap="all" dirty="0">
              <a:solidFill>
                <a:srgbClr val="FFD700"/>
              </a:solidFill>
              <a:latin typeface="Arial Narrow"/>
              <a:ea typeface="+mj-ea"/>
              <a:cs typeface="Arial Narrow"/>
            </a:endParaRPr>
          </a:p>
        </p:txBody>
      </p:sp>
      <p:sp>
        <p:nvSpPr>
          <p:cNvPr id="8" name="Text Placeholder 19"/>
          <p:cNvSpPr txBox="1">
            <a:spLocks/>
          </p:cNvSpPr>
          <p:nvPr/>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nSpc>
                <a:spcPct val="90000"/>
              </a:lnSpc>
              <a:spcAft>
                <a:spcPts val="0"/>
              </a:spcAft>
            </a:pPr>
            <a:r>
              <a:rPr lang="en-US" sz="2800" b="0" i="0" dirty="0" err="1">
                <a:latin typeface="Arial Narrow"/>
                <a:ea typeface="+mn-ea"/>
                <a:cs typeface="Arial Narrow"/>
              </a:rPr>
              <a:t>光谱</a:t>
            </a:r>
            <a:r>
              <a:rPr lang="zh-CN" altLang="en-US" sz="2800" dirty="0"/>
              <a:t>的基础</a:t>
            </a:r>
            <a:r>
              <a:rPr lang="en-US" sz="2800" b="0" i="0" dirty="0">
                <a:latin typeface="Arial Narrow"/>
                <a:ea typeface="+mn-ea"/>
                <a:cs typeface="Arial Narrow"/>
              </a:rPr>
              <a:t>：</a:t>
            </a:r>
          </a:p>
          <a:p>
            <a:pPr algn="l" defTabSz="914400">
              <a:lnSpc>
                <a:spcPct val="90000"/>
              </a:lnSpc>
              <a:spcAft>
                <a:spcPts val="0"/>
              </a:spcAft>
              <a:buNone/>
            </a:pPr>
            <a:r>
              <a:rPr lang="en-US" sz="2800" b="0" i="0" dirty="0" err="1">
                <a:latin typeface="Arial Narrow"/>
                <a:ea typeface="+mn-ea"/>
                <a:cs typeface="Arial Narrow"/>
              </a:rPr>
              <a:t>理论</a:t>
            </a:r>
            <a:endParaRPr lang="en-US" sz="2800" b="0" i="0" dirty="0">
              <a:latin typeface="Arial Narrow"/>
              <a:ea typeface="+mn-ea"/>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685800">
              <a:spcBef>
                <a:spcPts val="1"/>
              </a:spcBef>
              <a:spcAft>
                <a:spcPts val="300"/>
              </a:spcAft>
              <a:buNone/>
            </a:pPr>
            <a:r>
              <a:rPr lang="en-US" sz="3400" b="0" i="0" dirty="0" err="1">
                <a:solidFill>
                  <a:srgbClr val="000000"/>
                </a:solidFill>
                <a:latin typeface="Arial Narrow"/>
                <a:ea typeface="+mj-ea"/>
                <a:cs typeface="Arial"/>
              </a:rPr>
              <a:t>定义</a:t>
            </a:r>
            <a:endParaRPr lang="en-US" sz="3400" b="0" i="0" dirty="0">
              <a:solidFill>
                <a:srgbClr val="000000"/>
              </a:solidFill>
              <a:latin typeface="Arial Narrow"/>
              <a:ea typeface="+mj-ea"/>
              <a:cs typeface="Arial"/>
            </a:endParaRPr>
          </a:p>
        </p:txBody>
      </p:sp>
      <p:sp>
        <p:nvSpPr>
          <p:cNvPr id="3" name="Content Placeholder 2"/>
          <p:cNvSpPr>
            <a:spLocks noGrp="1"/>
          </p:cNvSpPr>
          <p:nvPr>
            <p:ph sz="half" idx="1"/>
          </p:nvPr>
        </p:nvSpPr>
        <p:spPr>
          <a:xfrm>
            <a:off x="228600" y="1512000"/>
            <a:ext cx="3903133" cy="4562856"/>
          </a:xfrm>
        </p:spPr>
        <p:txBody>
          <a:bodyPr/>
          <a:lstStyle/>
          <a:p>
            <a:pPr>
              <a:spcBef>
                <a:spcPts val="1400"/>
              </a:spcBef>
              <a:spcAft>
                <a:spcPts val="0"/>
              </a:spcAft>
            </a:pPr>
            <a:r>
              <a:rPr lang="en-US" sz="2000" b="1" i="0" dirty="0" err="1">
                <a:solidFill>
                  <a:srgbClr val="000000"/>
                </a:solidFill>
                <a:latin typeface="Arial"/>
                <a:ea typeface="+mn-ea"/>
                <a:cs typeface="Arial"/>
              </a:rPr>
              <a:t>光谱</a:t>
            </a:r>
            <a:r>
              <a:rPr lang="zh-CN" altLang="en-US" sz="2000" dirty="0">
                <a:solidFill>
                  <a:srgbClr val="000000"/>
                </a:solidFill>
                <a:latin typeface="Arial"/>
                <a:cs typeface="Arial"/>
              </a:rPr>
              <a:t>学</a:t>
            </a:r>
            <a:endParaRPr lang="en-US" sz="2000" b="1" i="0" dirty="0">
              <a:solidFill>
                <a:srgbClr val="000000"/>
              </a:solidFill>
              <a:latin typeface="Arial"/>
              <a:ea typeface="+mn-ea"/>
              <a:cs typeface="Arial"/>
            </a:endParaRPr>
          </a:p>
          <a:p>
            <a:pPr>
              <a:spcBef>
                <a:spcPts val="700"/>
              </a:spcBef>
              <a:spcAft>
                <a:spcPts val="0"/>
              </a:spcAft>
            </a:pPr>
            <a:r>
              <a:rPr lang="zh-CN" altLang="en-US" sz="2000" b="0" dirty="0"/>
              <a:t>测量</a:t>
            </a:r>
            <a:r>
              <a:rPr lang="en-GB" sz="2000" b="0" dirty="0" err="1"/>
              <a:t>样品与</a:t>
            </a:r>
            <a:r>
              <a:rPr lang="zh-CN" altLang="en-US" sz="2000" b="0" dirty="0"/>
              <a:t>电磁光谱的</a:t>
            </a:r>
            <a:r>
              <a:rPr lang="en-GB" sz="2000" b="0" dirty="0" err="1"/>
              <a:t>不同区域</a:t>
            </a:r>
            <a:r>
              <a:rPr lang="zh-CN" altLang="en-US" sz="2000" dirty="0"/>
              <a:t>、</a:t>
            </a:r>
            <a:r>
              <a:rPr lang="en-GB" sz="2000" b="0" dirty="0" err="1"/>
              <a:t>不同波长的光之间</a:t>
            </a:r>
            <a:r>
              <a:rPr lang="zh-CN" altLang="en-US" sz="2000" dirty="0"/>
              <a:t>的</a:t>
            </a:r>
            <a:r>
              <a:rPr lang="en-GB" sz="2000" b="0" dirty="0" err="1"/>
              <a:t>相互作用</a:t>
            </a:r>
            <a:r>
              <a:rPr lang="en-GB" sz="2000" b="0" dirty="0"/>
              <a:t>。 </a:t>
            </a:r>
          </a:p>
          <a:p>
            <a:pPr marL="0" indent="0" algn="l" defTabSz="685800">
              <a:spcBef>
                <a:spcPts val="1400"/>
              </a:spcBef>
              <a:spcAft>
                <a:spcPts val="0"/>
              </a:spcAft>
              <a:buNone/>
            </a:pPr>
            <a:r>
              <a:rPr lang="en-GB" sz="2000" b="0" i="0" dirty="0" err="1">
                <a:solidFill>
                  <a:srgbClr val="000000"/>
                </a:solidFill>
                <a:latin typeface="Arial"/>
                <a:ea typeface="+mn-ea"/>
                <a:cs typeface="Arial"/>
              </a:rPr>
              <a:t>根据波长对这类信号测量后产生光谱图</a:t>
            </a:r>
            <a:r>
              <a:rPr lang="en-GB" sz="2000" b="0" i="0" dirty="0">
                <a:solidFill>
                  <a:srgbClr val="000000"/>
                </a:solidFill>
                <a:latin typeface="Arial"/>
                <a:ea typeface="+mn-ea"/>
                <a:cs typeface="Arial"/>
              </a:rPr>
              <a:t>，</a:t>
            </a:r>
            <a:r>
              <a:rPr lang="zh-CN" altLang="en-GB" sz="2000" b="0" i="0" dirty="0">
                <a:solidFill>
                  <a:srgbClr val="000000"/>
                </a:solidFill>
                <a:latin typeface="Arial"/>
                <a:ea typeface="+mn-ea"/>
                <a:cs typeface="Arial"/>
              </a:rPr>
              <a:t>从而衍生出“光谱”一词。</a:t>
            </a:r>
            <a:r>
              <a:rPr lang="zh-CN" altLang="en-US" sz="2000" b="0" i="0" dirty="0">
                <a:solidFill>
                  <a:srgbClr val="000000"/>
                </a:solidFill>
                <a:latin typeface="Arial"/>
                <a:ea typeface="+mn-ea"/>
                <a:cs typeface="Arial"/>
              </a:rPr>
              <a:t>  </a:t>
            </a:r>
          </a:p>
          <a:p>
            <a:pPr marL="0" indent="0" algn="l" defTabSz="685800">
              <a:spcBef>
                <a:spcPts val="1400"/>
              </a:spcBef>
              <a:buNone/>
            </a:pPr>
            <a:endParaRPr lang="en-US" dirty="0"/>
          </a:p>
        </p:txBody>
      </p:sp>
      <p:sp>
        <p:nvSpPr>
          <p:cNvPr id="7" name="Content Placeholder 6"/>
          <p:cNvSpPr>
            <a:spLocks noGrp="1"/>
          </p:cNvSpPr>
          <p:nvPr>
            <p:ph sz="half" idx="4294967295"/>
          </p:nvPr>
        </p:nvSpPr>
        <p:spPr>
          <a:xfrm>
            <a:off x="4787999" y="1511300"/>
            <a:ext cx="4281185" cy="4673600"/>
          </a:xfrm>
        </p:spPr>
        <p:txBody>
          <a:bodyPr/>
          <a:lstStyle/>
          <a:p>
            <a:pPr marL="0" indent="0" algn="l" defTabSz="685800">
              <a:lnSpc>
                <a:spcPct val="100000"/>
              </a:lnSpc>
              <a:spcBef>
                <a:spcPts val="1400"/>
              </a:spcBef>
              <a:buNone/>
            </a:pPr>
            <a:r>
              <a:rPr lang="en-US" sz="2000" b="1" i="0" dirty="0" err="1">
                <a:solidFill>
                  <a:srgbClr val="000000"/>
                </a:solidFill>
                <a:latin typeface="Arial"/>
                <a:ea typeface="+mn-ea"/>
                <a:cs typeface="Arial"/>
              </a:rPr>
              <a:t>光谱仪</a:t>
            </a:r>
            <a:endParaRPr lang="en-US" sz="2000" b="1" i="0" dirty="0">
              <a:solidFill>
                <a:srgbClr val="000000"/>
              </a:solidFill>
              <a:latin typeface="Arial"/>
              <a:ea typeface="+mn-ea"/>
              <a:cs typeface="Arial"/>
            </a:endParaRPr>
          </a:p>
          <a:p>
            <a:pPr>
              <a:spcBef>
                <a:spcPts val="700"/>
              </a:spcBef>
            </a:pPr>
            <a:r>
              <a:rPr lang="en-US" sz="2000" b="0" i="0" dirty="0" err="1">
                <a:solidFill>
                  <a:srgbClr val="000000"/>
                </a:solidFill>
                <a:latin typeface="Arial"/>
                <a:ea typeface="+mn-ea"/>
                <a:cs typeface="Arial"/>
              </a:rPr>
              <a:t>利用色散元件产生的光</a:t>
            </a:r>
            <a:r>
              <a:rPr lang="zh-CN" altLang="en-US" sz="2000" dirty="0"/>
              <a:t>，</a:t>
            </a:r>
            <a:r>
              <a:rPr lang="en-US" sz="2000" b="0" i="0" dirty="0" err="1">
                <a:solidFill>
                  <a:srgbClr val="000000"/>
                </a:solidFill>
                <a:latin typeface="Arial"/>
                <a:ea typeface="+mn-ea"/>
                <a:cs typeface="Arial"/>
              </a:rPr>
              <a:t>在光谱区域进行相对测量的仪器</a:t>
            </a:r>
            <a:r>
              <a:rPr lang="en-US" sz="2000" b="0" i="0" dirty="0">
                <a:solidFill>
                  <a:srgbClr val="000000"/>
                </a:solidFill>
                <a:latin typeface="Arial"/>
                <a:ea typeface="+mn-ea"/>
                <a:cs typeface="Arial"/>
              </a:rPr>
              <a:t>。</a:t>
            </a:r>
          </a:p>
          <a:p>
            <a:pPr marL="0" indent="0" algn="l" defTabSz="685800">
              <a:lnSpc>
                <a:spcPct val="100000"/>
              </a:lnSpc>
              <a:spcBef>
                <a:spcPts val="1400"/>
              </a:spcBef>
              <a:buNone/>
            </a:pPr>
            <a:endParaRPr lang="en-US" dirty="0"/>
          </a:p>
        </p:txBody>
      </p:sp>
      <p:grpSp>
        <p:nvGrpSpPr>
          <p:cNvPr id="6" name="Gruppieren 5"/>
          <p:cNvGrpSpPr/>
          <p:nvPr/>
        </p:nvGrpSpPr>
        <p:grpSpPr>
          <a:xfrm>
            <a:off x="4820634" y="4234257"/>
            <a:ext cx="3947935" cy="1405201"/>
            <a:chOff x="4754132" y="3851871"/>
            <a:chExt cx="3947935" cy="1405201"/>
          </a:xfrm>
        </p:grpSpPr>
        <p:pic>
          <p:nvPicPr>
            <p:cNvPr id="39" name="Picture 38" descr="LIGHTBULB.jpg"/>
            <p:cNvPicPr>
              <a:picLocks noChangeAspect="1"/>
            </p:cNvPicPr>
            <p:nvPr/>
          </p:nvPicPr>
          <p:blipFill rotWithShape="1">
            <a:blip r:embed="rId3" cstate="screen">
              <a:extLst>
                <a:ext uri="{28A0092B-C50C-407E-A947-70E740481C1C}">
                  <a14:useLocalDpi xmlns:a14="http://schemas.microsoft.com/office/drawing/2010/main"/>
                </a:ext>
              </a:extLst>
            </a:blip>
            <a:srcRect l="12751" t="10405" r="10946"/>
            <a:stretch/>
          </p:blipFill>
          <p:spPr>
            <a:xfrm>
              <a:off x="4917182" y="4063948"/>
              <a:ext cx="386365" cy="541635"/>
            </a:xfrm>
            <a:prstGeom prst="rect">
              <a:avLst/>
            </a:prstGeom>
          </p:spPr>
        </p:pic>
        <p:sp>
          <p:nvSpPr>
            <p:cNvPr id="10" name="TextBox 9"/>
            <p:cNvSpPr txBox="1">
              <a:spLocks/>
            </p:cNvSpPr>
            <p:nvPr/>
          </p:nvSpPr>
          <p:spPr>
            <a:xfrm>
              <a:off x="5796282" y="4183352"/>
              <a:ext cx="700449" cy="369332"/>
            </a:xfrm>
            <a:prstGeom prst="rect">
              <a:avLst/>
            </a:prstGeom>
            <a:solidFill>
              <a:schemeClr val="accent2">
                <a:lumMod val="20000"/>
                <a:lumOff val="80000"/>
              </a:schemeClr>
            </a:solidFill>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buNone/>
              </a:pPr>
              <a:r>
                <a:rPr lang="en-US" sz="1800" b="0" i="0">
                  <a:solidFill>
                    <a:srgbClr val="000000"/>
                  </a:solidFill>
                  <a:latin typeface="Symbol"/>
                  <a:ea typeface="+mn-ea"/>
                  <a:cs typeface="+mn-cs"/>
                </a:rPr>
                <a:t>l</a:t>
              </a:r>
            </a:p>
          </p:txBody>
        </p:sp>
        <p:pic>
          <p:nvPicPr>
            <p:cNvPr id="40" name="Picture 3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5092" y="3999662"/>
              <a:ext cx="871712" cy="736712"/>
            </a:xfrm>
            <a:prstGeom prst="rect">
              <a:avLst/>
            </a:prstGeom>
          </p:spPr>
        </p:pic>
        <p:pic>
          <p:nvPicPr>
            <p:cNvPr id="42" name="Picture 41" descr="detector.jpg"/>
            <p:cNvPicPr>
              <a:picLocks noChangeAspect="1"/>
            </p:cNvPicPr>
            <p:nvPr/>
          </p:nvPicPr>
          <p:blipFill rotWithShape="1">
            <a:blip r:embed="rId6"/>
            <a:srcRect l="4375" t="3322" r="5081"/>
            <a:stretch/>
          </p:blipFill>
          <p:spPr>
            <a:xfrm>
              <a:off x="7908309" y="3851871"/>
              <a:ext cx="703466" cy="1098798"/>
            </a:xfrm>
            <a:prstGeom prst="rect">
              <a:avLst/>
            </a:prstGeom>
          </p:spPr>
        </p:pic>
        <p:cxnSp>
          <p:nvCxnSpPr>
            <p:cNvPr id="12" name="Straight Arrow Connector 11"/>
            <p:cNvCxnSpPr/>
            <p:nvPr/>
          </p:nvCxnSpPr>
          <p:spPr>
            <a:xfrm>
              <a:off x="5320173" y="4426208"/>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6606014" y="4426208"/>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7459504" y="4426208"/>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6619141" y="3974728"/>
              <a:ext cx="333746" cy="369332"/>
            </a:xfrm>
            <a:prstGeom prst="rect">
              <a:avLst/>
            </a:prstGeom>
            <a:noFill/>
          </p:spPr>
          <p:txBody>
            <a:bodyPr wrap="none" rtlCol="0">
              <a:spAutoFit/>
            </a:bodyPr>
            <a:lstStyle/>
            <a:p>
              <a:pPr algn="l" defTabSz="914400">
                <a:buNone/>
              </a:pPr>
              <a:r>
                <a:rPr lang="en-US" sz="1800" b="0" i="0">
                  <a:solidFill>
                    <a:srgbClr val="000000"/>
                  </a:solidFill>
                  <a:latin typeface="Arial"/>
                  <a:ea typeface="+mn-ea"/>
                  <a:cs typeface="+mn-cs"/>
                </a:rPr>
                <a:t>I</a:t>
              </a:r>
              <a:r>
                <a:rPr lang="en-US" sz="1800" b="0" i="0" baseline="-25000">
                  <a:solidFill>
                    <a:srgbClr val="000000"/>
                  </a:solidFill>
                  <a:latin typeface="Arial"/>
                  <a:ea typeface="+mn-ea"/>
                  <a:cs typeface="+mn-cs"/>
                </a:rPr>
                <a:t>0</a:t>
              </a:r>
            </a:p>
          </p:txBody>
        </p:sp>
        <p:sp>
          <p:nvSpPr>
            <p:cNvPr id="47" name="TextBox 46"/>
            <p:cNvSpPr txBox="1"/>
            <p:nvPr/>
          </p:nvSpPr>
          <p:spPr>
            <a:xfrm>
              <a:off x="7515111" y="3974728"/>
              <a:ext cx="248786" cy="369332"/>
            </a:xfrm>
            <a:prstGeom prst="rect">
              <a:avLst/>
            </a:prstGeom>
            <a:noFill/>
          </p:spPr>
          <p:txBody>
            <a:bodyPr wrap="none" rtlCol="0">
              <a:spAutoFit/>
            </a:bodyPr>
            <a:lstStyle/>
            <a:p>
              <a:pPr algn="l" defTabSz="914400">
                <a:buNone/>
              </a:pPr>
              <a:r>
                <a:rPr lang="en-US" sz="1800" b="0" i="0">
                  <a:solidFill>
                    <a:srgbClr val="000000"/>
                  </a:solidFill>
                  <a:latin typeface="Arial"/>
                  <a:ea typeface="+mn-ea"/>
                  <a:cs typeface="+mn-cs"/>
                </a:rPr>
                <a:t>I</a:t>
              </a:r>
            </a:p>
          </p:txBody>
        </p:sp>
        <p:sp>
          <p:nvSpPr>
            <p:cNvPr id="51" name="TextBox 50"/>
            <p:cNvSpPr txBox="1"/>
            <p:nvPr/>
          </p:nvSpPr>
          <p:spPr>
            <a:xfrm>
              <a:off x="7901847" y="4980073"/>
              <a:ext cx="800220" cy="276999"/>
            </a:xfrm>
            <a:prstGeom prst="rect">
              <a:avLst/>
            </a:prstGeom>
            <a:noFill/>
          </p:spPr>
          <p:txBody>
            <a:bodyPr wrap="none" rtlCol="0">
              <a:spAutoFit/>
            </a:bodyPr>
            <a:lstStyle/>
            <a:p>
              <a:pPr algn="ctr" defTabSz="914400">
                <a:buNone/>
              </a:pPr>
              <a:r>
                <a:rPr lang="en-US" sz="1200" b="0" i="0" dirty="0" err="1">
                  <a:solidFill>
                    <a:srgbClr val="4D4D4D"/>
                  </a:solidFill>
                  <a:latin typeface="Arial"/>
                  <a:ea typeface="+mn-ea"/>
                  <a:cs typeface="+mn-cs"/>
                </a:rPr>
                <a:t>光检测器</a:t>
              </a:r>
              <a:endParaRPr lang="en-US" sz="1200" b="0" i="0" dirty="0">
                <a:solidFill>
                  <a:srgbClr val="4D4D4D"/>
                </a:solidFill>
                <a:latin typeface="Arial"/>
                <a:ea typeface="+mn-ea"/>
                <a:cs typeface="+mn-cs"/>
              </a:endParaRPr>
            </a:p>
          </p:txBody>
        </p:sp>
        <p:sp>
          <p:nvSpPr>
            <p:cNvPr id="48" name="TextBox 47"/>
            <p:cNvSpPr txBox="1"/>
            <p:nvPr/>
          </p:nvSpPr>
          <p:spPr>
            <a:xfrm>
              <a:off x="4754132" y="4980073"/>
              <a:ext cx="712173" cy="276999"/>
            </a:xfrm>
            <a:prstGeom prst="rect">
              <a:avLst/>
            </a:prstGeom>
            <a:noFill/>
          </p:spPr>
          <p:txBody>
            <a:bodyPr wrap="square" rtlCol="0">
              <a:spAutoFit/>
            </a:bodyPr>
            <a:lstStyle/>
            <a:p>
              <a:pPr algn="ctr" defTabSz="914400">
                <a:buNone/>
              </a:pPr>
              <a:r>
                <a:rPr lang="en-US" sz="1200" b="0" i="0" dirty="0" err="1">
                  <a:solidFill>
                    <a:srgbClr val="4D4D4D"/>
                  </a:solidFill>
                  <a:latin typeface="Arial"/>
                  <a:ea typeface="+mn-ea"/>
                  <a:cs typeface="+mn-cs"/>
                </a:rPr>
                <a:t>光源</a:t>
              </a:r>
              <a:endParaRPr lang="en-US" sz="1200" b="0" i="0" dirty="0">
                <a:solidFill>
                  <a:srgbClr val="4D4D4D"/>
                </a:solidFill>
                <a:latin typeface="Arial"/>
                <a:ea typeface="+mn-ea"/>
                <a:cs typeface="+mn-cs"/>
              </a:endParaRPr>
            </a:p>
          </p:txBody>
        </p:sp>
        <p:sp>
          <p:nvSpPr>
            <p:cNvPr id="49" name="TextBox 48"/>
            <p:cNvSpPr txBox="1"/>
            <p:nvPr/>
          </p:nvSpPr>
          <p:spPr>
            <a:xfrm>
              <a:off x="5859338" y="4980073"/>
              <a:ext cx="646331" cy="276999"/>
            </a:xfrm>
            <a:prstGeom prst="rect">
              <a:avLst/>
            </a:prstGeom>
            <a:noFill/>
          </p:spPr>
          <p:txBody>
            <a:bodyPr wrap="none" rtlCol="0">
              <a:spAutoFit/>
            </a:bodyPr>
            <a:lstStyle/>
            <a:p>
              <a:pPr algn="ctr" defTabSz="914400">
                <a:buNone/>
              </a:pPr>
              <a:r>
                <a:rPr lang="en-US" sz="1200" b="0" i="0" dirty="0" err="1">
                  <a:solidFill>
                    <a:srgbClr val="4D4D4D"/>
                  </a:solidFill>
                  <a:latin typeface="Arial"/>
                  <a:ea typeface="+mn-ea"/>
                  <a:cs typeface="+mn-cs"/>
                </a:rPr>
                <a:t>单色器</a:t>
              </a:r>
              <a:endParaRPr lang="en-US" sz="1200" b="0" i="0" dirty="0">
                <a:solidFill>
                  <a:srgbClr val="4D4D4D"/>
                </a:solidFill>
                <a:latin typeface="Arial"/>
                <a:ea typeface="+mn-ea"/>
                <a:cs typeface="+mn-cs"/>
              </a:endParaRPr>
            </a:p>
          </p:txBody>
        </p:sp>
        <p:sp>
          <p:nvSpPr>
            <p:cNvPr id="50" name="TextBox 49"/>
            <p:cNvSpPr txBox="1"/>
            <p:nvPr/>
          </p:nvSpPr>
          <p:spPr>
            <a:xfrm>
              <a:off x="6930310" y="4980073"/>
              <a:ext cx="562224" cy="276999"/>
            </a:xfrm>
            <a:prstGeom prst="rect">
              <a:avLst/>
            </a:prstGeom>
            <a:noFill/>
          </p:spPr>
          <p:txBody>
            <a:bodyPr wrap="square" rtlCol="0">
              <a:spAutoFit/>
            </a:bodyPr>
            <a:lstStyle/>
            <a:p>
              <a:pPr algn="ctr" defTabSz="914400">
                <a:buNone/>
              </a:pPr>
              <a:r>
                <a:rPr lang="en-US" sz="1200" b="0" i="0" dirty="0" err="1">
                  <a:solidFill>
                    <a:srgbClr val="4D4D4D"/>
                  </a:solidFill>
                  <a:latin typeface="Arial"/>
                  <a:ea typeface="+mn-ea"/>
                  <a:cs typeface="+mn-cs"/>
                </a:rPr>
                <a:t>样品</a:t>
              </a:r>
              <a:endParaRPr lang="en-US" sz="1200" b="0" i="0" dirty="0">
                <a:solidFill>
                  <a:srgbClr val="4D4D4D"/>
                </a:solidFill>
                <a:latin typeface="Arial"/>
                <a:ea typeface="+mn-ea"/>
                <a:cs typeface="+mn-cs"/>
              </a:endParaRPr>
            </a:p>
          </p:txBody>
        </p:sp>
      </p:grpSp>
      <p:grpSp>
        <p:nvGrpSpPr>
          <p:cNvPr id="24" name="Group 23"/>
          <p:cNvGrpSpPr/>
          <p:nvPr/>
        </p:nvGrpSpPr>
        <p:grpSpPr>
          <a:xfrm>
            <a:off x="0" y="6085641"/>
            <a:ext cx="619067" cy="246221"/>
            <a:chOff x="1689099" y="6028267"/>
            <a:chExt cx="1087983" cy="246221"/>
          </a:xfrm>
        </p:grpSpPr>
        <p:sp>
          <p:nvSpPr>
            <p:cNvPr id="25" name="Action Button: Custom 24">
              <a:hlinkClick r:id="rId7"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Chevron 25">
              <a:hlinkClick r:id="rId7"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Chevron 26">
              <a:hlinkClick r:id="rId7"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TextBox 27">
              <a:hlinkClick r:id="rId8"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185022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479040"/>
            <a:ext cx="7016844" cy="2424221"/>
          </a:xfrm>
          <a:prstGeom prst="rect">
            <a:avLst/>
          </a:prstGeom>
        </p:spPr>
      </p:pic>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dirty="0" err="1">
                <a:solidFill>
                  <a:srgbClr val="000000"/>
                </a:solidFill>
                <a:latin typeface="Arial Narrow"/>
                <a:ea typeface="+mj-ea"/>
                <a:cs typeface="Arial Narrow"/>
              </a:rPr>
              <a:t>定义</a:t>
            </a:r>
            <a:br>
              <a:rPr lang="de-DE" sz="3400" b="0" i="0" dirty="0">
                <a:solidFill>
                  <a:srgbClr val="000000"/>
                </a:solidFill>
                <a:latin typeface="Arial Narrow"/>
                <a:ea typeface="+mj-ea"/>
                <a:cs typeface="Arial Narrow"/>
              </a:rPr>
            </a:br>
            <a:r>
              <a:rPr lang="de-DE" sz="3100" b="0" i="0" dirty="0">
                <a:solidFill>
                  <a:srgbClr val="000000"/>
                </a:solidFill>
                <a:latin typeface="Arial Narrow"/>
                <a:ea typeface="+mj-ea"/>
                <a:cs typeface="Arial Narrow"/>
              </a:rPr>
              <a:t>电磁光谱</a:t>
            </a:r>
          </a:p>
        </p:txBody>
      </p:sp>
      <p:sp>
        <p:nvSpPr>
          <p:cNvPr id="5" name="Content Placeholder 4"/>
          <p:cNvSpPr>
            <a:spLocks noGrp="1"/>
          </p:cNvSpPr>
          <p:nvPr>
            <p:ph idx="1"/>
          </p:nvPr>
        </p:nvSpPr>
        <p:spPr>
          <a:xfrm>
            <a:off x="228600" y="1512000"/>
            <a:ext cx="8192458" cy="4562856"/>
          </a:xfrm>
        </p:spPr>
        <p:txBody>
          <a:bodyPr>
            <a:normAutofit/>
          </a:bodyPr>
          <a:lstStyle/>
          <a:p>
            <a:r>
              <a:rPr lang="en-GB" sz="1800" dirty="0" err="1"/>
              <a:t>电磁光谱涵盖了多个</a:t>
            </a:r>
            <a:r>
              <a:rPr lang="zh-CN" altLang="en-US" sz="1800" dirty="0"/>
              <a:t>数量级的</a:t>
            </a:r>
            <a:r>
              <a:rPr lang="en-GB" sz="1800" dirty="0" err="1"/>
              <a:t>频率和波长</a:t>
            </a:r>
            <a:r>
              <a:rPr lang="en-GB" sz="1800" dirty="0"/>
              <a:t>。</a:t>
            </a:r>
          </a:p>
          <a:p>
            <a:pPr marL="230400" indent="-230400">
              <a:spcBef>
                <a:spcPts val="700"/>
              </a:spcBef>
              <a:buClr>
                <a:srgbClr val="000000"/>
              </a:buClr>
              <a:buFont typeface="Arial" pitchFamily="34" charset="0"/>
              <a:buChar char="•"/>
            </a:pPr>
            <a:r>
              <a:rPr lang="en-AU" sz="1800" dirty="0"/>
              <a:t>各</a:t>
            </a:r>
            <a:r>
              <a:rPr lang="zh-CN" altLang="en-US" sz="1800" dirty="0"/>
              <a:t>个</a:t>
            </a:r>
            <a:r>
              <a:rPr lang="en-AU" sz="1800" dirty="0" err="1"/>
              <a:t>区域的命名完全是历史沿袭</a:t>
            </a:r>
            <a:endParaRPr lang="en-AU" sz="1800" dirty="0"/>
          </a:p>
          <a:p>
            <a:pPr marL="230400" indent="-230400">
              <a:spcBef>
                <a:spcPts val="700"/>
              </a:spcBef>
              <a:buClr>
                <a:srgbClr val="000000"/>
              </a:buClr>
              <a:buFont typeface="Arial" pitchFamily="34" charset="0"/>
              <a:buChar char="•"/>
            </a:pPr>
            <a:r>
              <a:rPr lang="en-AU" sz="1800" dirty="0" err="1"/>
              <a:t>各个区域之间无中断或</a:t>
            </a:r>
            <a:r>
              <a:rPr lang="zh-CN" altLang="en-US" sz="1800" dirty="0"/>
              <a:t>根本</a:t>
            </a:r>
            <a:r>
              <a:rPr lang="en-AU" sz="1800" dirty="0" err="1"/>
              <a:t>改变</a:t>
            </a:r>
            <a:endParaRPr lang="en-AU" sz="1800" dirty="0"/>
          </a:p>
          <a:p>
            <a:pPr marL="230400" indent="-230400">
              <a:spcBef>
                <a:spcPts val="700"/>
              </a:spcBef>
              <a:buClr>
                <a:srgbClr val="000000"/>
              </a:buClr>
              <a:buFont typeface="Arial" pitchFamily="34" charset="0"/>
              <a:buChar char="•"/>
            </a:pPr>
            <a:r>
              <a:rPr lang="en-AU" sz="1800" dirty="0" err="1"/>
              <a:t>可见光仅仅代表电磁光谱中的一小部分</a:t>
            </a:r>
            <a:endParaRPr lang="en-AU" sz="1800" dirty="0"/>
          </a:p>
          <a:p>
            <a:pPr marL="0" indent="0" algn="l" defTabSz="685800">
              <a:spcBef>
                <a:spcPts val="1400"/>
              </a:spcBef>
              <a:buNone/>
            </a:pPr>
            <a:endParaRPr lang="en-US" dirty="0"/>
          </a:p>
        </p:txBody>
      </p:sp>
      <p:sp>
        <p:nvSpPr>
          <p:cNvPr id="10" name="TextBox 9"/>
          <p:cNvSpPr txBox="1"/>
          <p:nvPr/>
        </p:nvSpPr>
        <p:spPr>
          <a:xfrm>
            <a:off x="7359625" y="5661596"/>
            <a:ext cx="1626433" cy="276999"/>
          </a:xfrm>
          <a:prstGeom prst="rect">
            <a:avLst/>
          </a:prstGeom>
          <a:noFill/>
        </p:spPr>
        <p:txBody>
          <a:bodyPr wrap="square" lIns="0" rtlCol="0">
            <a:spAutoFit/>
          </a:bodyPr>
          <a:lstStyle/>
          <a:p>
            <a:pPr algn="l" defTabSz="914400">
              <a:buNone/>
            </a:pPr>
            <a:r>
              <a:rPr lang="en-US" sz="1200" b="0" i="1" dirty="0" err="1">
                <a:solidFill>
                  <a:srgbClr val="4D4D4D"/>
                </a:solidFill>
                <a:latin typeface="Arial"/>
                <a:ea typeface="+mn-ea"/>
                <a:cs typeface="+mn-cs"/>
              </a:rPr>
              <a:t>电磁光谱</a:t>
            </a:r>
            <a:endParaRPr lang="en-US" sz="1200" b="0" i="1" dirty="0">
              <a:solidFill>
                <a:srgbClr val="4D4D4D"/>
              </a:solidFill>
              <a:latin typeface="Arial"/>
              <a:ea typeface="+mn-ea"/>
              <a:cs typeface="+mn-cs"/>
            </a:endParaRPr>
          </a:p>
        </p:txBody>
      </p:sp>
      <p:grpSp>
        <p:nvGrpSpPr>
          <p:cNvPr id="12" name="Group 11"/>
          <p:cNvGrpSpPr/>
          <p:nvPr/>
        </p:nvGrpSpPr>
        <p:grpSpPr>
          <a:xfrm>
            <a:off x="0" y="6085641"/>
            <a:ext cx="619067" cy="246221"/>
            <a:chOff x="1689099" y="6028267"/>
            <a:chExt cx="1087983" cy="246221"/>
          </a:xfrm>
        </p:grpSpPr>
        <p:sp>
          <p:nvSpPr>
            <p:cNvPr id="13" name="Action Button: Custom 12">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hevron 13">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Chevron 14">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TextBox 15">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272028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685800">
              <a:spcBef>
                <a:spcPts val="1"/>
              </a:spcBef>
              <a:spcAft>
                <a:spcPts val="300"/>
              </a:spcAft>
              <a:buNone/>
            </a:pPr>
            <a:r>
              <a:rPr lang="en-US" sz="3400" b="0" i="0" dirty="0" err="1">
                <a:solidFill>
                  <a:srgbClr val="000000"/>
                </a:solidFill>
                <a:latin typeface="Arial Narrow"/>
                <a:ea typeface="+mj-ea"/>
                <a:cs typeface="Arial (Body)"/>
              </a:rPr>
              <a:t>定义</a:t>
            </a:r>
            <a:br>
              <a:rPr lang="de-DE" sz="3400" b="0" i="0" dirty="0">
                <a:solidFill>
                  <a:srgbClr val="000000"/>
                </a:solidFill>
                <a:latin typeface="Arial Narrow"/>
                <a:ea typeface="+mj-ea"/>
                <a:cs typeface="Arial (Body)"/>
              </a:rPr>
            </a:br>
            <a:r>
              <a:rPr lang="de-DE" sz="2800" b="0" i="0" dirty="0">
                <a:solidFill>
                  <a:srgbClr val="000000"/>
                </a:solidFill>
                <a:latin typeface="Arial Narrow"/>
                <a:ea typeface="+mj-ea"/>
                <a:cs typeface="Arial (Body)"/>
              </a:rPr>
              <a:t>光</a:t>
            </a:r>
          </a:p>
        </p:txBody>
      </p:sp>
      <p:sp>
        <p:nvSpPr>
          <p:cNvPr id="3" name="Content Placeholder 2"/>
          <p:cNvSpPr>
            <a:spLocks noGrp="1"/>
          </p:cNvSpPr>
          <p:nvPr>
            <p:ph sz="half" idx="1"/>
          </p:nvPr>
        </p:nvSpPr>
        <p:spPr>
          <a:xfrm>
            <a:off x="228600" y="1512000"/>
            <a:ext cx="4004733" cy="4672584"/>
          </a:xfrm>
        </p:spPr>
        <p:txBody>
          <a:bodyPr>
            <a:normAutofit/>
          </a:bodyPr>
          <a:lstStyle/>
          <a:p>
            <a:pPr marL="0" indent="0" algn="l" defTabSz="685800">
              <a:spcBef>
                <a:spcPts val="700"/>
              </a:spcBef>
              <a:buNone/>
            </a:pPr>
            <a:r>
              <a:rPr lang="zh-CN" altLang="en-US" sz="1800" b="1" i="0" dirty="0">
                <a:solidFill>
                  <a:srgbClr val="000000"/>
                </a:solidFill>
                <a:latin typeface="Arial"/>
                <a:cs typeface="Arial"/>
              </a:rPr>
              <a:t>可采用以下两种方式对光进行描述：</a:t>
            </a:r>
          </a:p>
          <a:p>
            <a:pPr marL="230400" indent="-230400">
              <a:spcBef>
                <a:spcPts val="700"/>
              </a:spcBef>
              <a:buClr>
                <a:srgbClr val="000000"/>
              </a:buClr>
              <a:buFont typeface="Arial" pitchFamily="34" charset="0"/>
              <a:buChar char="•"/>
            </a:pPr>
            <a:r>
              <a:rPr lang="zh-CN" altLang="en-US" sz="1800" dirty="0"/>
              <a:t>波动性通常采用波长和频率等术语 </a:t>
            </a:r>
          </a:p>
          <a:p>
            <a:pPr marL="230400" indent="-230400">
              <a:spcBef>
                <a:spcPts val="700"/>
              </a:spcBef>
              <a:buClr>
                <a:srgbClr val="000000"/>
              </a:buClr>
              <a:buFont typeface="Arial" pitchFamily="34" charset="0"/>
              <a:buChar char="•"/>
            </a:pPr>
            <a:r>
              <a:rPr lang="zh-CN" altLang="en-US" sz="1800" dirty="0"/>
              <a:t>粒子性表现为光子这一能量形式 </a:t>
            </a:r>
          </a:p>
          <a:p>
            <a:r>
              <a:rPr lang="zh-CN" altLang="en-US" sz="1800" dirty="0"/>
              <a:t>这些</a:t>
            </a:r>
            <a:r>
              <a:rPr lang="zh-CN" altLang="en-US" sz="1800" b="0" i="0" dirty="0">
                <a:solidFill>
                  <a:srgbClr val="000000"/>
                </a:solidFill>
                <a:latin typeface="Arial"/>
                <a:cs typeface="Arial"/>
              </a:rPr>
              <a:t>术语</a:t>
            </a:r>
            <a:r>
              <a:rPr lang="zh-CN" altLang="en-US" sz="1800" dirty="0"/>
              <a:t>适用于</a:t>
            </a:r>
            <a:r>
              <a:rPr lang="zh-CN" altLang="en-US" sz="1800" b="0" i="0" dirty="0">
                <a:solidFill>
                  <a:srgbClr val="000000"/>
                </a:solidFill>
                <a:latin typeface="Arial"/>
                <a:cs typeface="Arial"/>
              </a:rPr>
              <a:t>整个电磁光谱，而不局限于通常所说的“光”（可见光、紫外光与红外光）。 </a:t>
            </a:r>
          </a:p>
          <a:p>
            <a:pPr marL="0" indent="0" algn="l" defTabSz="685800">
              <a:spcBef>
                <a:spcPts val="1400"/>
              </a:spcBef>
              <a:buNone/>
            </a:pPr>
            <a:endParaRPr lang="zh-CN" altLang="en-US" dirty="0"/>
          </a:p>
        </p:txBody>
      </p:sp>
      <p:sp>
        <p:nvSpPr>
          <p:cNvPr id="7" name="Content Placeholder 6"/>
          <p:cNvSpPr>
            <a:spLocks noGrp="1"/>
          </p:cNvSpPr>
          <p:nvPr>
            <p:ph sz="half" idx="2"/>
          </p:nvPr>
        </p:nvSpPr>
        <p:spPr>
          <a:xfrm>
            <a:off x="4788000" y="1512000"/>
            <a:ext cx="4017333" cy="4672584"/>
          </a:xfrm>
        </p:spPr>
        <p:txBody>
          <a:bodyPr>
            <a:normAutofit/>
          </a:bodyPr>
          <a:lstStyle/>
          <a:p>
            <a:r>
              <a:rPr lang="zh-CN" altLang="en-US" sz="1800" b="0" i="0" dirty="0">
                <a:solidFill>
                  <a:srgbClr val="000000"/>
                </a:solidFill>
                <a:latin typeface="Arial"/>
                <a:cs typeface="Arial"/>
              </a:rPr>
              <a:t>光由振荡电场 </a:t>
            </a:r>
            <a:r>
              <a:rPr lang="en-US" altLang="zh-CN" sz="1800" b="0" i="0" dirty="0">
                <a:solidFill>
                  <a:srgbClr val="000000"/>
                </a:solidFill>
                <a:latin typeface="Arial"/>
                <a:cs typeface="Arial"/>
              </a:rPr>
              <a:t>(E) </a:t>
            </a:r>
            <a:r>
              <a:rPr lang="zh-CN" altLang="en-US" sz="1800" b="0" i="0" dirty="0">
                <a:solidFill>
                  <a:srgbClr val="000000"/>
                </a:solidFill>
                <a:latin typeface="Arial"/>
                <a:cs typeface="Arial"/>
              </a:rPr>
              <a:t>和磁场 </a:t>
            </a:r>
            <a:r>
              <a:rPr lang="en-US" altLang="zh-CN" sz="1800" b="0" i="0" dirty="0">
                <a:solidFill>
                  <a:srgbClr val="000000"/>
                </a:solidFill>
                <a:latin typeface="Arial"/>
                <a:cs typeface="Arial"/>
              </a:rPr>
              <a:t>(M) </a:t>
            </a:r>
            <a:r>
              <a:rPr lang="zh-CN" altLang="en-US" sz="1800" b="0" i="0" dirty="0">
                <a:solidFill>
                  <a:srgbClr val="000000"/>
                </a:solidFill>
                <a:latin typeface="Arial"/>
                <a:cs typeface="Arial"/>
              </a:rPr>
              <a:t>组成，其本质具有波动性。这两种场相互垂直，在给定介质中以匀速传播。真空中这一速率为 </a:t>
            </a:r>
            <a:r>
              <a:rPr lang="en-US" altLang="zh-CN" sz="1800" b="0" i="0" dirty="0">
                <a:solidFill>
                  <a:srgbClr val="000000"/>
                </a:solidFill>
                <a:latin typeface="Arial"/>
                <a:cs typeface="Arial"/>
              </a:rPr>
              <a:t>3</a:t>
            </a:r>
            <a:r>
              <a:rPr lang="zh-CN" altLang="en-US" sz="1800" b="0" i="0" dirty="0">
                <a:solidFill>
                  <a:srgbClr val="000000"/>
                </a:solidFill>
                <a:latin typeface="Arial"/>
                <a:cs typeface="Arial"/>
                <a:sym typeface="Symbol"/>
              </a:rPr>
              <a:t></a:t>
            </a:r>
            <a:r>
              <a:rPr lang="en-US" altLang="zh-CN" sz="1800" b="0" i="0" dirty="0">
                <a:solidFill>
                  <a:srgbClr val="000000"/>
                </a:solidFill>
                <a:latin typeface="Arial"/>
                <a:cs typeface="Arial"/>
              </a:rPr>
              <a:t>10</a:t>
            </a:r>
            <a:r>
              <a:rPr lang="en-US" altLang="zh-CN" sz="1800" b="0" i="0" baseline="30000" dirty="0">
                <a:solidFill>
                  <a:srgbClr val="000000"/>
                </a:solidFill>
                <a:latin typeface="Arial"/>
                <a:cs typeface="Arial"/>
              </a:rPr>
              <a:t>8</a:t>
            </a:r>
            <a:r>
              <a:rPr lang="zh-CN" altLang="en-US" sz="1800" b="0" i="0" dirty="0">
                <a:solidFill>
                  <a:srgbClr val="000000"/>
                </a:solidFill>
                <a:latin typeface="Arial"/>
                <a:cs typeface="Arial"/>
              </a:rPr>
              <a:t> </a:t>
            </a:r>
            <a:r>
              <a:rPr lang="en-US" altLang="zh-CN" sz="1800" b="0" i="0" dirty="0">
                <a:solidFill>
                  <a:srgbClr val="000000"/>
                </a:solidFill>
                <a:latin typeface="Arial"/>
                <a:cs typeface="Arial"/>
              </a:rPr>
              <a:t>m</a:t>
            </a:r>
            <a:r>
              <a:rPr lang="zh-CN" altLang="en-US" sz="1800" dirty="0"/>
              <a:t> </a:t>
            </a:r>
            <a:r>
              <a:rPr lang="en-US" altLang="zh-CN" sz="1800" b="0" i="0" dirty="0">
                <a:solidFill>
                  <a:srgbClr val="000000"/>
                </a:solidFill>
                <a:latin typeface="Arial"/>
                <a:cs typeface="Arial"/>
              </a:rPr>
              <a:t>s</a:t>
            </a:r>
            <a:r>
              <a:rPr lang="en-US" altLang="zh-CN" sz="1800" b="0" i="0" baseline="30000" dirty="0">
                <a:solidFill>
                  <a:srgbClr val="000000"/>
                </a:solidFill>
                <a:latin typeface="Arial"/>
                <a:cs typeface="Arial"/>
              </a:rPr>
              <a:t>-1</a:t>
            </a:r>
            <a:r>
              <a:rPr lang="zh-CN" altLang="en-US" sz="1800" b="0" i="0" dirty="0">
                <a:solidFill>
                  <a:srgbClr val="000000"/>
                </a:solidFill>
                <a:latin typeface="Arial"/>
                <a:cs typeface="Arial"/>
              </a:rPr>
              <a:t>。</a:t>
            </a:r>
          </a:p>
          <a:p>
            <a:pPr marL="0" indent="0" algn="l" defTabSz="685800">
              <a:spcBef>
                <a:spcPts val="1400"/>
              </a:spcBef>
              <a:buNone/>
            </a:pPr>
            <a:endParaRPr lang="zh-CN" altLang="en-US" dirty="0"/>
          </a:p>
        </p:txBody>
      </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0414" y="3925831"/>
            <a:ext cx="4395956" cy="2021408"/>
          </a:xfrm>
          <a:prstGeom prst="rect">
            <a:avLst/>
          </a:prstGeom>
          <a:noFill/>
          <a:ln w="9525">
            <a:noFill/>
            <a:miter lim="800000"/>
            <a:headEnd/>
            <a:tailEnd/>
          </a:ln>
        </p:spPr>
      </p:pic>
      <p:grpSp>
        <p:nvGrpSpPr>
          <p:cNvPr id="11" name="Group 10"/>
          <p:cNvGrpSpPr/>
          <p:nvPr/>
        </p:nvGrpSpPr>
        <p:grpSpPr>
          <a:xfrm>
            <a:off x="0" y="6085641"/>
            <a:ext cx="619067" cy="246221"/>
            <a:chOff x="1689099" y="6028267"/>
            <a:chExt cx="1087983" cy="246221"/>
          </a:xfrm>
        </p:grpSpPr>
        <p:sp>
          <p:nvSpPr>
            <p:cNvPr id="12" name="Action Button: Custom 11">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Chevron 12">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Chevron 13">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TextBox 14">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48862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
              </a:spcBef>
            </a:pPr>
            <a:r>
              <a:rPr lang="zh-CN" altLang="en-US" sz="3778" dirty="0"/>
              <a:t>主要</a:t>
            </a:r>
            <a:r>
              <a:rPr lang="en-US" sz="3778" b="0" i="0" dirty="0" err="1">
                <a:solidFill>
                  <a:srgbClr val="000000"/>
                </a:solidFill>
                <a:latin typeface="Arial Narrow"/>
                <a:ea typeface="+mj-ea"/>
                <a:cs typeface="Arial Narrow"/>
              </a:rPr>
              <a:t>参数</a:t>
            </a:r>
            <a:br>
              <a:rPr lang="en-US" sz="3778" b="0" i="0" dirty="0">
                <a:solidFill>
                  <a:srgbClr val="000000"/>
                </a:solidFill>
                <a:latin typeface="Arial Narrow"/>
                <a:ea typeface="+mj-ea"/>
                <a:cs typeface="Arial Narrow"/>
              </a:rPr>
            </a:br>
            <a:r>
              <a:rPr lang="en-US" sz="3111" b="0" i="0" dirty="0" err="1">
                <a:solidFill>
                  <a:srgbClr val="000000"/>
                </a:solidFill>
                <a:latin typeface="Arial Narrow"/>
                <a:ea typeface="+mj-ea"/>
                <a:cs typeface="Arial Narrow"/>
              </a:rPr>
              <a:t>波长与频率</a:t>
            </a:r>
            <a:endParaRPr lang="en-US" sz="3111" b="0" i="0" dirty="0">
              <a:solidFill>
                <a:srgbClr val="000000"/>
              </a:solidFill>
              <a:latin typeface="Arial Narrow"/>
              <a:ea typeface="+mj-ea"/>
              <a:cs typeface="Arial Narrow"/>
            </a:endParaRPr>
          </a:p>
        </p:txBody>
      </p:sp>
      <p:sp>
        <p:nvSpPr>
          <p:cNvPr id="4" name="Content Placeholder 3"/>
          <p:cNvSpPr>
            <a:spLocks noGrp="1"/>
          </p:cNvSpPr>
          <p:nvPr>
            <p:ph idx="1"/>
          </p:nvPr>
        </p:nvSpPr>
        <p:spPr>
          <a:xfrm>
            <a:off x="228601" y="1522785"/>
            <a:ext cx="3688643" cy="4636946"/>
          </a:xfrm>
        </p:spPr>
        <p:txBody>
          <a:bodyPr>
            <a:normAutofit/>
          </a:bodyPr>
          <a:lstStyle/>
          <a:p>
            <a:pPr>
              <a:lnSpc>
                <a:spcPct val="110000"/>
              </a:lnSpc>
            </a:pPr>
            <a:r>
              <a:rPr lang="en-US" sz="2000" b="0" i="0" dirty="0" err="1">
                <a:solidFill>
                  <a:srgbClr val="000000"/>
                </a:solidFill>
                <a:latin typeface="Arial"/>
                <a:ea typeface="+mn-ea"/>
                <a:cs typeface="Arial"/>
              </a:rPr>
              <a:t>电磁辐射的能量定义</a:t>
            </a:r>
            <a:r>
              <a:rPr lang="zh-CN" altLang="en-US" sz="2000" dirty="0"/>
              <a:t>如下</a:t>
            </a:r>
            <a:r>
              <a:rPr lang="en-US" sz="2000" b="0" i="0" dirty="0">
                <a:solidFill>
                  <a:srgbClr val="000000"/>
                </a:solidFill>
                <a:latin typeface="Arial"/>
                <a:ea typeface="+mn-ea"/>
                <a:cs typeface="Arial"/>
              </a:rPr>
              <a:t>：</a:t>
            </a:r>
            <a:br>
              <a:rPr lang="en-US" sz="2000" b="0" i="0" dirty="0">
                <a:solidFill>
                  <a:srgbClr val="000000"/>
                </a:solidFill>
                <a:latin typeface="Arial"/>
                <a:ea typeface="+mn-ea"/>
                <a:cs typeface="Arial"/>
              </a:rPr>
            </a:br>
            <a:br>
              <a:rPr lang="en-US" sz="2000" b="0" i="0" dirty="0">
                <a:solidFill>
                  <a:srgbClr val="000000"/>
                </a:solidFill>
                <a:latin typeface="Arial"/>
                <a:ea typeface="+mn-ea"/>
                <a:cs typeface="Arial"/>
              </a:rPr>
            </a:br>
            <a:br>
              <a:rPr lang="en-GB" sz="2000" b="0" i="0" dirty="0">
                <a:solidFill>
                  <a:srgbClr val="000000"/>
                </a:solidFill>
                <a:latin typeface="Arial"/>
                <a:ea typeface="+mn-ea"/>
                <a:cs typeface="Arial"/>
              </a:rPr>
            </a:br>
            <a:br>
              <a:rPr lang="en-GB" sz="2000" b="0" i="0" dirty="0">
                <a:solidFill>
                  <a:srgbClr val="000000"/>
                </a:solidFill>
                <a:latin typeface="Arial"/>
                <a:ea typeface="+mn-ea"/>
                <a:cs typeface="Arial"/>
              </a:rPr>
            </a:br>
            <a:r>
              <a:rPr lang="en-GB" sz="2000" b="0" i="0" dirty="0" err="1">
                <a:solidFill>
                  <a:srgbClr val="000000"/>
                </a:solidFill>
                <a:latin typeface="Arial"/>
                <a:ea typeface="+mn-ea"/>
                <a:cs typeface="Arial"/>
              </a:rPr>
              <a:t>频率与波长的关系可表示为</a:t>
            </a:r>
            <a:r>
              <a:rPr lang="en-GB" sz="2000" b="0" i="0" dirty="0">
                <a:solidFill>
                  <a:srgbClr val="000000"/>
                </a:solidFill>
                <a:latin typeface="Arial"/>
                <a:ea typeface="+mn-ea"/>
                <a:cs typeface="Arial"/>
              </a:rPr>
              <a:t>：</a:t>
            </a:r>
          </a:p>
          <a:p>
            <a:pPr marL="0" indent="0" algn="l" defTabSz="685800">
              <a:lnSpc>
                <a:spcPct val="110000"/>
              </a:lnSpc>
              <a:spcBef>
                <a:spcPts val="1400"/>
              </a:spcBef>
              <a:buNone/>
            </a:pPr>
            <a:endParaRPr lang="en-US" dirty="0"/>
          </a:p>
        </p:txBody>
      </p:sp>
      <p:grpSp>
        <p:nvGrpSpPr>
          <p:cNvPr id="12" name="Group 11"/>
          <p:cNvGrpSpPr/>
          <p:nvPr/>
        </p:nvGrpSpPr>
        <p:grpSpPr>
          <a:xfrm>
            <a:off x="0" y="6085641"/>
            <a:ext cx="619067" cy="246221"/>
            <a:chOff x="1689099" y="6028267"/>
            <a:chExt cx="1087983" cy="246221"/>
          </a:xfrm>
        </p:grpSpPr>
        <p:sp>
          <p:nvSpPr>
            <p:cNvPr id="13" name="Action Button: Custom 12">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hevron 13">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Chevron 14">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TextBox 15">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7" name="TextBox 2"/>
          <p:cNvSpPr txBox="1"/>
          <p:nvPr/>
        </p:nvSpPr>
        <p:spPr>
          <a:xfrm>
            <a:off x="4788000" y="4638946"/>
            <a:ext cx="3101718" cy="1476302"/>
          </a:xfrm>
          <a:prstGeom prst="rect">
            <a:avLst/>
          </a:prstGeom>
          <a:noFill/>
        </p:spPr>
        <p:txBody>
          <a:bodyPr wrap="square" lIns="0" rtlCol="0">
            <a:spAutoFit/>
          </a:bodyPr>
          <a:lstStyle/>
          <a:p>
            <a:pPr marL="358775" indent="-358775">
              <a:lnSpc>
                <a:spcPct val="90000"/>
              </a:lnSpc>
              <a:spcBef>
                <a:spcPts val="700"/>
              </a:spcBef>
              <a:buNone/>
            </a:pPr>
            <a:r>
              <a:rPr lang="en-US" sz="1400" i="1" dirty="0">
                <a:solidFill>
                  <a:schemeClr val="tx2"/>
                </a:solidFill>
              </a:rPr>
              <a:t>E</a:t>
            </a:r>
            <a:r>
              <a:rPr lang="en-US" sz="1400" dirty="0">
                <a:solidFill>
                  <a:schemeClr val="tx2"/>
                </a:solidFill>
              </a:rPr>
              <a:t>	</a:t>
            </a:r>
            <a:r>
              <a:rPr lang="en-US" sz="1400" dirty="0" err="1">
                <a:solidFill>
                  <a:schemeClr val="tx2"/>
                </a:solidFill>
              </a:rPr>
              <a:t>能量</a:t>
            </a:r>
            <a:r>
              <a:rPr lang="en-US" sz="1400" dirty="0">
                <a:solidFill>
                  <a:schemeClr val="tx2"/>
                </a:solidFill>
              </a:rPr>
              <a:t> (J)</a:t>
            </a:r>
          </a:p>
          <a:p>
            <a:pPr marL="358775" indent="-358775">
              <a:lnSpc>
                <a:spcPct val="90000"/>
              </a:lnSpc>
              <a:spcBef>
                <a:spcPts val="700"/>
              </a:spcBef>
            </a:pPr>
            <a:r>
              <a:rPr lang="en-US" sz="1400" b="0" i="1" dirty="0">
                <a:solidFill>
                  <a:srgbClr val="000000"/>
                </a:solidFill>
                <a:latin typeface="Arial"/>
                <a:ea typeface="+mn-ea"/>
                <a:cs typeface="+mn-cs"/>
              </a:rPr>
              <a:t>h</a:t>
            </a:r>
            <a:r>
              <a:rPr lang="en-US" sz="1400" b="0" i="0" dirty="0">
                <a:solidFill>
                  <a:srgbClr val="000000"/>
                </a:solidFill>
                <a:latin typeface="Arial"/>
                <a:ea typeface="+mn-ea"/>
                <a:cs typeface="+mn-cs"/>
              </a:rPr>
              <a:t>	</a:t>
            </a:r>
            <a:r>
              <a:rPr lang="en-US" sz="1400" b="0" i="0" spc="-50" dirty="0" err="1">
                <a:solidFill>
                  <a:srgbClr val="000000"/>
                </a:solidFill>
                <a:latin typeface="Arial"/>
                <a:ea typeface="+mn-ea"/>
                <a:cs typeface="+mn-cs"/>
              </a:rPr>
              <a:t>普朗克常数</a:t>
            </a:r>
            <a:r>
              <a:rPr lang="en-US" sz="1400" b="0" i="0" spc="-50" dirty="0">
                <a:solidFill>
                  <a:srgbClr val="000000"/>
                </a:solidFill>
                <a:latin typeface="Arial"/>
                <a:ea typeface="+mn-ea"/>
                <a:cs typeface="+mn-cs"/>
              </a:rPr>
              <a:t> (6.62 </a:t>
            </a:r>
            <a:r>
              <a:rPr lang="en-US" sz="1400" b="0" i="0" spc="-50" dirty="0">
                <a:solidFill>
                  <a:srgbClr val="000000"/>
                </a:solidFill>
                <a:latin typeface="Arial"/>
                <a:ea typeface="+mn-ea"/>
                <a:cs typeface="+mn-cs"/>
                <a:sym typeface="Symbol"/>
              </a:rPr>
              <a:t></a:t>
            </a:r>
            <a:r>
              <a:rPr lang="en-US" sz="1400" b="0" i="0" spc="-50" dirty="0">
                <a:solidFill>
                  <a:srgbClr val="000000"/>
                </a:solidFill>
                <a:latin typeface="Arial"/>
                <a:ea typeface="+mn-ea"/>
                <a:cs typeface="+mn-cs"/>
              </a:rPr>
              <a:t>10</a:t>
            </a:r>
            <a:r>
              <a:rPr lang="en-US" sz="1400" b="0" i="0" spc="-50" baseline="30000" dirty="0">
                <a:solidFill>
                  <a:srgbClr val="000000"/>
                </a:solidFill>
                <a:latin typeface="Arial"/>
                <a:ea typeface="+mn-ea"/>
                <a:cs typeface="+mn-cs"/>
              </a:rPr>
              <a:t>-34</a:t>
            </a:r>
            <a:r>
              <a:rPr lang="en-US" sz="1400" b="0" i="0" spc="-50" dirty="0">
                <a:solidFill>
                  <a:srgbClr val="000000"/>
                </a:solidFill>
                <a:latin typeface="Arial"/>
                <a:ea typeface="+mn-ea"/>
                <a:cs typeface="+mn-cs"/>
              </a:rPr>
              <a:t> J</a:t>
            </a:r>
            <a:r>
              <a:rPr lang="pt-BR" altLang="zh-CN" sz="1400" dirty="0"/>
              <a:t> s</a:t>
            </a:r>
            <a:r>
              <a:rPr lang="en-US" sz="1400" b="0" i="0" spc="-50" dirty="0">
                <a:solidFill>
                  <a:srgbClr val="000000"/>
                </a:solidFill>
                <a:latin typeface="Arial"/>
                <a:ea typeface="+mn-ea"/>
                <a:cs typeface="+mn-cs"/>
              </a:rPr>
              <a:t>)</a:t>
            </a:r>
          </a:p>
          <a:p>
            <a:pPr marL="358775" indent="-358775" algn="l" defTabSz="914400">
              <a:lnSpc>
                <a:spcPct val="90000"/>
              </a:lnSpc>
              <a:spcBef>
                <a:spcPts val="700"/>
              </a:spcBef>
              <a:buClr>
                <a:srgbClr val="000000"/>
              </a:buClr>
              <a:buFont typeface="Symbol"/>
              <a:buChar char="n"/>
            </a:pPr>
            <a:r>
              <a:rPr lang="en-US" sz="1400" b="0" i="0" dirty="0" err="1">
                <a:solidFill>
                  <a:srgbClr val="000000"/>
                </a:solidFill>
                <a:latin typeface="Arial"/>
                <a:ea typeface="+mn-ea"/>
                <a:cs typeface="+mn-cs"/>
              </a:rPr>
              <a:t>频率</a:t>
            </a:r>
            <a:r>
              <a:rPr lang="en-US" sz="1400" b="0" i="0" dirty="0">
                <a:solidFill>
                  <a:srgbClr val="000000"/>
                </a:solidFill>
                <a:latin typeface="Arial"/>
                <a:ea typeface="+mn-ea"/>
                <a:cs typeface="+mn-cs"/>
              </a:rPr>
              <a:t> (s</a:t>
            </a:r>
            <a:r>
              <a:rPr lang="en-US" sz="1400" b="0" i="0" baseline="30000" dirty="0">
                <a:solidFill>
                  <a:srgbClr val="000000"/>
                </a:solidFill>
                <a:latin typeface="Arial"/>
                <a:ea typeface="+mn-ea"/>
                <a:cs typeface="+mn-cs"/>
              </a:rPr>
              <a:t>-1</a:t>
            </a:r>
            <a:r>
              <a:rPr lang="en-US" sz="1400" b="0" i="0" dirty="0">
                <a:solidFill>
                  <a:srgbClr val="000000"/>
                </a:solidFill>
                <a:latin typeface="Arial"/>
                <a:ea typeface="+mn-ea"/>
                <a:cs typeface="+mn-cs"/>
              </a:rPr>
              <a:t>)</a:t>
            </a:r>
          </a:p>
          <a:p>
            <a:pPr marL="358775" indent="-358775">
              <a:lnSpc>
                <a:spcPct val="90000"/>
              </a:lnSpc>
              <a:spcBef>
                <a:spcPts val="700"/>
              </a:spcBef>
            </a:pPr>
            <a:r>
              <a:rPr lang="en-US" sz="1400" b="0" i="0" dirty="0">
                <a:solidFill>
                  <a:srgbClr val="000000"/>
                </a:solidFill>
                <a:latin typeface="Arial"/>
                <a:ea typeface="+mn-ea"/>
                <a:cs typeface="+mn-cs"/>
              </a:rPr>
              <a:t>c	</a:t>
            </a:r>
            <a:r>
              <a:rPr lang="en-US" sz="1400" b="0" i="0" dirty="0" err="1">
                <a:solidFill>
                  <a:srgbClr val="000000"/>
                </a:solidFill>
                <a:latin typeface="Arial"/>
                <a:ea typeface="+mn-ea"/>
                <a:cs typeface="+mn-cs"/>
              </a:rPr>
              <a:t>光速</a:t>
            </a:r>
            <a:r>
              <a:rPr lang="en-US" sz="1400" b="0" i="0" dirty="0">
                <a:solidFill>
                  <a:srgbClr val="000000"/>
                </a:solidFill>
                <a:latin typeface="Arial"/>
                <a:ea typeface="+mn-ea"/>
                <a:cs typeface="+mn-cs"/>
              </a:rPr>
              <a:t> (3</a:t>
            </a:r>
            <a:r>
              <a:rPr lang="en-US" sz="1400" b="0" i="0" dirty="0">
                <a:solidFill>
                  <a:srgbClr val="000000"/>
                </a:solidFill>
                <a:latin typeface="Arial"/>
                <a:ea typeface="+mn-ea"/>
                <a:cs typeface="+mn-cs"/>
                <a:sym typeface="Symbol"/>
              </a:rPr>
              <a:t></a:t>
            </a:r>
            <a:r>
              <a:rPr lang="en-US" sz="1400" b="0" i="0" dirty="0">
                <a:solidFill>
                  <a:srgbClr val="000000"/>
                </a:solidFill>
                <a:latin typeface="Arial"/>
                <a:ea typeface="+mn-ea"/>
                <a:cs typeface="+mn-cs"/>
              </a:rPr>
              <a:t>10</a:t>
            </a:r>
            <a:r>
              <a:rPr lang="en-US" sz="1400" b="0" i="0" baseline="30000" dirty="0">
                <a:solidFill>
                  <a:srgbClr val="000000"/>
                </a:solidFill>
                <a:latin typeface="Arial"/>
                <a:ea typeface="+mn-ea"/>
                <a:cs typeface="+mn-cs"/>
              </a:rPr>
              <a:t>8</a:t>
            </a:r>
            <a:r>
              <a:rPr lang="en-US" sz="1400" b="0" i="0" dirty="0">
                <a:solidFill>
                  <a:srgbClr val="000000"/>
                </a:solidFill>
                <a:latin typeface="Arial"/>
                <a:ea typeface="+mn-ea"/>
                <a:cs typeface="+mn-cs"/>
              </a:rPr>
              <a:t> m</a:t>
            </a:r>
            <a:r>
              <a:rPr lang="zh-CN" altLang="en-US" sz="1400" dirty="0"/>
              <a:t> </a:t>
            </a:r>
            <a:r>
              <a:rPr lang="en-US" sz="1400" b="0" i="0" dirty="0">
                <a:solidFill>
                  <a:srgbClr val="000000"/>
                </a:solidFill>
                <a:latin typeface="Arial"/>
                <a:ea typeface="+mn-ea"/>
                <a:cs typeface="+mn-cs"/>
              </a:rPr>
              <a:t>s</a:t>
            </a:r>
            <a:r>
              <a:rPr lang="en-US" sz="1400" b="0" i="0" baseline="30000" dirty="0">
                <a:solidFill>
                  <a:srgbClr val="000000"/>
                </a:solidFill>
                <a:latin typeface="Arial"/>
                <a:ea typeface="+mn-ea"/>
                <a:cs typeface="+mn-cs"/>
              </a:rPr>
              <a:t>-1</a:t>
            </a:r>
            <a:r>
              <a:rPr lang="en-US" sz="1400" b="0" i="0" dirty="0">
                <a:solidFill>
                  <a:srgbClr val="000000"/>
                </a:solidFill>
                <a:latin typeface="Arial"/>
                <a:ea typeface="+mn-ea"/>
                <a:cs typeface="+mn-cs"/>
              </a:rPr>
              <a:t>)</a:t>
            </a:r>
          </a:p>
          <a:p>
            <a:pPr marL="358775" indent="-358775">
              <a:lnSpc>
                <a:spcPct val="90000"/>
              </a:lnSpc>
              <a:spcBef>
                <a:spcPts val="700"/>
              </a:spcBef>
              <a:buNone/>
            </a:pPr>
            <a:r>
              <a:rPr lang="en-US" sz="1400" dirty="0">
                <a:solidFill>
                  <a:schemeClr val="tx2"/>
                </a:solidFill>
                <a:sym typeface="Symbol"/>
              </a:rPr>
              <a:t></a:t>
            </a:r>
            <a:r>
              <a:rPr lang="en-US" sz="1400" dirty="0">
                <a:solidFill>
                  <a:schemeClr val="tx2"/>
                </a:solidFill>
              </a:rPr>
              <a:t>	</a:t>
            </a:r>
            <a:r>
              <a:rPr lang="en-US" sz="1400" dirty="0" err="1">
                <a:solidFill>
                  <a:schemeClr val="tx2"/>
                </a:solidFill>
              </a:rPr>
              <a:t>波长</a:t>
            </a:r>
            <a:r>
              <a:rPr lang="en-US" sz="1400" dirty="0">
                <a:solidFill>
                  <a:schemeClr val="tx2"/>
                </a:solidFill>
              </a:rPr>
              <a:t> (m)</a:t>
            </a:r>
          </a:p>
        </p:txBody>
      </p:sp>
      <p:graphicFrame>
        <p:nvGraphicFramePr>
          <p:cNvPr id="20" name="Object 4"/>
          <p:cNvGraphicFramePr>
            <a:graphicFrameLocks noGrp="1" noChangeAspect="1"/>
          </p:cNvGraphicFramePr>
          <p:nvPr>
            <p:extLst>
              <p:ext uri="{D42A27DB-BD31-4B8C-83A1-F6EECF244321}">
                <p14:modId xmlns:p14="http://schemas.microsoft.com/office/powerpoint/2010/main" val="406668164"/>
              </p:ext>
            </p:extLst>
          </p:nvPr>
        </p:nvGraphicFramePr>
        <p:xfrm>
          <a:off x="1386051" y="2184495"/>
          <a:ext cx="1241425" cy="393700"/>
        </p:xfrm>
        <a:graphic>
          <a:graphicData uri="http://schemas.openxmlformats.org/presentationml/2006/ole">
            <mc:AlternateContent xmlns:mc="http://schemas.openxmlformats.org/markup-compatibility/2006">
              <mc:Choice xmlns:v="urn:schemas-microsoft-com:vml" Requires="v">
                <p:oleObj spid="_x0000_s28281" name="Formel" r:id="rId6" imgW="571320" imgH="177480" progId="Equation.3">
                  <p:embed/>
                </p:oleObj>
              </mc:Choice>
              <mc:Fallback>
                <p:oleObj name="Formel" r:id="rId6" imgW="571320" imgH="177480" progId="Equation.3">
                  <p:embed/>
                  <p:pic>
                    <p:nvPicPr>
                      <p:cNvPr id="0" name=""/>
                      <p:cNvPicPr>
                        <a:picLocks noGrp="1" noChangeAspect="1" noChangeArrowheads="1"/>
                      </p:cNvPicPr>
                      <p:nvPr/>
                    </p:nvPicPr>
                    <p:blipFill>
                      <a:blip r:embed="rId7"/>
                      <a:srcRect/>
                      <a:stretch>
                        <a:fillRect/>
                      </a:stretch>
                    </p:blipFill>
                    <p:spPr bwMode="auto">
                      <a:xfrm>
                        <a:off x="1386051" y="2184495"/>
                        <a:ext cx="1241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5"/>
          <p:cNvGraphicFramePr>
            <a:graphicFrameLocks noGrp="1" noChangeAspect="1"/>
          </p:cNvGraphicFramePr>
          <p:nvPr>
            <p:extLst>
              <p:ext uri="{D42A27DB-BD31-4B8C-83A1-F6EECF244321}">
                <p14:modId xmlns:p14="http://schemas.microsoft.com/office/powerpoint/2010/main" val="3660744983"/>
              </p:ext>
            </p:extLst>
          </p:nvPr>
        </p:nvGraphicFramePr>
        <p:xfrm>
          <a:off x="1386051" y="3654284"/>
          <a:ext cx="909637" cy="871537"/>
        </p:xfrm>
        <a:graphic>
          <a:graphicData uri="http://schemas.openxmlformats.org/presentationml/2006/ole">
            <mc:AlternateContent xmlns:mc="http://schemas.openxmlformats.org/markup-compatibility/2006">
              <mc:Choice xmlns:v="urn:schemas-microsoft-com:vml" Requires="v">
                <p:oleObj spid="_x0000_s28282" name="Formel" r:id="rId8" imgW="419040" imgH="393480" progId="Equation.3">
                  <p:embed/>
                </p:oleObj>
              </mc:Choice>
              <mc:Fallback>
                <p:oleObj name="Formel" r:id="rId8" imgW="419040" imgH="393480" progId="Equation.3">
                  <p:embed/>
                  <p:pic>
                    <p:nvPicPr>
                      <p:cNvPr id="0" name=""/>
                      <p:cNvPicPr>
                        <a:picLocks noGrp="1" noChangeAspect="1" noChangeArrowheads="1"/>
                      </p:cNvPicPr>
                      <p:nvPr/>
                    </p:nvPicPr>
                    <p:blipFill>
                      <a:blip r:embed="rId9"/>
                      <a:srcRect/>
                      <a:stretch>
                        <a:fillRect/>
                      </a:stretch>
                    </p:blipFill>
                    <p:spPr bwMode="auto">
                      <a:xfrm>
                        <a:off x="1386051" y="3654284"/>
                        <a:ext cx="9096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ontent Placeholder 3"/>
          <p:cNvSpPr txBox="1">
            <a:spLocks/>
          </p:cNvSpPr>
          <p:nvPr/>
        </p:nvSpPr>
        <p:spPr>
          <a:xfrm>
            <a:off x="4787999" y="1627293"/>
            <a:ext cx="3966533" cy="767564"/>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1400"/>
              </a:spcBef>
              <a:buFontTx/>
              <a:buNone/>
              <a:defRPr sz="2400" kern="1200">
                <a:solidFill>
                  <a:schemeClr val="tx2"/>
                </a:solidFill>
                <a:latin typeface="+mn-lt"/>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mn-lt"/>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mn-lt"/>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10000"/>
              </a:lnSpc>
            </a:pPr>
            <a:r>
              <a:rPr lang="zh-CN" altLang="en-US" sz="1200" i="1" dirty="0">
                <a:solidFill>
                  <a:srgbClr val="4D4D4D"/>
                </a:solidFill>
                <a:latin typeface="Arial"/>
                <a:cs typeface="+mn-cs"/>
              </a:rPr>
              <a:t>注释</a:t>
            </a:r>
            <a:r>
              <a:rPr lang="en-US" sz="1200" i="1" dirty="0">
                <a:solidFill>
                  <a:srgbClr val="4D4D4D"/>
                </a:solidFill>
                <a:latin typeface="Arial"/>
                <a:cs typeface="+mn-cs"/>
              </a:rPr>
              <a:t>：</a:t>
            </a:r>
            <a:r>
              <a:rPr lang="en-US" sz="1200" i="1" dirty="0" err="1">
                <a:solidFill>
                  <a:srgbClr val="4D4D4D"/>
                </a:solidFill>
                <a:latin typeface="Arial"/>
                <a:cs typeface="+mn-cs"/>
              </a:rPr>
              <a:t>在光谱</a:t>
            </a:r>
            <a:r>
              <a:rPr lang="zh-CN" altLang="en-US" sz="1200" i="1" dirty="0">
                <a:solidFill>
                  <a:srgbClr val="4D4D4D"/>
                </a:solidFill>
                <a:latin typeface="Arial"/>
                <a:cs typeface="+mn-cs"/>
              </a:rPr>
              <a:t>学</a:t>
            </a:r>
            <a:r>
              <a:rPr lang="en-US" sz="1200" i="1" dirty="0">
                <a:solidFill>
                  <a:srgbClr val="4D4D4D"/>
                </a:solidFill>
                <a:latin typeface="Arial"/>
                <a:cs typeface="+mn-cs"/>
              </a:rPr>
              <a:t>中，波长通常以微米、纳米或波数（1/</a:t>
            </a:r>
            <a:r>
              <a:rPr lang="en-GB" sz="1200" i="1" dirty="0">
                <a:solidFill>
                  <a:srgbClr val="4D4D4D"/>
                </a:solidFill>
                <a:latin typeface="Arial"/>
                <a:cs typeface="+mn-cs"/>
                <a:sym typeface="Symbol"/>
              </a:rPr>
              <a:t></a:t>
            </a:r>
            <a:r>
              <a:rPr lang="en-GB" sz="1200" i="1" dirty="0">
                <a:solidFill>
                  <a:srgbClr val="4D4D4D"/>
                </a:solidFill>
                <a:latin typeface="Arial"/>
                <a:cs typeface="+mn-cs"/>
              </a:rPr>
              <a:t>；</a:t>
            </a:r>
            <a:r>
              <a:rPr lang="en-GB" sz="1200" i="1" dirty="0" err="1">
                <a:solidFill>
                  <a:srgbClr val="4D4D4D"/>
                </a:solidFill>
                <a:latin typeface="Arial"/>
                <a:cs typeface="+mn-cs"/>
              </a:rPr>
              <a:t>表示为厘米</a:t>
            </a:r>
            <a:r>
              <a:rPr lang="zh-CN" altLang="en-US" sz="1200" i="1" dirty="0">
                <a:solidFill>
                  <a:srgbClr val="4D4D4D"/>
                </a:solidFill>
                <a:latin typeface="Arial"/>
                <a:cs typeface="+mn-cs"/>
              </a:rPr>
              <a:t>的</a:t>
            </a:r>
            <a:r>
              <a:rPr lang="en-GB" sz="1200" i="1" dirty="0" err="1">
                <a:solidFill>
                  <a:srgbClr val="4D4D4D"/>
                </a:solidFill>
                <a:latin typeface="Arial"/>
                <a:cs typeface="+mn-cs"/>
              </a:rPr>
              <a:t>倒数</a:t>
            </a:r>
            <a:r>
              <a:rPr lang="en-US" sz="1200" i="1" dirty="0">
                <a:solidFill>
                  <a:srgbClr val="4D4D4D"/>
                </a:solidFill>
                <a:latin typeface="Arial"/>
                <a:cs typeface="+mn-cs"/>
              </a:rPr>
              <a:t>）</a:t>
            </a:r>
            <a:r>
              <a:rPr lang="en-US" sz="1200" i="1" dirty="0" err="1">
                <a:solidFill>
                  <a:srgbClr val="4D4D4D"/>
                </a:solidFill>
                <a:latin typeface="Arial"/>
                <a:cs typeface="+mn-cs"/>
              </a:rPr>
              <a:t>表示</a:t>
            </a:r>
            <a:r>
              <a:rPr lang="en-US" sz="1200" b="0" i="1" dirty="0">
                <a:solidFill>
                  <a:srgbClr val="4D4D4D"/>
                </a:solidFill>
                <a:latin typeface="Arial"/>
                <a:ea typeface="+mn-ea"/>
                <a:cs typeface="+mn-cs"/>
              </a:rPr>
              <a:t>。</a:t>
            </a:r>
          </a:p>
        </p:txBody>
      </p:sp>
    </p:spTree>
    <p:extLst>
      <p:ext uri="{BB962C8B-B14F-4D97-AF65-F5344CB8AC3E}">
        <p14:creationId xmlns:p14="http://schemas.microsoft.com/office/powerpoint/2010/main" val="298623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
              </a:spcBef>
            </a:pPr>
            <a:r>
              <a:rPr lang="zh-CN" altLang="en-US" sz="3800" dirty="0"/>
              <a:t>主要</a:t>
            </a:r>
            <a:r>
              <a:rPr lang="en-US" sz="3800" b="0" i="0" dirty="0" err="1">
                <a:solidFill>
                  <a:srgbClr val="000000"/>
                </a:solidFill>
                <a:latin typeface="Arial Narrow"/>
                <a:ea typeface="+mj-ea"/>
                <a:cs typeface="Arial Narrow"/>
              </a:rPr>
              <a:t>参数</a:t>
            </a:r>
            <a:br>
              <a:rPr lang="de-DE" sz="3400" b="0" i="0" dirty="0">
                <a:solidFill>
                  <a:srgbClr val="000000"/>
                </a:solidFill>
                <a:latin typeface="Arial Narrow"/>
                <a:ea typeface="+mj-ea"/>
                <a:cs typeface="Arial Narrow"/>
              </a:rPr>
            </a:br>
            <a:r>
              <a:rPr lang="de-DE" sz="3100" b="0" i="0" dirty="0">
                <a:solidFill>
                  <a:srgbClr val="000000"/>
                </a:solidFill>
                <a:latin typeface="Arial Narrow"/>
                <a:ea typeface="+mj-ea"/>
                <a:cs typeface="Arial Narrow"/>
              </a:rPr>
              <a:t>吸收与发射</a:t>
            </a:r>
          </a:p>
        </p:txBody>
      </p: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4" name="Content Placeholder 27"/>
          <p:cNvSpPr txBox="1">
            <a:spLocks/>
          </p:cNvSpPr>
          <p:nvPr/>
        </p:nvSpPr>
        <p:spPr>
          <a:xfrm>
            <a:off x="230400" y="1512000"/>
            <a:ext cx="8686800" cy="4562856"/>
          </a:xfrm>
          <a:prstGeom prst="rect">
            <a:avLst/>
          </a:prstGeom>
        </p:spPr>
        <p:txBody>
          <a:bodyPr vert="horz" lIns="0" tIns="45720" rIns="91440" bIns="45720" rtlCol="0">
            <a:normAutofit/>
          </a:bodyPr>
          <a:lstStyle>
            <a:lvl1pPr marL="0" indent="0" algn="l" defTabSz="685800" rtl="0" eaLnBrk="1" latinLnBrk="0" hangingPunct="1">
              <a:lnSpc>
                <a:spcPct val="100000"/>
              </a:lnSpc>
              <a:spcBef>
                <a:spcPts val="1400"/>
              </a:spcBef>
              <a:buFontTx/>
              <a:buNone/>
              <a:defRPr sz="2400" kern="1200">
                <a:solidFill>
                  <a:schemeClr val="tx2"/>
                </a:solidFill>
                <a:latin typeface="+mn-lt"/>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mn-lt"/>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mn-lt"/>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GB" sz="2000" b="0" i="0" dirty="0" err="1">
                <a:latin typeface="Arial"/>
                <a:ea typeface="+mn-ea"/>
                <a:cs typeface="+mn-cs"/>
              </a:rPr>
              <a:t>电磁辐射与物质</a:t>
            </a:r>
            <a:r>
              <a:rPr lang="zh-CN" altLang="en-US" sz="2000" dirty="0"/>
              <a:t>之间</a:t>
            </a:r>
            <a:r>
              <a:rPr lang="en-GB" sz="2000" b="0" i="0" dirty="0" err="1">
                <a:latin typeface="Arial"/>
                <a:ea typeface="+mn-ea"/>
                <a:cs typeface="+mn-cs"/>
              </a:rPr>
              <a:t>的相互作用大致可分为</a:t>
            </a:r>
            <a:r>
              <a:rPr lang="en-GB" sz="2000" b="0" i="0" dirty="0">
                <a:latin typeface="Arial"/>
                <a:ea typeface="+mn-ea"/>
                <a:cs typeface="+mn-cs"/>
              </a:rPr>
              <a:t>：</a:t>
            </a:r>
          </a:p>
          <a:p>
            <a:pPr marL="230400" indent="-230400">
              <a:buFont typeface="Arial" pitchFamily="34" charset="0"/>
              <a:buChar char="•"/>
            </a:pPr>
            <a:r>
              <a:rPr lang="en-GB" sz="2000" b="1" dirty="0" err="1"/>
              <a:t>吸收过程</a:t>
            </a:r>
            <a:r>
              <a:rPr lang="en-GB" sz="2000" b="1" dirty="0"/>
              <a:t>：</a:t>
            </a:r>
          </a:p>
          <a:p>
            <a:pPr marL="230400" indent="-230400">
              <a:spcBef>
                <a:spcPts val="700"/>
              </a:spcBef>
            </a:pPr>
            <a:r>
              <a:rPr lang="en-GB" sz="2000" dirty="0"/>
              <a:t>	</a:t>
            </a:r>
            <a:r>
              <a:rPr lang="en-GB" sz="2000" dirty="0" err="1"/>
              <a:t>电磁辐射被样品吸收，使到达检测器的辐射</a:t>
            </a:r>
            <a:r>
              <a:rPr lang="zh-CN" altLang="en-US" sz="2000" dirty="0"/>
              <a:t>能量</a:t>
            </a:r>
            <a:r>
              <a:rPr lang="en-GB" sz="2000" b="1" dirty="0" err="1"/>
              <a:t>减小</a:t>
            </a:r>
            <a:br>
              <a:rPr lang="en-GB" sz="2000" dirty="0"/>
            </a:br>
            <a:endParaRPr lang="en-GB" sz="2000" dirty="0"/>
          </a:p>
          <a:p>
            <a:pPr marL="230400" indent="-230400">
              <a:spcBef>
                <a:spcPts val="700"/>
              </a:spcBef>
              <a:buFont typeface="Arial" pitchFamily="34" charset="0"/>
              <a:buChar char="•"/>
            </a:pPr>
            <a:r>
              <a:rPr lang="en-GB" sz="2000" b="1" dirty="0" err="1"/>
              <a:t>发射过程</a:t>
            </a:r>
            <a:r>
              <a:rPr lang="en-GB" sz="2000" b="1" dirty="0"/>
              <a:t>：</a:t>
            </a:r>
          </a:p>
          <a:p>
            <a:pPr marL="230400" indent="-230400">
              <a:spcBef>
                <a:spcPts val="700"/>
              </a:spcBef>
            </a:pPr>
            <a:r>
              <a:rPr lang="en-GB" sz="2000" dirty="0"/>
              <a:t>	</a:t>
            </a:r>
            <a:r>
              <a:rPr lang="en-GB" sz="2000" dirty="0" err="1"/>
              <a:t>样品发出电磁辐射，使到达检测器的辐射</a:t>
            </a:r>
            <a:r>
              <a:rPr lang="zh-CN" altLang="en-US" sz="2000" dirty="0"/>
              <a:t>能量</a:t>
            </a:r>
            <a:r>
              <a:rPr lang="en-GB" sz="2000" b="1" dirty="0" err="1"/>
              <a:t>增大</a:t>
            </a:r>
            <a:endParaRPr lang="en-GB" sz="2000" b="1" dirty="0"/>
          </a:p>
          <a:p>
            <a:pPr algn="l" defTabSz="914400">
              <a:buNone/>
            </a:pPr>
            <a:endParaRPr lang="en-US" dirty="0"/>
          </a:p>
        </p:txBody>
      </p:sp>
    </p:spTree>
    <p:extLst>
      <p:ext uri="{BB962C8B-B14F-4D97-AF65-F5344CB8AC3E}">
        <p14:creationId xmlns:p14="http://schemas.microsoft.com/office/powerpoint/2010/main" val="428186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
              </a:spcBef>
            </a:pPr>
            <a:r>
              <a:rPr lang="zh-CN" altLang="en-US" sz="3800" dirty="0"/>
              <a:t>主要</a:t>
            </a:r>
            <a:r>
              <a:rPr lang="en-US" sz="3800" b="0" i="0" dirty="0" err="1">
                <a:solidFill>
                  <a:srgbClr val="000000"/>
                </a:solidFill>
                <a:latin typeface="Arial Narrow"/>
                <a:ea typeface="+mj-ea"/>
                <a:cs typeface="Arial Narrow"/>
              </a:rPr>
              <a:t>参数</a:t>
            </a:r>
            <a:br>
              <a:rPr lang="de-DE" sz="3400" b="0" i="0" dirty="0">
                <a:solidFill>
                  <a:srgbClr val="000000"/>
                </a:solidFill>
                <a:latin typeface="Arial Narrow"/>
                <a:ea typeface="+mj-ea"/>
                <a:cs typeface="Arial Narrow"/>
              </a:rPr>
            </a:br>
            <a:r>
              <a:rPr lang="de-DE" sz="3100" b="0" i="0" dirty="0">
                <a:solidFill>
                  <a:srgbClr val="000000"/>
                </a:solidFill>
                <a:latin typeface="Arial Narrow"/>
                <a:ea typeface="+mj-ea"/>
                <a:cs typeface="Arial Narrow"/>
              </a:rPr>
              <a:t>吸收与发射</a:t>
            </a:r>
          </a:p>
        </p:txBody>
      </p:sp>
      <p:sp>
        <p:nvSpPr>
          <p:cNvPr id="28" name="Content Placeholder 27"/>
          <p:cNvSpPr>
            <a:spLocks noGrp="1"/>
          </p:cNvSpPr>
          <p:nvPr>
            <p:ph idx="1"/>
          </p:nvPr>
        </p:nvSpPr>
        <p:spPr>
          <a:xfrm>
            <a:off x="306526" y="1522785"/>
            <a:ext cx="8514806" cy="4562856"/>
          </a:xfrm>
        </p:spPr>
        <p:txBody>
          <a:bodyPr>
            <a:normAutofit/>
          </a:bodyPr>
          <a:lstStyle/>
          <a:p>
            <a:r>
              <a:rPr lang="zh-CN" altLang="en-GB" sz="1800" b="0" i="0" dirty="0">
                <a:solidFill>
                  <a:srgbClr val="000000"/>
                </a:solidFill>
                <a:latin typeface="Arial"/>
                <a:cs typeface="Arial"/>
              </a:rPr>
              <a:t>吸收和发射过程涉及不同能级</a:t>
            </a:r>
            <a:r>
              <a:rPr lang="zh-CN" altLang="en-US" sz="1800" dirty="0"/>
              <a:t>或</a:t>
            </a:r>
            <a:r>
              <a:rPr lang="zh-CN" altLang="en-GB" sz="1800" b="0" i="0" dirty="0">
                <a:solidFill>
                  <a:srgbClr val="000000"/>
                </a:solidFill>
                <a:latin typeface="Arial"/>
                <a:cs typeface="Arial"/>
              </a:rPr>
              <a:t>状态之间的</a:t>
            </a:r>
            <a:r>
              <a:rPr lang="zh-CN" altLang="en-GB" sz="1800" b="1" i="0" dirty="0">
                <a:solidFill>
                  <a:srgbClr val="000000"/>
                </a:solidFill>
                <a:latin typeface="Arial"/>
                <a:cs typeface="Arial"/>
              </a:rPr>
              <a:t>跃迁</a:t>
            </a:r>
            <a:r>
              <a:rPr lang="zh-CN" altLang="en-GB" sz="1800" b="0" i="0" dirty="0">
                <a:solidFill>
                  <a:srgbClr val="000000"/>
                </a:solidFill>
                <a:latin typeface="Arial"/>
                <a:cs typeface="Arial"/>
              </a:rPr>
              <a:t>。 </a:t>
            </a:r>
          </a:p>
          <a:p>
            <a:r>
              <a:rPr lang="zh-CN" altLang="en-GB" sz="1800" b="0" i="0" dirty="0">
                <a:solidFill>
                  <a:srgbClr val="000000"/>
                </a:solidFill>
                <a:latin typeface="Arial"/>
                <a:cs typeface="Arial"/>
              </a:rPr>
              <a:t>产生跃迁的条件为，入射光子的能量必须</a:t>
            </a:r>
            <a:r>
              <a:rPr lang="zh-CN" altLang="en-GB" sz="1800" b="1" i="0" dirty="0">
                <a:solidFill>
                  <a:srgbClr val="000000"/>
                </a:solidFill>
                <a:latin typeface="Arial"/>
                <a:cs typeface="Arial"/>
              </a:rPr>
              <a:t>等于两种状态之间的能量差</a:t>
            </a:r>
            <a:r>
              <a:rPr lang="zh-CN" altLang="en-GB" sz="1800" b="0" i="0" dirty="0">
                <a:solidFill>
                  <a:srgbClr val="000000"/>
                </a:solidFill>
                <a:latin typeface="Arial"/>
                <a:cs typeface="Arial"/>
              </a:rPr>
              <a:t>。如果满足这一条件，则能量可被</a:t>
            </a:r>
            <a:r>
              <a:rPr lang="zh-CN" altLang="en-US" sz="1800" dirty="0"/>
              <a:t>物质</a:t>
            </a:r>
            <a:r>
              <a:rPr lang="zh-CN" altLang="en-GB" sz="1800" b="0" i="0" dirty="0">
                <a:solidFill>
                  <a:srgbClr val="000000"/>
                </a:solidFill>
                <a:latin typeface="Arial"/>
                <a:cs typeface="Arial"/>
              </a:rPr>
              <a:t>吸收并跃迁至激发态。 </a:t>
            </a:r>
          </a:p>
          <a:p>
            <a:r>
              <a:rPr lang="zh-CN" altLang="en-US" sz="1800" dirty="0"/>
              <a:t>下列能量的</a:t>
            </a:r>
            <a:r>
              <a:rPr lang="zh-CN" altLang="en-GB" sz="1800" b="0" i="0" dirty="0">
                <a:solidFill>
                  <a:srgbClr val="000000"/>
                </a:solidFill>
                <a:latin typeface="Arial"/>
                <a:cs typeface="Arial"/>
              </a:rPr>
              <a:t>改变</a:t>
            </a:r>
            <a:r>
              <a:rPr lang="zh-CN" altLang="en-US" sz="1800" dirty="0"/>
              <a:t>会引起跃迁：</a:t>
            </a:r>
            <a:r>
              <a:rPr lang="zh-CN" altLang="en-GB" sz="1800" b="0" i="0" dirty="0">
                <a:solidFill>
                  <a:srgbClr val="000000"/>
                </a:solidFill>
                <a:latin typeface="Arial"/>
                <a:cs typeface="Arial"/>
              </a:rPr>
              <a:t> </a:t>
            </a:r>
          </a:p>
          <a:p>
            <a:pPr marL="230400" indent="-230400">
              <a:spcBef>
                <a:spcPts val="700"/>
              </a:spcBef>
              <a:buClr>
                <a:srgbClr val="000000"/>
              </a:buClr>
              <a:buFont typeface="Arial" panose="020B0604020202020204" pitchFamily="34" charset="0"/>
              <a:buChar char="•"/>
            </a:pPr>
            <a:r>
              <a:rPr lang="zh-CN" altLang="en-GB" sz="1800" dirty="0"/>
              <a:t>电子能 </a:t>
            </a:r>
          </a:p>
          <a:p>
            <a:pPr marL="230400" indent="-230400">
              <a:spcBef>
                <a:spcPts val="700"/>
              </a:spcBef>
              <a:buClr>
                <a:srgbClr val="000000"/>
              </a:buClr>
              <a:buFont typeface="Arial" panose="020B0604020202020204" pitchFamily="34" charset="0"/>
              <a:buChar char="•"/>
            </a:pPr>
            <a:r>
              <a:rPr lang="zh-CN" altLang="en-GB" sz="1800" dirty="0"/>
              <a:t>振动能</a:t>
            </a:r>
          </a:p>
          <a:p>
            <a:pPr marL="230400" indent="-230400">
              <a:spcBef>
                <a:spcPts val="700"/>
              </a:spcBef>
              <a:buClr>
                <a:srgbClr val="000000"/>
              </a:buClr>
              <a:buFont typeface="Arial" panose="020B0604020202020204" pitchFamily="34" charset="0"/>
              <a:buChar char="•"/>
            </a:pPr>
            <a:r>
              <a:rPr lang="zh-CN" altLang="en-US" sz="1800" dirty="0"/>
              <a:t>转动</a:t>
            </a:r>
            <a:r>
              <a:rPr lang="zh-CN" altLang="en-GB" sz="1800" dirty="0"/>
              <a:t>能</a:t>
            </a:r>
          </a:p>
          <a:p>
            <a:br>
              <a:rPr lang="zh-CN" altLang="en-GB" sz="1800" b="0" i="0" dirty="0">
                <a:solidFill>
                  <a:srgbClr val="000000"/>
                </a:solidFill>
                <a:latin typeface="Arial"/>
                <a:cs typeface="Arial"/>
              </a:rPr>
            </a:br>
            <a:r>
              <a:rPr lang="zh-CN" altLang="en-GB" sz="1800" b="0" i="0" dirty="0">
                <a:solidFill>
                  <a:srgbClr val="000000"/>
                </a:solidFill>
                <a:latin typeface="Arial"/>
                <a:cs typeface="Arial"/>
              </a:rPr>
              <a:t>原子核能级和原子核自旋</a:t>
            </a:r>
            <a:r>
              <a:rPr lang="zh-CN" altLang="en-US" sz="1800" dirty="0"/>
              <a:t>状</a:t>
            </a:r>
            <a:r>
              <a:rPr lang="zh-CN" altLang="en-GB" sz="1800" b="0" i="0" dirty="0">
                <a:solidFill>
                  <a:srgbClr val="000000"/>
                </a:solidFill>
                <a:latin typeface="Arial"/>
                <a:cs typeface="Arial"/>
              </a:rPr>
              <a:t>态的变化可分别在极高能量（</a:t>
            </a:r>
            <a:r>
              <a:rPr lang="zh-CN" altLang="en-GB" sz="1800" b="0" i="0" dirty="0">
                <a:solidFill>
                  <a:srgbClr val="000000"/>
                </a:solidFill>
                <a:latin typeface="Arial"/>
                <a:cs typeface="Arial"/>
                <a:sym typeface="Symbol"/>
              </a:rPr>
              <a:t></a:t>
            </a:r>
            <a:r>
              <a:rPr lang="zh-CN" altLang="en-GB" sz="1800" b="0" i="0" dirty="0">
                <a:solidFill>
                  <a:srgbClr val="000000"/>
                </a:solidFill>
                <a:latin typeface="Arial"/>
                <a:cs typeface="Arial"/>
              </a:rPr>
              <a:t> 射线）和极低能量（微波与无线电波）下观察到。</a:t>
            </a:r>
          </a:p>
          <a:p>
            <a:pPr marL="0" indent="0" algn="l" defTabSz="685800">
              <a:spcBef>
                <a:spcPts val="1400"/>
              </a:spcBef>
              <a:buNone/>
            </a:pPr>
            <a:endParaRPr lang="zh-CN" altLang="en-US" dirty="0"/>
          </a:p>
        </p:txBody>
      </p:sp>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TextBox 1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5" name="Rechteck 14"/>
          <p:cNvSpPr/>
          <p:nvPr/>
        </p:nvSpPr>
        <p:spPr>
          <a:xfrm>
            <a:off x="4788000" y="3216816"/>
            <a:ext cx="3955406" cy="9686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tangle 2"/>
          <p:cNvSpPr/>
          <p:nvPr/>
        </p:nvSpPr>
        <p:spPr>
          <a:xfrm>
            <a:off x="5226756" y="3501089"/>
            <a:ext cx="3917244" cy="400110"/>
          </a:xfrm>
          <a:prstGeom prst="rect">
            <a:avLst/>
          </a:prstGeom>
        </p:spPr>
        <p:txBody>
          <a:bodyPr wrap="square">
            <a:spAutoFit/>
          </a:bodyPr>
          <a:lstStyle/>
          <a:p>
            <a:r>
              <a:rPr lang="en-GB" sz="2000" b="0" i="0" dirty="0">
                <a:solidFill>
                  <a:srgbClr val="000000"/>
                </a:solidFill>
                <a:latin typeface="Arial"/>
                <a:ea typeface="+mn-ea"/>
                <a:cs typeface="+mn-cs"/>
                <a:sym typeface="Symbol"/>
              </a:rPr>
              <a:t></a:t>
            </a:r>
            <a:r>
              <a:rPr lang="en-GB" sz="2000" b="0" i="1" dirty="0" err="1">
                <a:solidFill>
                  <a:srgbClr val="000000"/>
                </a:solidFill>
                <a:latin typeface="Arial"/>
                <a:ea typeface="+mn-ea"/>
                <a:cs typeface="+mn-cs"/>
              </a:rPr>
              <a:t>E</a:t>
            </a:r>
            <a:r>
              <a:rPr lang="en-GB" sz="2000" b="0" i="0" baseline="-25000" dirty="0" err="1">
                <a:solidFill>
                  <a:srgbClr val="000000"/>
                </a:solidFill>
                <a:latin typeface="Arial"/>
                <a:ea typeface="+mn-ea"/>
                <a:cs typeface="+mn-cs"/>
              </a:rPr>
              <a:t>电子</a:t>
            </a:r>
            <a:r>
              <a:rPr lang="en-GB" sz="2000" b="0" i="0" dirty="0">
                <a:solidFill>
                  <a:srgbClr val="000000"/>
                </a:solidFill>
                <a:latin typeface="Arial"/>
                <a:ea typeface="+mn-ea"/>
                <a:cs typeface="+mn-cs"/>
              </a:rPr>
              <a:t> &gt; </a:t>
            </a:r>
            <a:r>
              <a:rPr lang="en-GB" sz="2000" b="0" i="0" dirty="0">
                <a:solidFill>
                  <a:srgbClr val="000000"/>
                </a:solidFill>
                <a:latin typeface="Arial"/>
                <a:ea typeface="+mn-ea"/>
                <a:cs typeface="+mn-cs"/>
                <a:sym typeface="Symbol"/>
              </a:rPr>
              <a:t></a:t>
            </a:r>
            <a:r>
              <a:rPr lang="en-GB" sz="2000" b="0" i="1" dirty="0" err="1">
                <a:solidFill>
                  <a:srgbClr val="000000"/>
                </a:solidFill>
                <a:latin typeface="Arial"/>
                <a:ea typeface="+mn-ea"/>
                <a:cs typeface="+mn-cs"/>
              </a:rPr>
              <a:t>E</a:t>
            </a:r>
            <a:r>
              <a:rPr lang="en-GB" sz="2000" b="0" i="0" baseline="-25000" dirty="0" err="1">
                <a:solidFill>
                  <a:srgbClr val="000000"/>
                </a:solidFill>
                <a:latin typeface="Arial"/>
                <a:ea typeface="+mn-ea"/>
                <a:cs typeface="+mn-cs"/>
              </a:rPr>
              <a:t>振动</a:t>
            </a:r>
            <a:r>
              <a:rPr lang="en-GB" sz="2000" b="0" i="0" dirty="0">
                <a:solidFill>
                  <a:srgbClr val="000000"/>
                </a:solidFill>
                <a:latin typeface="Arial"/>
                <a:ea typeface="+mn-ea"/>
                <a:cs typeface="+mn-cs"/>
              </a:rPr>
              <a:t> &gt; </a:t>
            </a:r>
            <a:r>
              <a:rPr lang="en-GB" sz="2000" b="0" i="0" dirty="0">
                <a:solidFill>
                  <a:srgbClr val="000000"/>
                </a:solidFill>
                <a:latin typeface="Arial"/>
                <a:ea typeface="+mn-ea"/>
                <a:cs typeface="+mn-cs"/>
                <a:sym typeface="Symbol"/>
              </a:rPr>
              <a:t></a:t>
            </a:r>
            <a:r>
              <a:rPr lang="en-GB" sz="2000" b="0" i="1" dirty="0">
                <a:solidFill>
                  <a:srgbClr val="000000"/>
                </a:solidFill>
                <a:latin typeface="Arial"/>
                <a:ea typeface="+mn-ea"/>
                <a:cs typeface="+mn-cs"/>
              </a:rPr>
              <a:t>E</a:t>
            </a:r>
            <a:r>
              <a:rPr lang="zh-CN" altLang="en-US" sz="2000" baseline="-25000" dirty="0">
                <a:solidFill>
                  <a:srgbClr val="000000"/>
                </a:solidFill>
                <a:latin typeface="Arial"/>
              </a:rPr>
              <a:t>转动</a:t>
            </a:r>
            <a:endParaRPr lang="en-GB" sz="2000" baseline="-25000" dirty="0">
              <a:solidFill>
                <a:srgbClr val="000000"/>
              </a:solidFill>
              <a:latin typeface="Arial"/>
            </a:endParaRPr>
          </a:p>
        </p:txBody>
      </p:sp>
    </p:spTree>
    <p:extLst>
      <p:ext uri="{BB962C8B-B14F-4D97-AF65-F5344CB8AC3E}">
        <p14:creationId xmlns:p14="http://schemas.microsoft.com/office/powerpoint/2010/main" val="122948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918" y="1863635"/>
            <a:ext cx="3603481" cy="2560850"/>
          </a:xfrm>
          <a:prstGeom prst="rect">
            <a:avLst/>
          </a:prstGeom>
        </p:spPr>
      </p:pic>
      <p:grpSp>
        <p:nvGrpSpPr>
          <p:cNvPr id="20" name="Group 19"/>
          <p:cNvGrpSpPr/>
          <p:nvPr/>
        </p:nvGrpSpPr>
        <p:grpSpPr>
          <a:xfrm>
            <a:off x="0" y="6085641"/>
            <a:ext cx="619067" cy="246221"/>
            <a:chOff x="1689099" y="6028267"/>
            <a:chExt cx="1087983" cy="246221"/>
          </a:xfrm>
        </p:grpSpPr>
        <p:sp>
          <p:nvSpPr>
            <p:cNvPr id="21" name="Action Button: Custom 2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Chevron 22">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TextBox 2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4" name="Title 1"/>
          <p:cNvSpPr>
            <a:spLocks noGrp="1"/>
          </p:cNvSpPr>
          <p:nvPr>
            <p:ph type="title"/>
          </p:nvPr>
        </p:nvSpPr>
        <p:spPr/>
        <p:txBody>
          <a:bodyPr>
            <a:normAutofit/>
          </a:bodyPr>
          <a:lstStyle/>
          <a:p>
            <a:pPr>
              <a:spcBef>
                <a:spcPts val="1"/>
              </a:spcBef>
            </a:pPr>
            <a:r>
              <a:rPr lang="zh-CN" altLang="en-US" dirty="0"/>
              <a:t>主要</a:t>
            </a:r>
            <a:r>
              <a:rPr lang="en-US" sz="3400" b="0" i="0" dirty="0" err="1">
                <a:solidFill>
                  <a:srgbClr val="000000"/>
                </a:solidFill>
                <a:latin typeface="Arial Narrow"/>
                <a:ea typeface="+mj-ea"/>
                <a:cs typeface="Arial (Body)"/>
              </a:rPr>
              <a:t>参数</a:t>
            </a:r>
            <a:br>
              <a:rPr lang="de-DE" sz="3400" b="0" i="0" dirty="0">
                <a:solidFill>
                  <a:srgbClr val="000000"/>
                </a:solidFill>
                <a:latin typeface="Arial Narrow"/>
                <a:ea typeface="+mj-ea"/>
                <a:cs typeface="Arial (Body)"/>
              </a:rPr>
            </a:br>
            <a:r>
              <a:rPr lang="de-DE" sz="2800" b="0" i="0" dirty="0">
                <a:solidFill>
                  <a:srgbClr val="000000"/>
                </a:solidFill>
                <a:latin typeface="Arial Narrow"/>
                <a:ea typeface="+mj-ea"/>
                <a:cs typeface="Arial Narrow"/>
              </a:rPr>
              <a:t>吸收与发射</a:t>
            </a:r>
          </a:p>
        </p:txBody>
      </p:sp>
      <p:sp>
        <p:nvSpPr>
          <p:cNvPr id="16" name="Content Placeholder 4"/>
          <p:cNvSpPr txBox="1">
            <a:spLocks/>
          </p:cNvSpPr>
          <p:nvPr/>
        </p:nvSpPr>
        <p:spPr>
          <a:xfrm>
            <a:off x="228600" y="1512000"/>
            <a:ext cx="4203954" cy="4672584"/>
          </a:xfrm>
          <a:prstGeom prst="rect">
            <a:avLst/>
          </a:prstGeom>
        </p:spPr>
        <p:txBody>
          <a:bodyPr lIns="0">
            <a:norm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sz="2000" dirty="0">
                <a:latin typeface="+mn-lt"/>
                <a:cs typeface="+mn-cs"/>
              </a:rPr>
              <a:t>图中展示了甲醛的电子跃迁，以及引起跃迁的光的波长</a:t>
            </a:r>
            <a:r>
              <a:rPr lang="zh-CN" altLang="en-US" sz="2000" b="0" i="0" dirty="0">
                <a:latin typeface="+mn-lt"/>
                <a:cs typeface="+mn-cs"/>
              </a:rPr>
              <a:t>。</a:t>
            </a:r>
          </a:p>
          <a:p>
            <a:pPr algn="l" defTabSz="914400">
              <a:buNone/>
            </a:pPr>
            <a:r>
              <a:rPr lang="zh-CN" altLang="en-US" sz="2000" b="0" i="0" dirty="0">
                <a:latin typeface="Arial"/>
                <a:ea typeface="+mn-ea"/>
                <a:cs typeface="+mn-cs"/>
              </a:rPr>
              <a:t>这些跃迁可在吸收物质能级差异极其显著的波长下生成极窄的吸收带。</a:t>
            </a:r>
          </a:p>
        </p:txBody>
      </p:sp>
      <p:sp>
        <p:nvSpPr>
          <p:cNvPr id="17" name="Rectangle 7"/>
          <p:cNvSpPr/>
          <p:nvPr/>
        </p:nvSpPr>
        <p:spPr>
          <a:xfrm>
            <a:off x="4788000" y="4932000"/>
            <a:ext cx="2733441" cy="276999"/>
          </a:xfrm>
          <a:prstGeom prst="rect">
            <a:avLst/>
          </a:prstGeom>
        </p:spPr>
        <p:txBody>
          <a:bodyPr wrap="none" lIns="0">
            <a:spAutoFit/>
          </a:bodyPr>
          <a:lstStyle/>
          <a:p>
            <a:pPr algn="l" defTabSz="914400">
              <a:buNone/>
            </a:pPr>
            <a:r>
              <a:rPr lang="en-US" sz="1200" b="0" i="1">
                <a:solidFill>
                  <a:srgbClr val="4D4D4D"/>
                </a:solidFill>
                <a:latin typeface="Arial"/>
                <a:ea typeface="+mn-ea"/>
                <a:cs typeface="+mn-cs"/>
              </a:rPr>
              <a:t>甲醛的电子跃迁</a:t>
            </a:r>
          </a:p>
        </p:txBody>
      </p:sp>
      <p:sp>
        <p:nvSpPr>
          <p:cNvPr id="13" name="Rechteck 12"/>
          <p:cNvSpPr/>
          <p:nvPr/>
        </p:nvSpPr>
        <p:spPr>
          <a:xfrm>
            <a:off x="4788000" y="1589753"/>
            <a:ext cx="4023115" cy="3260921"/>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0347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4788000" y="1589753"/>
            <a:ext cx="4023115" cy="3260921"/>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468" y="2065491"/>
            <a:ext cx="3711539" cy="2486548"/>
          </a:xfrm>
          <a:prstGeom prst="rect">
            <a:avLst/>
          </a:prstGeom>
        </p:spPr>
      </p:pic>
      <p:grpSp>
        <p:nvGrpSpPr>
          <p:cNvPr id="20" name="Group 19"/>
          <p:cNvGrpSpPr/>
          <p:nvPr/>
        </p:nvGrpSpPr>
        <p:grpSpPr>
          <a:xfrm>
            <a:off x="0" y="6085641"/>
            <a:ext cx="619067" cy="246221"/>
            <a:chOff x="1689099" y="6028267"/>
            <a:chExt cx="1087983" cy="246221"/>
          </a:xfrm>
        </p:grpSpPr>
        <p:sp>
          <p:nvSpPr>
            <p:cNvPr id="21" name="Action Button: Custom 2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Chevron 22">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TextBox 2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Title 1"/>
          <p:cNvSpPr>
            <a:spLocks noGrp="1"/>
          </p:cNvSpPr>
          <p:nvPr>
            <p:ph type="title"/>
          </p:nvPr>
        </p:nvSpPr>
        <p:spPr>
          <a:xfrm>
            <a:off x="228600" y="344085"/>
            <a:ext cx="8686800" cy="996696"/>
          </a:xfrm>
        </p:spPr>
        <p:txBody>
          <a:bodyPr>
            <a:normAutofit fontScale="90000"/>
          </a:bodyPr>
          <a:lstStyle/>
          <a:p>
            <a:pPr>
              <a:spcBef>
                <a:spcPts val="1"/>
              </a:spcBef>
            </a:pPr>
            <a:r>
              <a:rPr lang="zh-CN" altLang="en-US" sz="3800" dirty="0">
                <a:latin typeface="Arial Narrow"/>
              </a:rPr>
              <a:t>主要</a:t>
            </a:r>
            <a:r>
              <a:rPr lang="en-US" sz="3800" b="0" i="0" dirty="0" err="1">
                <a:solidFill>
                  <a:srgbClr val="000000"/>
                </a:solidFill>
                <a:latin typeface="Arial Narrow"/>
                <a:ea typeface="+mj-ea"/>
                <a:cs typeface="Arial (Body)"/>
              </a:rPr>
              <a:t>参数</a:t>
            </a:r>
            <a:br>
              <a:rPr lang="de-DE" sz="3400" b="0" i="0" dirty="0">
                <a:solidFill>
                  <a:srgbClr val="000000"/>
                </a:solidFill>
                <a:latin typeface="Arial Narrow"/>
                <a:ea typeface="+mj-ea"/>
                <a:cs typeface="Arial (Body)"/>
              </a:rPr>
            </a:br>
            <a:r>
              <a:rPr lang="de-DE" sz="3100" b="0" i="0" dirty="0">
                <a:solidFill>
                  <a:srgbClr val="000000"/>
                </a:solidFill>
                <a:latin typeface="Arial Narrow"/>
                <a:ea typeface="+mj-ea"/>
                <a:cs typeface="Arial Narrow"/>
              </a:rPr>
              <a:t>吸收与发射</a:t>
            </a:r>
          </a:p>
        </p:txBody>
      </p:sp>
      <p:sp>
        <p:nvSpPr>
          <p:cNvPr id="15" name="Content Placeholder 4"/>
          <p:cNvSpPr>
            <a:spLocks noGrp="1"/>
          </p:cNvSpPr>
          <p:nvPr>
            <p:ph sz="half" idx="1"/>
          </p:nvPr>
        </p:nvSpPr>
        <p:spPr>
          <a:xfrm>
            <a:off x="228599" y="1512000"/>
            <a:ext cx="4445001" cy="4562856"/>
          </a:xfrm>
        </p:spPr>
        <p:txBody>
          <a:bodyPr>
            <a:normAutofit/>
          </a:bodyPr>
          <a:lstStyle/>
          <a:p>
            <a:r>
              <a:rPr lang="zh-CN" altLang="en-US" sz="2000" b="0" i="0" dirty="0">
                <a:solidFill>
                  <a:srgbClr val="000000"/>
                </a:solidFill>
                <a:latin typeface="Arial"/>
                <a:ea typeface="+mn-ea"/>
                <a:cs typeface="Arial"/>
              </a:rPr>
              <a:t>通过此图可以看出电子能级中附加的振动和</a:t>
            </a:r>
            <a:r>
              <a:rPr lang="zh-CN" altLang="en-US" sz="2000" dirty="0"/>
              <a:t>转动</a:t>
            </a:r>
            <a:r>
              <a:rPr lang="zh-CN" altLang="en-US" sz="2000" b="0" i="0" dirty="0">
                <a:solidFill>
                  <a:srgbClr val="000000"/>
                </a:solidFill>
                <a:latin typeface="Arial"/>
                <a:ea typeface="+mn-ea"/>
                <a:cs typeface="Arial"/>
              </a:rPr>
              <a:t>能级。</a:t>
            </a:r>
          </a:p>
          <a:p>
            <a:r>
              <a:rPr lang="zh-CN" altLang="en-US" sz="2000" b="0" i="0" dirty="0">
                <a:solidFill>
                  <a:srgbClr val="000000"/>
                </a:solidFill>
                <a:latin typeface="Arial"/>
                <a:ea typeface="+mn-ea"/>
                <a:cs typeface="Arial"/>
              </a:rPr>
              <a:t>由于不同能量</a:t>
            </a:r>
            <a:r>
              <a:rPr lang="zh-CN" altLang="en-US" sz="2000" dirty="0"/>
              <a:t>产生</a:t>
            </a:r>
            <a:r>
              <a:rPr lang="zh-CN" altLang="en-US" sz="2000" b="0" i="0" dirty="0">
                <a:solidFill>
                  <a:srgbClr val="000000"/>
                </a:solidFill>
                <a:latin typeface="Arial"/>
                <a:ea typeface="+mn-ea"/>
                <a:cs typeface="Arial"/>
              </a:rPr>
              <a:t>多种跃迁，因此谱带会变宽。 </a:t>
            </a:r>
          </a:p>
          <a:p>
            <a:r>
              <a:rPr lang="zh-CN" altLang="en-US" sz="2000" dirty="0"/>
              <a:t>在</a:t>
            </a:r>
            <a:r>
              <a:rPr lang="zh-CN" altLang="en-US" sz="2000" b="0" i="0" dirty="0">
                <a:solidFill>
                  <a:srgbClr val="000000"/>
                </a:solidFill>
                <a:latin typeface="Arial"/>
                <a:ea typeface="+mn-ea"/>
                <a:cs typeface="Arial"/>
              </a:rPr>
              <a:t>溶液中</a:t>
            </a:r>
            <a:r>
              <a:rPr lang="zh-CN" altLang="en-US" sz="2000" dirty="0"/>
              <a:t>，由于</a:t>
            </a:r>
            <a:r>
              <a:rPr lang="zh-CN" altLang="en-US" sz="2000" b="0" i="0" dirty="0">
                <a:solidFill>
                  <a:srgbClr val="000000"/>
                </a:solidFill>
                <a:latin typeface="Arial"/>
                <a:ea typeface="+mn-ea"/>
                <a:cs typeface="Arial"/>
              </a:rPr>
              <a:t>溶剂</a:t>
            </a:r>
            <a:r>
              <a:rPr lang="en-US" altLang="zh-CN" sz="2000" b="0" i="0" dirty="0">
                <a:solidFill>
                  <a:srgbClr val="000000"/>
                </a:solidFill>
                <a:latin typeface="Arial"/>
                <a:ea typeface="+mn-ea"/>
                <a:cs typeface="Arial"/>
              </a:rPr>
              <a:t>-</a:t>
            </a:r>
            <a:r>
              <a:rPr lang="zh-CN" altLang="en-US" sz="2000" b="0" i="0" dirty="0">
                <a:solidFill>
                  <a:srgbClr val="000000"/>
                </a:solidFill>
                <a:latin typeface="Arial"/>
                <a:ea typeface="+mn-ea"/>
                <a:cs typeface="Arial"/>
              </a:rPr>
              <a:t>溶质</a:t>
            </a:r>
            <a:r>
              <a:rPr lang="zh-CN" altLang="en-US" sz="2000" dirty="0"/>
              <a:t>的</a:t>
            </a:r>
            <a:r>
              <a:rPr lang="zh-CN" altLang="en-US" sz="2000" b="0" i="0" dirty="0">
                <a:solidFill>
                  <a:srgbClr val="000000"/>
                </a:solidFill>
                <a:latin typeface="Arial"/>
                <a:ea typeface="+mn-ea"/>
                <a:cs typeface="Arial"/>
              </a:rPr>
              <a:t>相互作用</a:t>
            </a:r>
            <a:r>
              <a:rPr lang="zh-CN" altLang="en-US" sz="2000" dirty="0"/>
              <a:t>，谱带展宽更为显著</a:t>
            </a:r>
            <a:r>
              <a:rPr lang="zh-CN" altLang="en-US" sz="2000" b="0" i="0" dirty="0">
                <a:solidFill>
                  <a:srgbClr val="000000"/>
                </a:solidFill>
                <a:latin typeface="Arial"/>
                <a:ea typeface="+mn-ea"/>
                <a:cs typeface="Arial"/>
              </a:rPr>
              <a:t>。</a:t>
            </a:r>
          </a:p>
        </p:txBody>
      </p:sp>
      <p:sp>
        <p:nvSpPr>
          <p:cNvPr id="18" name="Rectangle 7"/>
          <p:cNvSpPr/>
          <p:nvPr/>
        </p:nvSpPr>
        <p:spPr>
          <a:xfrm>
            <a:off x="4788000" y="4932000"/>
            <a:ext cx="4172809" cy="276999"/>
          </a:xfrm>
          <a:prstGeom prst="rect">
            <a:avLst/>
          </a:prstGeom>
        </p:spPr>
        <p:txBody>
          <a:bodyPr wrap="square" lIns="0">
            <a:spAutoFit/>
          </a:bodyPr>
          <a:lstStyle/>
          <a:p>
            <a:pPr algn="l" defTabSz="914400">
              <a:buNone/>
            </a:pPr>
            <a:r>
              <a:rPr lang="en-US" sz="1200" b="0" i="1">
                <a:solidFill>
                  <a:srgbClr val="4D4D4D"/>
                </a:solidFill>
                <a:latin typeface="Arial"/>
                <a:ea typeface="+mn-ea"/>
                <a:cs typeface="+mn-cs"/>
              </a:rPr>
              <a:t>分子中的电子跃迁与紫外-可见光谱</a:t>
            </a:r>
          </a:p>
        </p:txBody>
      </p:sp>
    </p:spTree>
    <p:extLst>
      <p:ext uri="{BB962C8B-B14F-4D97-AF65-F5344CB8AC3E}">
        <p14:creationId xmlns:p14="http://schemas.microsoft.com/office/powerpoint/2010/main" val="395036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6085641"/>
            <a:ext cx="619067" cy="246221"/>
            <a:chOff x="1689099" y="6028267"/>
            <a:chExt cx="1087983" cy="246221"/>
          </a:xfrm>
        </p:grpSpPr>
        <p:sp>
          <p:nvSpPr>
            <p:cNvPr id="21" name="Action Button: Custom 2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Chevron 2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TextBox 2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4" name="Title 1"/>
          <p:cNvSpPr>
            <a:spLocks noGrp="1"/>
          </p:cNvSpPr>
          <p:nvPr>
            <p:ph type="title"/>
          </p:nvPr>
        </p:nvSpPr>
        <p:spPr>
          <a:xfrm>
            <a:off x="228600" y="344085"/>
            <a:ext cx="8686800" cy="996696"/>
          </a:xfrm>
        </p:spPr>
        <p:txBody>
          <a:bodyPr>
            <a:normAutofit fontScale="90000"/>
          </a:bodyPr>
          <a:lstStyle/>
          <a:p>
            <a:pPr>
              <a:spcBef>
                <a:spcPts val="1"/>
              </a:spcBef>
            </a:pPr>
            <a:r>
              <a:rPr lang="zh-CN" altLang="en-US" sz="3800" dirty="0">
                <a:latin typeface="Arial Narrow"/>
              </a:rPr>
              <a:t>主要</a:t>
            </a:r>
            <a:r>
              <a:rPr lang="en-US" sz="3800" b="0" i="0" dirty="0" err="1">
                <a:solidFill>
                  <a:srgbClr val="000000"/>
                </a:solidFill>
                <a:latin typeface="Arial Narrow"/>
                <a:ea typeface="+mj-ea"/>
                <a:cs typeface="Arial (Body)"/>
              </a:rPr>
              <a:t>参数</a:t>
            </a:r>
            <a:br>
              <a:rPr lang="de-DE" sz="3400" b="0" i="0" dirty="0">
                <a:solidFill>
                  <a:srgbClr val="000000"/>
                </a:solidFill>
                <a:latin typeface="Arial Narrow"/>
                <a:ea typeface="+mj-ea"/>
                <a:cs typeface="Arial (Body)"/>
              </a:rPr>
            </a:br>
            <a:r>
              <a:rPr lang="de-DE" sz="3100" b="0" i="0" dirty="0">
                <a:solidFill>
                  <a:srgbClr val="000000"/>
                </a:solidFill>
                <a:latin typeface="Arial Narrow"/>
                <a:ea typeface="+mj-ea"/>
                <a:cs typeface="Arial Narrow"/>
              </a:rPr>
              <a:t>吸收与发射</a:t>
            </a:r>
          </a:p>
        </p:txBody>
      </p:sp>
      <p:sp>
        <p:nvSpPr>
          <p:cNvPr id="16" name="Content Placeholder 4"/>
          <p:cNvSpPr>
            <a:spLocks noGrp="1"/>
          </p:cNvSpPr>
          <p:nvPr>
            <p:ph sz="half" idx="1"/>
          </p:nvPr>
        </p:nvSpPr>
        <p:spPr>
          <a:xfrm>
            <a:off x="228600" y="1512000"/>
            <a:ext cx="4083756" cy="4562856"/>
          </a:xfrm>
        </p:spPr>
        <p:txBody>
          <a:bodyPr>
            <a:normAutofit/>
          </a:bodyPr>
          <a:lstStyle/>
          <a:p>
            <a:r>
              <a:rPr lang="zh-CN" altLang="en-US" sz="2000" dirty="0"/>
              <a:t>图中展示了</a:t>
            </a:r>
            <a:r>
              <a:rPr lang="zh-CN" altLang="en-US" sz="2000" b="0" i="0" dirty="0">
                <a:solidFill>
                  <a:srgbClr val="000000"/>
                </a:solidFill>
                <a:latin typeface="Arial"/>
                <a:cs typeface="Arial"/>
              </a:rPr>
              <a:t>原子中的电子跃迁。 </a:t>
            </a:r>
          </a:p>
          <a:p>
            <a:pPr marL="0" indent="0" algn="l" defTabSz="685800">
              <a:spcBef>
                <a:spcPts val="1400"/>
              </a:spcBef>
              <a:buNone/>
            </a:pPr>
            <a:r>
              <a:rPr lang="zh-CN" altLang="en-US" sz="2000" b="0" i="0" dirty="0">
                <a:solidFill>
                  <a:srgbClr val="000000"/>
                </a:solidFill>
                <a:latin typeface="Arial"/>
                <a:cs typeface="Arial"/>
              </a:rPr>
              <a:t>这些跃迁可在吸收物质能级差异极其显著的波长下生成极窄的吸收带。</a:t>
            </a:r>
          </a:p>
          <a:p>
            <a:pPr marL="0" lvl="1" indent="0">
              <a:spcBef>
                <a:spcPts val="1400"/>
              </a:spcBef>
              <a:buNone/>
            </a:pPr>
            <a:r>
              <a:rPr lang="zh-CN" altLang="en-US" sz="2000" b="0" i="0" dirty="0">
                <a:solidFill>
                  <a:srgbClr val="000000"/>
                </a:solidFill>
                <a:latin typeface="Arial"/>
                <a:cs typeface="Arial"/>
              </a:rPr>
              <a:t>原子吸收</a:t>
            </a:r>
            <a:r>
              <a:rPr lang="en-US" altLang="zh-CN" sz="2000" b="0" i="0" dirty="0">
                <a:solidFill>
                  <a:srgbClr val="000000"/>
                </a:solidFill>
                <a:latin typeface="Arial"/>
                <a:cs typeface="Arial"/>
              </a:rPr>
              <a:t>/</a:t>
            </a:r>
            <a:r>
              <a:rPr lang="zh-CN" altLang="en-US" sz="2000" b="0" i="0" dirty="0">
                <a:solidFill>
                  <a:srgbClr val="000000"/>
                </a:solidFill>
                <a:latin typeface="Arial"/>
                <a:cs typeface="Arial"/>
              </a:rPr>
              <a:t>发射</a:t>
            </a:r>
            <a:r>
              <a:rPr lang="zh-CN" altLang="en-US" sz="2000" dirty="0"/>
              <a:t>的能量</a:t>
            </a:r>
            <a:r>
              <a:rPr lang="zh-CN" altLang="en-US" sz="2000" b="0" i="0" dirty="0">
                <a:solidFill>
                  <a:srgbClr val="000000"/>
                </a:solidFill>
                <a:latin typeface="Arial"/>
                <a:cs typeface="Arial"/>
              </a:rPr>
              <a:t>均会形成独特的波长。</a:t>
            </a:r>
          </a:p>
          <a:p>
            <a:pPr marL="0" indent="0" algn="l" defTabSz="685800">
              <a:spcBef>
                <a:spcPts val="1400"/>
              </a:spcBef>
              <a:buNone/>
            </a:pPr>
            <a:endParaRPr lang="zh-CN" altLang="en-US" dirty="0"/>
          </a:p>
        </p:txBody>
      </p:sp>
      <p:sp>
        <p:nvSpPr>
          <p:cNvPr id="17" name="Rectangle 7"/>
          <p:cNvSpPr/>
          <p:nvPr/>
        </p:nvSpPr>
        <p:spPr>
          <a:xfrm>
            <a:off x="4788000" y="4932000"/>
            <a:ext cx="1631216" cy="276999"/>
          </a:xfrm>
          <a:prstGeom prst="rect">
            <a:avLst/>
          </a:prstGeom>
        </p:spPr>
        <p:txBody>
          <a:bodyPr wrap="none" lIns="0">
            <a:spAutoFit/>
          </a:bodyPr>
          <a:lstStyle/>
          <a:p>
            <a:pPr algn="l" defTabSz="914400">
              <a:buNone/>
            </a:pPr>
            <a:r>
              <a:rPr lang="en-US" sz="1200" b="0" i="1" dirty="0" err="1">
                <a:solidFill>
                  <a:srgbClr val="4D4D4D"/>
                </a:solidFill>
                <a:latin typeface="Arial"/>
                <a:ea typeface="+mn-ea"/>
                <a:cs typeface="+mn-cs"/>
              </a:rPr>
              <a:t>原子的电子跃迁与光谱</a:t>
            </a:r>
            <a:endParaRPr lang="en-US" sz="1200" b="0" i="1" dirty="0">
              <a:solidFill>
                <a:srgbClr val="4D4D4D"/>
              </a:solidFill>
              <a:latin typeface="Arial"/>
              <a:ea typeface="+mn-ea"/>
              <a:cs typeface="+mn-cs"/>
            </a:endParaRPr>
          </a:p>
        </p:txBody>
      </p:sp>
      <p:sp>
        <p:nvSpPr>
          <p:cNvPr id="13" name="Rechteck 12"/>
          <p:cNvSpPr/>
          <p:nvPr/>
        </p:nvSpPr>
        <p:spPr>
          <a:xfrm>
            <a:off x="4788000" y="1589753"/>
            <a:ext cx="4023115" cy="3260921"/>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466" y="2146596"/>
            <a:ext cx="3794978" cy="2072434"/>
          </a:xfrm>
          <a:prstGeom prst="rect">
            <a:avLst/>
          </a:prstGeom>
        </p:spPr>
      </p:pic>
    </p:spTree>
    <p:extLst>
      <p:ext uri="{BB962C8B-B14F-4D97-AF65-F5344CB8AC3E}">
        <p14:creationId xmlns:p14="http://schemas.microsoft.com/office/powerpoint/2010/main" val="421328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6085641"/>
            <a:ext cx="619067" cy="246221"/>
            <a:chOff x="1689099" y="6028267"/>
            <a:chExt cx="1087983" cy="246221"/>
          </a:xfrm>
        </p:grpSpPr>
        <p:sp>
          <p:nvSpPr>
            <p:cNvPr id="21" name="Action Button: Custom 2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Chevron 2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TextBox 2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Title 1"/>
          <p:cNvSpPr>
            <a:spLocks noGrp="1"/>
          </p:cNvSpPr>
          <p:nvPr>
            <p:ph type="title"/>
          </p:nvPr>
        </p:nvSpPr>
        <p:spPr>
          <a:xfrm>
            <a:off x="228600" y="344085"/>
            <a:ext cx="8686800" cy="996696"/>
          </a:xfrm>
        </p:spPr>
        <p:txBody>
          <a:bodyPr>
            <a:normAutofit fontScale="90000"/>
          </a:bodyPr>
          <a:lstStyle/>
          <a:p>
            <a:pPr>
              <a:spcBef>
                <a:spcPts val="1"/>
              </a:spcBef>
            </a:pPr>
            <a:r>
              <a:rPr lang="zh-CN" altLang="en-US" sz="3800" dirty="0">
                <a:latin typeface="Arial Narrow"/>
              </a:rPr>
              <a:t>主要</a:t>
            </a:r>
            <a:r>
              <a:rPr lang="en-US" sz="3800" b="0" i="0" dirty="0" err="1">
                <a:solidFill>
                  <a:srgbClr val="000000"/>
                </a:solidFill>
                <a:latin typeface="Arial Narrow"/>
                <a:ea typeface="+mj-ea"/>
                <a:cs typeface="Arial (Body)"/>
              </a:rPr>
              <a:t>参数</a:t>
            </a:r>
            <a:br>
              <a:rPr lang="de-DE" sz="3400" b="0" i="0" dirty="0">
                <a:solidFill>
                  <a:srgbClr val="000000"/>
                </a:solidFill>
                <a:latin typeface="Arial Narrow"/>
                <a:ea typeface="+mj-ea"/>
                <a:cs typeface="Arial (Body)"/>
              </a:rPr>
            </a:br>
            <a:r>
              <a:rPr lang="de-DE" sz="3100" b="0" i="0" dirty="0">
                <a:solidFill>
                  <a:srgbClr val="000000"/>
                </a:solidFill>
                <a:latin typeface="Arial Narrow"/>
                <a:ea typeface="+mj-ea"/>
                <a:cs typeface="Arial Narrow"/>
              </a:rPr>
              <a:t>吸收与发射</a:t>
            </a:r>
          </a:p>
        </p:txBody>
      </p:sp>
      <p:sp>
        <p:nvSpPr>
          <p:cNvPr id="15" name="Content Placeholder 4"/>
          <p:cNvSpPr>
            <a:spLocks noGrp="1"/>
          </p:cNvSpPr>
          <p:nvPr>
            <p:ph sz="half" idx="1"/>
          </p:nvPr>
        </p:nvSpPr>
        <p:spPr>
          <a:xfrm>
            <a:off x="228600" y="1512000"/>
            <a:ext cx="3098800" cy="4562856"/>
          </a:xfrm>
        </p:spPr>
        <p:txBody>
          <a:bodyPr>
            <a:normAutofit/>
          </a:bodyPr>
          <a:lstStyle/>
          <a:p>
            <a:pPr>
              <a:spcBef>
                <a:spcPts val="700"/>
              </a:spcBef>
            </a:pPr>
            <a:r>
              <a:rPr lang="zh-CN" altLang="en-US" sz="2000" b="1" i="0" dirty="0">
                <a:solidFill>
                  <a:srgbClr val="000000"/>
                </a:solidFill>
                <a:latin typeface="Arial"/>
                <a:cs typeface="Arial"/>
              </a:rPr>
              <a:t>原子可吸收</a:t>
            </a:r>
            <a:r>
              <a:rPr lang="zh-CN" altLang="en-US" sz="2000" b="1" dirty="0">
                <a:solidFill>
                  <a:srgbClr val="000000"/>
                </a:solidFill>
                <a:latin typeface="Arial"/>
                <a:cs typeface="Arial"/>
              </a:rPr>
              <a:t>不连续</a:t>
            </a:r>
            <a:r>
              <a:rPr lang="zh-CN" altLang="en-US" sz="2000" b="1" i="0" dirty="0">
                <a:solidFill>
                  <a:srgbClr val="000000"/>
                </a:solidFill>
                <a:latin typeface="Arial"/>
                <a:cs typeface="Arial"/>
              </a:rPr>
              <a:t>的能量：</a:t>
            </a:r>
          </a:p>
          <a:p>
            <a:pPr marL="230400" indent="-230400">
              <a:spcBef>
                <a:spcPts val="700"/>
              </a:spcBef>
            </a:pPr>
            <a:r>
              <a:rPr lang="en-US" altLang="zh-CN" sz="2000" b="0" i="0" dirty="0">
                <a:solidFill>
                  <a:srgbClr val="000000"/>
                </a:solidFill>
                <a:latin typeface="Arial"/>
                <a:cs typeface="Arial"/>
              </a:rPr>
              <a:t>•	</a:t>
            </a:r>
            <a:r>
              <a:rPr lang="zh-CN" altLang="en-US" sz="2000" dirty="0"/>
              <a:t>热能</a:t>
            </a:r>
          </a:p>
          <a:p>
            <a:pPr marL="230400" indent="-230400">
              <a:spcBef>
                <a:spcPts val="700"/>
              </a:spcBef>
            </a:pPr>
            <a:r>
              <a:rPr lang="en-US" altLang="zh-CN" sz="2000" dirty="0">
                <a:solidFill>
                  <a:srgbClr val="000000"/>
                </a:solidFill>
                <a:latin typeface="Arial"/>
                <a:cs typeface="Arial"/>
              </a:rPr>
              <a:t>•	</a:t>
            </a:r>
            <a:r>
              <a:rPr lang="zh-CN" altLang="en-US" sz="2000" dirty="0">
                <a:solidFill>
                  <a:srgbClr val="000000"/>
                </a:solidFill>
                <a:latin typeface="Arial"/>
                <a:cs typeface="Arial"/>
              </a:rPr>
              <a:t>不连续波长的光能</a:t>
            </a:r>
            <a:br>
              <a:rPr lang="zh-CN" altLang="en-US" sz="2000" dirty="0">
                <a:solidFill>
                  <a:srgbClr val="000000"/>
                </a:solidFill>
                <a:latin typeface="Arial"/>
                <a:cs typeface="Arial"/>
              </a:rPr>
            </a:br>
            <a:endParaRPr lang="zh-CN" altLang="en-US" sz="2000" dirty="0">
              <a:solidFill>
                <a:srgbClr val="000000"/>
              </a:solidFill>
              <a:latin typeface="Arial"/>
              <a:cs typeface="Arial"/>
            </a:endParaRPr>
          </a:p>
          <a:p>
            <a:pPr>
              <a:spcBef>
                <a:spcPts val="700"/>
              </a:spcBef>
            </a:pPr>
            <a:r>
              <a:rPr lang="zh-CN" altLang="en-US" sz="2000" b="1" dirty="0">
                <a:solidFill>
                  <a:srgbClr val="000000"/>
                </a:solidFill>
                <a:latin typeface="Arial"/>
                <a:cs typeface="Arial"/>
              </a:rPr>
              <a:t>下列情况电子</a:t>
            </a:r>
            <a:r>
              <a:rPr lang="zh-CN" altLang="en-US" sz="2000" b="1" i="0" dirty="0">
                <a:solidFill>
                  <a:srgbClr val="000000"/>
                </a:solidFill>
                <a:latin typeface="Arial"/>
                <a:cs typeface="Arial"/>
              </a:rPr>
              <a:t>可改变能级：</a:t>
            </a:r>
          </a:p>
          <a:p>
            <a:pPr marL="230400" indent="-230400">
              <a:spcBef>
                <a:spcPts val="700"/>
              </a:spcBef>
            </a:pPr>
            <a:r>
              <a:rPr lang="en-US" altLang="zh-CN" sz="2000" dirty="0">
                <a:solidFill>
                  <a:srgbClr val="000000"/>
                </a:solidFill>
                <a:latin typeface="Arial"/>
                <a:cs typeface="Arial"/>
              </a:rPr>
              <a:t>•	</a:t>
            </a:r>
            <a:r>
              <a:rPr lang="zh-CN" altLang="en-US" sz="2000" dirty="0">
                <a:solidFill>
                  <a:srgbClr val="000000"/>
                </a:solidFill>
                <a:latin typeface="Arial"/>
                <a:cs typeface="Arial"/>
              </a:rPr>
              <a:t>改变能级所需的能量 </a:t>
            </a:r>
            <a:r>
              <a:rPr lang="en-US" altLang="zh-CN" sz="2000" dirty="0">
                <a:solidFill>
                  <a:srgbClr val="000000"/>
                </a:solidFill>
                <a:latin typeface="Arial"/>
                <a:cs typeface="Arial"/>
              </a:rPr>
              <a:t>= </a:t>
            </a:r>
            <a:r>
              <a:rPr lang="zh-CN" altLang="en-US" sz="2000" dirty="0">
                <a:solidFill>
                  <a:srgbClr val="000000"/>
                </a:solidFill>
                <a:latin typeface="Arial"/>
                <a:cs typeface="Arial"/>
              </a:rPr>
              <a:t>吸收的光能</a:t>
            </a:r>
          </a:p>
          <a:p>
            <a:pPr marL="230400" indent="-230400">
              <a:spcBef>
                <a:spcPts val="700"/>
              </a:spcBef>
            </a:pPr>
            <a:r>
              <a:rPr lang="en-US" altLang="zh-CN" sz="2000" dirty="0">
                <a:solidFill>
                  <a:srgbClr val="000000"/>
                </a:solidFill>
                <a:latin typeface="Arial"/>
                <a:cs typeface="Arial"/>
              </a:rPr>
              <a:t>•	</a:t>
            </a:r>
            <a:r>
              <a:rPr lang="zh-CN" altLang="en-US" sz="2000" dirty="0">
                <a:solidFill>
                  <a:srgbClr val="000000"/>
                </a:solidFill>
                <a:latin typeface="Arial"/>
                <a:cs typeface="Arial"/>
              </a:rPr>
              <a:t>原子被“激发”</a:t>
            </a:r>
          </a:p>
          <a:p>
            <a:pPr marL="230400" indent="-230400">
              <a:spcBef>
                <a:spcPts val="700"/>
              </a:spcBef>
            </a:pPr>
            <a:r>
              <a:rPr lang="en-US" altLang="zh-CN" sz="2000" dirty="0">
                <a:solidFill>
                  <a:srgbClr val="000000"/>
                </a:solidFill>
                <a:latin typeface="Arial"/>
                <a:cs typeface="Arial"/>
              </a:rPr>
              <a:t>•	</a:t>
            </a:r>
            <a:r>
              <a:rPr lang="zh-CN" altLang="en-US" sz="2000" dirty="0">
                <a:solidFill>
                  <a:srgbClr val="000000"/>
                </a:solidFill>
                <a:latin typeface="Arial"/>
                <a:cs typeface="Arial"/>
              </a:rPr>
              <a:t>电子跃迁到</a:t>
            </a:r>
            <a:r>
              <a:rPr lang="zh-CN" altLang="en-US" sz="2000" dirty="0"/>
              <a:t>更</a:t>
            </a:r>
            <a:r>
              <a:rPr lang="zh-CN" altLang="en-US" sz="2000" dirty="0">
                <a:solidFill>
                  <a:srgbClr val="000000"/>
                </a:solidFill>
                <a:latin typeface="Arial"/>
                <a:cs typeface="Arial"/>
              </a:rPr>
              <a:t>高能级：</a:t>
            </a:r>
            <a:br>
              <a:rPr lang="en-US" altLang="zh-CN" sz="2000" dirty="0">
                <a:solidFill>
                  <a:srgbClr val="000000"/>
                </a:solidFill>
                <a:latin typeface="Arial"/>
                <a:cs typeface="Arial"/>
              </a:rPr>
            </a:br>
            <a:r>
              <a:rPr lang="en-US" altLang="zh-CN" sz="2000" b="0" i="0" dirty="0">
                <a:solidFill>
                  <a:srgbClr val="000000"/>
                </a:solidFill>
                <a:latin typeface="Arial"/>
                <a:cs typeface="Arial"/>
              </a:rPr>
              <a:t>E</a:t>
            </a:r>
            <a:r>
              <a:rPr lang="en-US" altLang="zh-CN" sz="2000" b="0" i="0" baseline="-25000" dirty="0">
                <a:solidFill>
                  <a:srgbClr val="000000"/>
                </a:solidFill>
                <a:latin typeface="Arial"/>
                <a:cs typeface="Arial"/>
              </a:rPr>
              <a:t>1</a:t>
            </a:r>
            <a:r>
              <a:rPr lang="zh-CN" altLang="en-US" sz="2000" b="0" i="0" dirty="0">
                <a:solidFill>
                  <a:srgbClr val="000000"/>
                </a:solidFill>
                <a:latin typeface="Arial"/>
                <a:cs typeface="Arial"/>
              </a:rPr>
              <a:t>、</a:t>
            </a:r>
            <a:r>
              <a:rPr lang="en-US" altLang="zh-CN" sz="2000" b="0" i="0" dirty="0">
                <a:solidFill>
                  <a:srgbClr val="000000"/>
                </a:solidFill>
                <a:latin typeface="Arial"/>
                <a:cs typeface="Arial"/>
              </a:rPr>
              <a:t>E</a:t>
            </a:r>
            <a:r>
              <a:rPr lang="en-US" altLang="zh-CN" sz="2000" b="0" i="0" baseline="-25000" dirty="0">
                <a:solidFill>
                  <a:srgbClr val="000000"/>
                </a:solidFill>
                <a:latin typeface="Arial"/>
                <a:cs typeface="Arial"/>
              </a:rPr>
              <a:t>2</a:t>
            </a:r>
            <a:r>
              <a:rPr lang="zh-CN" altLang="en-US" sz="2000" dirty="0"/>
              <a:t>、</a:t>
            </a:r>
            <a:r>
              <a:rPr lang="en-US" altLang="zh-CN" sz="2000" b="0" i="0" dirty="0">
                <a:solidFill>
                  <a:srgbClr val="000000"/>
                </a:solidFill>
                <a:latin typeface="Arial"/>
                <a:cs typeface="Arial"/>
              </a:rPr>
              <a:t>...</a:t>
            </a:r>
            <a:r>
              <a:rPr lang="zh-CN" altLang="en-US" sz="2000" dirty="0"/>
              <a:t>、</a:t>
            </a:r>
            <a:r>
              <a:rPr lang="en-US" altLang="zh-CN" sz="2000" b="0" i="0" dirty="0">
                <a:solidFill>
                  <a:srgbClr val="000000"/>
                </a:solidFill>
                <a:latin typeface="Arial"/>
                <a:cs typeface="Arial"/>
              </a:rPr>
              <a:t>E</a:t>
            </a:r>
            <a:r>
              <a:rPr lang="en-US" altLang="zh-CN" sz="2000" b="0" i="0" baseline="-25000" dirty="0">
                <a:solidFill>
                  <a:srgbClr val="000000"/>
                </a:solidFill>
                <a:latin typeface="Arial"/>
                <a:cs typeface="Arial"/>
              </a:rPr>
              <a:t>n</a:t>
            </a:r>
          </a:p>
        </p:txBody>
      </p:sp>
      <p:sp>
        <p:nvSpPr>
          <p:cNvPr id="18" name="Rectangle 7"/>
          <p:cNvSpPr/>
          <p:nvPr/>
        </p:nvSpPr>
        <p:spPr>
          <a:xfrm>
            <a:off x="4788000" y="5477369"/>
            <a:ext cx="1238481" cy="276999"/>
          </a:xfrm>
          <a:prstGeom prst="rect">
            <a:avLst/>
          </a:prstGeom>
        </p:spPr>
        <p:txBody>
          <a:bodyPr wrap="none" lIns="0">
            <a:spAutoFit/>
          </a:bodyPr>
          <a:lstStyle/>
          <a:p>
            <a:r>
              <a:rPr lang="en-US" sz="1200" b="0" i="1" dirty="0">
                <a:solidFill>
                  <a:srgbClr val="4D4D4D"/>
                </a:solidFill>
                <a:latin typeface="Arial"/>
                <a:ea typeface="+mn-ea"/>
                <a:cs typeface="+mn-cs"/>
              </a:rPr>
              <a:t>铅 (</a:t>
            </a:r>
            <a:r>
              <a:rPr lang="en-US" sz="1200" b="0" i="1" dirty="0" err="1">
                <a:solidFill>
                  <a:srgbClr val="4D4D4D"/>
                </a:solidFill>
                <a:latin typeface="Arial"/>
                <a:ea typeface="+mn-ea"/>
                <a:cs typeface="+mn-cs"/>
              </a:rPr>
              <a:t>Pb</a:t>
            </a:r>
            <a:r>
              <a:rPr lang="en-US" sz="1200" b="0" i="1" dirty="0">
                <a:solidFill>
                  <a:srgbClr val="4D4D4D"/>
                </a:solidFill>
                <a:latin typeface="Arial"/>
                <a:ea typeface="+mn-ea"/>
                <a:cs typeface="+mn-cs"/>
              </a:rPr>
              <a:t>) </a:t>
            </a:r>
            <a:r>
              <a:rPr lang="zh-CN" altLang="en-US" sz="1200" i="1" dirty="0">
                <a:solidFill>
                  <a:srgbClr val="4D4D4D"/>
                </a:solidFill>
                <a:latin typeface="Arial"/>
              </a:rPr>
              <a:t>的</a:t>
            </a:r>
            <a:r>
              <a:rPr lang="en-US" sz="1200" i="1" dirty="0" err="1">
                <a:solidFill>
                  <a:srgbClr val="4D4D4D"/>
                </a:solidFill>
                <a:latin typeface="Arial"/>
              </a:rPr>
              <a:t>能</a:t>
            </a:r>
            <a:r>
              <a:rPr lang="en-US" sz="1200" b="0" i="1" dirty="0" err="1">
                <a:solidFill>
                  <a:srgbClr val="4D4D4D"/>
                </a:solidFill>
                <a:latin typeface="Arial"/>
                <a:ea typeface="+mn-ea"/>
                <a:cs typeface="+mn-cs"/>
              </a:rPr>
              <a:t>级图</a:t>
            </a:r>
            <a:endParaRPr lang="en-US" sz="1200" b="0" i="1" dirty="0">
              <a:solidFill>
                <a:srgbClr val="4D4D4D"/>
              </a:solidFill>
              <a:latin typeface="Arial"/>
              <a:ea typeface="+mn-ea"/>
              <a:cs typeface="+mn-cs"/>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1161" y="1809912"/>
            <a:ext cx="3705798" cy="3266953"/>
          </a:xfrm>
          <a:prstGeom prst="rect">
            <a:avLst/>
          </a:prstGeom>
          <a:noFill/>
          <a:extLst>
            <a:ext uri="{909E8E84-426E-40DD-AFC4-6F175D3DCCD1}">
              <a14:hiddenFill xmlns:a14="http://schemas.microsoft.com/office/drawing/2010/main">
                <a:solidFill>
                  <a:srgbClr val="FFFFFF"/>
                </a:solidFill>
              </a14:hiddenFill>
            </a:ext>
          </a:extLst>
        </p:spPr>
      </p:pic>
      <p:sp>
        <p:nvSpPr>
          <p:cNvPr id="25" name="Rechteck 24"/>
          <p:cNvSpPr/>
          <p:nvPr/>
        </p:nvSpPr>
        <p:spPr>
          <a:xfrm>
            <a:off x="4788000" y="1589753"/>
            <a:ext cx="4108545" cy="3830145"/>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5125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611161" y="2078003"/>
            <a:ext cx="3266466" cy="2967181"/>
          </a:xfrm>
          <a:prstGeom prst="rect">
            <a:avLst/>
          </a:prstGeom>
        </p:spPr>
        <p:txBody>
          <a:bodyPr vert="horz" lIns="0" tIns="45720" rIns="91440" bIns="45720" rtlCol="0" anchor="ctr">
            <a:noAutofit/>
          </a:bodyPr>
          <a:lstStyle/>
          <a:p>
            <a:r>
              <a:rPr lang="en-US" sz="1600" dirty="0" err="1">
                <a:solidFill>
                  <a:schemeClr val="bg1"/>
                </a:solidFill>
              </a:rPr>
              <a:t>安捷伦科技致力于为教育领域做出贡献，并愿意提供这里所包含的为公司所拥有之资料的访问权限</a:t>
            </a:r>
            <a:r>
              <a:rPr lang="en-US" sz="1600" dirty="0">
                <a:solidFill>
                  <a:schemeClr val="bg1"/>
                </a:solidFill>
              </a:rPr>
              <a:t>。</a:t>
            </a:r>
            <a:endParaRPr lang="zh-CN" sz="1600" b="0" i="0" dirty="0">
              <a:solidFill>
                <a:srgbClr val="FFFFFF"/>
              </a:solidFill>
              <a:latin typeface="Arial"/>
              <a:ea typeface="+mn-ea"/>
              <a:cs typeface="+mn-cs"/>
            </a:endParaRPr>
          </a:p>
          <a:p>
            <a:pPr algn="l" defTabSz="914400">
              <a:buNone/>
            </a:pPr>
            <a:endParaRPr lang="en-US" sz="2400" dirty="0">
              <a:solidFill>
                <a:srgbClr val="FFFFFF"/>
              </a:solidFill>
            </a:endParaRPr>
          </a:p>
          <a:p>
            <a:r>
              <a:rPr lang="en-US" sz="1000" dirty="0">
                <a:solidFill>
                  <a:srgbClr val="FFFFFF"/>
                </a:solidFill>
                <a:latin typeface="Arial"/>
              </a:rPr>
              <a:t>本幻灯片集由安捷伦科技制作。幻灯片集的使用仅限于教学目的。其中所包含的资料和信息被“原样”接受，安捷伦对于资料不作任何形式的陈述或担保，并且对于您对资料的使用或复制不承担责任。由于您使用、复制或传播这些资料所引起或相关之损失，安捷伦不承担责任。您同意赔偿并使安捷伦免于遭受由于您使用或复制这些资料所招致的任何索赔。</a:t>
            </a:r>
            <a:endParaRPr lang="zh-CN" sz="1000" dirty="0">
              <a:solidFill>
                <a:srgbClr val="FFFFFF"/>
              </a:solidFill>
              <a:latin typeface="Arial"/>
            </a:endParaRPr>
          </a:p>
        </p:txBody>
      </p:sp>
    </p:spTree>
    <p:extLst>
      <p:ext uri="{BB962C8B-B14F-4D97-AF65-F5344CB8AC3E}">
        <p14:creationId xmlns:p14="http://schemas.microsoft.com/office/powerpoint/2010/main" val="187568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
              </a:spcBef>
            </a:pPr>
            <a:r>
              <a:rPr lang="zh-CN" altLang="en-US" sz="3800" dirty="0"/>
              <a:t>主要</a:t>
            </a:r>
            <a:r>
              <a:rPr lang="en-US" sz="3800" b="0" i="0" dirty="0" err="1">
                <a:solidFill>
                  <a:srgbClr val="000000"/>
                </a:solidFill>
                <a:latin typeface="Arial Narrow"/>
                <a:ea typeface="+mj-ea"/>
                <a:cs typeface="Arial Narrow"/>
              </a:rPr>
              <a:t>参数</a:t>
            </a:r>
            <a:br>
              <a:rPr lang="de-DE" sz="3400" b="0" i="0" dirty="0">
                <a:solidFill>
                  <a:srgbClr val="000000"/>
                </a:solidFill>
                <a:latin typeface="Arial Narrow"/>
                <a:ea typeface="+mj-ea"/>
                <a:cs typeface="Arial Narrow"/>
              </a:rPr>
            </a:br>
            <a:r>
              <a:rPr lang="de-DE" sz="3100" b="0" i="0" dirty="0">
                <a:solidFill>
                  <a:srgbClr val="000000"/>
                </a:solidFill>
                <a:latin typeface="Arial Narrow"/>
                <a:ea typeface="+mj-ea"/>
                <a:cs typeface="Arial Narrow"/>
              </a:rPr>
              <a:t>吸收的光与能级</a:t>
            </a:r>
          </a:p>
        </p:txBody>
      </p:sp>
      <p:sp>
        <p:nvSpPr>
          <p:cNvPr id="5" name="Content Placeholder 4"/>
          <p:cNvSpPr>
            <a:spLocks noGrp="1"/>
          </p:cNvSpPr>
          <p:nvPr>
            <p:ph idx="1"/>
          </p:nvPr>
        </p:nvSpPr>
        <p:spPr>
          <a:xfrm>
            <a:off x="228600" y="1512000"/>
            <a:ext cx="8686800" cy="4562856"/>
          </a:xfrm>
        </p:spPr>
        <p:txBody>
          <a:bodyPr>
            <a:noAutofit/>
          </a:bodyPr>
          <a:lstStyle/>
          <a:p>
            <a:pPr>
              <a:lnSpc>
                <a:spcPct val="110000"/>
              </a:lnSpc>
              <a:tabLst>
                <a:tab pos="6727825" algn="l"/>
              </a:tabLst>
            </a:pPr>
            <a:r>
              <a:rPr lang="zh-CN" altLang="en-GB" sz="2000" b="0" i="0" dirty="0">
                <a:solidFill>
                  <a:srgbClr val="000000"/>
                </a:solidFill>
                <a:latin typeface="Arial"/>
                <a:cs typeface="Arial"/>
              </a:rPr>
              <a:t>光</a:t>
            </a:r>
            <a:r>
              <a:rPr lang="zh-CN" altLang="en-US" sz="2000" dirty="0"/>
              <a:t>的</a:t>
            </a:r>
            <a:r>
              <a:rPr lang="zh-CN" altLang="en-GB" sz="2000" b="0" i="0" dirty="0">
                <a:solidFill>
                  <a:srgbClr val="000000"/>
                </a:solidFill>
                <a:latin typeface="Arial"/>
                <a:cs typeface="Arial"/>
              </a:rPr>
              <a:t>波长 </a:t>
            </a:r>
            <a:r>
              <a:rPr lang="en-GB" altLang="zh-CN" sz="2000" b="0" i="0" dirty="0">
                <a:solidFill>
                  <a:srgbClr val="000000"/>
                </a:solidFill>
                <a:latin typeface="Arial"/>
                <a:cs typeface="Arial"/>
              </a:rPr>
              <a:t>(</a:t>
            </a:r>
            <a:r>
              <a:rPr lang="zh-CN" altLang="en-GB" sz="2000" b="0" i="0" dirty="0">
                <a:solidFill>
                  <a:srgbClr val="000000"/>
                </a:solidFill>
                <a:latin typeface="Arial"/>
                <a:cs typeface="Arial"/>
                <a:sym typeface="Symbol"/>
              </a:rPr>
              <a:t></a:t>
            </a:r>
            <a:r>
              <a:rPr lang="en-GB" altLang="zh-CN" sz="2000" b="0" i="0" dirty="0">
                <a:solidFill>
                  <a:srgbClr val="000000"/>
                </a:solidFill>
                <a:latin typeface="Arial"/>
                <a:cs typeface="Arial"/>
              </a:rPr>
              <a:t>) </a:t>
            </a:r>
            <a:r>
              <a:rPr lang="zh-CN" altLang="en-GB" sz="2000" b="0" i="0" dirty="0">
                <a:solidFill>
                  <a:srgbClr val="000000"/>
                </a:solidFill>
                <a:latin typeface="Arial"/>
                <a:cs typeface="Arial"/>
              </a:rPr>
              <a:t>与能级之间的</a:t>
            </a:r>
            <a:r>
              <a:rPr lang="zh-CN" altLang="en-US" sz="2000" dirty="0"/>
              <a:t>差值</a:t>
            </a:r>
            <a:r>
              <a:rPr lang="zh-CN" altLang="en-GB" sz="2000" b="0" i="0" dirty="0">
                <a:solidFill>
                  <a:srgbClr val="000000"/>
                </a:solidFill>
                <a:latin typeface="Arial"/>
                <a:cs typeface="Arial"/>
              </a:rPr>
              <a:t>成反比：</a:t>
            </a:r>
          </a:p>
          <a:p>
            <a:pPr marL="228600" lvl="1" indent="-228600" algn="l" defTabSz="685800">
              <a:lnSpc>
                <a:spcPct val="110000"/>
              </a:lnSpc>
              <a:spcBef>
                <a:spcPts val="700"/>
              </a:spcBef>
              <a:buFont typeface="Arial"/>
              <a:buChar char="•"/>
              <a:tabLst>
                <a:tab pos="6727825" algn="l"/>
              </a:tabLst>
            </a:pPr>
            <a:endParaRPr lang="zh-CN" altLang="en-US" dirty="0"/>
          </a:p>
          <a:p>
            <a:pPr marL="0" lvl="1" indent="0">
              <a:lnSpc>
                <a:spcPct val="110000"/>
              </a:lnSpc>
              <a:buNone/>
              <a:tabLst>
                <a:tab pos="6727825" algn="l"/>
              </a:tabLst>
            </a:pPr>
            <a:br>
              <a:rPr lang="zh-CN" altLang="en-GB" sz="2000" b="0" i="0" dirty="0">
                <a:solidFill>
                  <a:srgbClr val="000000"/>
                </a:solidFill>
                <a:latin typeface="Arial"/>
                <a:cs typeface="Arial"/>
              </a:rPr>
            </a:br>
            <a:br>
              <a:rPr lang="zh-CN" altLang="en-GB" sz="2000" b="0" i="0" dirty="0">
                <a:solidFill>
                  <a:srgbClr val="000000"/>
                </a:solidFill>
                <a:latin typeface="Arial"/>
                <a:cs typeface="Arial"/>
              </a:rPr>
            </a:br>
            <a:r>
              <a:rPr lang="zh-CN" altLang="en-GB" sz="2000" b="0" i="0" dirty="0">
                <a:solidFill>
                  <a:srgbClr val="000000"/>
                </a:solidFill>
                <a:latin typeface="Arial"/>
                <a:cs typeface="Arial"/>
              </a:rPr>
              <a:t>每次跃迁的</a:t>
            </a:r>
            <a:r>
              <a:rPr lang="zh-CN" altLang="en-US" dirty="0"/>
              <a:t>能级之差</a:t>
            </a:r>
            <a:r>
              <a:rPr lang="zh-CN" altLang="en-GB" sz="2000" b="0" i="0" dirty="0">
                <a:solidFill>
                  <a:srgbClr val="000000"/>
                </a:solidFill>
                <a:latin typeface="Arial"/>
                <a:cs typeface="Arial"/>
              </a:rPr>
              <a:t>和能量</a:t>
            </a:r>
            <a:r>
              <a:rPr lang="zh-CN" altLang="en-US" dirty="0"/>
              <a:t>不同</a:t>
            </a:r>
            <a:r>
              <a:rPr lang="zh-CN" altLang="en-GB" sz="2000" b="0" i="0" dirty="0">
                <a:solidFill>
                  <a:srgbClr val="000000"/>
                </a:solidFill>
                <a:latin typeface="Arial"/>
                <a:cs typeface="Arial"/>
              </a:rPr>
              <a:t>，因此波长也不同。</a:t>
            </a:r>
          </a:p>
          <a:p>
            <a:pPr>
              <a:lnSpc>
                <a:spcPct val="110000"/>
              </a:lnSpc>
              <a:tabLst>
                <a:tab pos="6727825" algn="l"/>
              </a:tabLst>
            </a:pPr>
            <a:r>
              <a:rPr lang="zh-CN" altLang="en-GB" sz="2000" b="0" i="0" dirty="0">
                <a:solidFill>
                  <a:srgbClr val="000000"/>
                </a:solidFill>
                <a:latin typeface="Arial"/>
                <a:cs typeface="Arial"/>
              </a:rPr>
              <a:t>原子也会产生发射谱线。激发</a:t>
            </a:r>
            <a:r>
              <a:rPr lang="zh-CN" altLang="en-US" sz="2000" dirty="0"/>
              <a:t>态</a:t>
            </a:r>
            <a:r>
              <a:rPr lang="zh-CN" altLang="en-GB" sz="2000" b="0" i="0" dirty="0">
                <a:solidFill>
                  <a:srgbClr val="000000"/>
                </a:solidFill>
                <a:latin typeface="Arial"/>
                <a:cs typeface="Arial"/>
              </a:rPr>
              <a:t>原子回到基态时</a:t>
            </a:r>
            <a:r>
              <a:rPr lang="zh-CN" altLang="en-US" sz="2000" dirty="0"/>
              <a:t>以</a:t>
            </a:r>
            <a:r>
              <a:rPr lang="zh-CN" altLang="en-GB" sz="2000" b="0" i="0" dirty="0">
                <a:solidFill>
                  <a:srgbClr val="000000"/>
                </a:solidFill>
                <a:latin typeface="Arial"/>
                <a:cs typeface="Arial"/>
              </a:rPr>
              <a:t>发射光的</a:t>
            </a:r>
            <a:r>
              <a:rPr lang="zh-CN" altLang="en-US" sz="2000" dirty="0"/>
              <a:t>形式释放</a:t>
            </a:r>
            <a:r>
              <a:rPr lang="zh-CN" altLang="en-GB" sz="2000" b="0" i="0" dirty="0">
                <a:solidFill>
                  <a:srgbClr val="000000"/>
                </a:solidFill>
                <a:latin typeface="Arial"/>
                <a:cs typeface="Arial"/>
              </a:rPr>
              <a:t>能量。</a:t>
            </a:r>
          </a:p>
          <a:p>
            <a:pPr marL="0" lvl="2" indent="-228600" algn="l" defTabSz="685800">
              <a:lnSpc>
                <a:spcPct val="110000"/>
              </a:lnSpc>
              <a:spcBef>
                <a:spcPts val="700"/>
              </a:spcBef>
              <a:buClr>
                <a:srgbClr val="000000"/>
              </a:buClr>
              <a:buFont typeface="Arial"/>
              <a:buChar char="•"/>
              <a:tabLst>
                <a:tab pos="6727825" algn="l"/>
              </a:tabLst>
            </a:pPr>
            <a:r>
              <a:rPr lang="zh-CN" altLang="en-GB" sz="2000" b="0" i="0" dirty="0">
                <a:solidFill>
                  <a:srgbClr val="000000"/>
                </a:solidFill>
                <a:latin typeface="Arial"/>
                <a:cs typeface="Arial"/>
              </a:rPr>
              <a:t>能量与吸收过程相同</a:t>
            </a:r>
          </a:p>
          <a:p>
            <a:pPr marL="0" lvl="2" indent="-228600" algn="l" defTabSz="685800">
              <a:lnSpc>
                <a:spcPct val="110000"/>
              </a:lnSpc>
              <a:spcBef>
                <a:spcPts val="700"/>
              </a:spcBef>
              <a:buClr>
                <a:srgbClr val="000000"/>
              </a:buClr>
              <a:buFont typeface="Arial"/>
              <a:buChar char="•"/>
              <a:tabLst>
                <a:tab pos="6727825" algn="l"/>
              </a:tabLst>
            </a:pPr>
            <a:r>
              <a:rPr lang="zh-CN" altLang="en-GB" sz="2000" b="0" i="0" dirty="0">
                <a:solidFill>
                  <a:srgbClr val="000000"/>
                </a:solidFill>
                <a:latin typeface="Arial"/>
                <a:cs typeface="Arial"/>
              </a:rPr>
              <a:t>波长与吸收过程相同</a:t>
            </a:r>
          </a:p>
        </p:txBody>
      </p:sp>
      <p:graphicFrame>
        <p:nvGraphicFramePr>
          <p:cNvPr id="3" name="Object 2"/>
          <p:cNvGraphicFramePr>
            <a:graphicFrameLocks noGrp="1" noChangeAspect="1"/>
          </p:cNvGraphicFramePr>
          <p:nvPr>
            <p:extLst>
              <p:ext uri="{D42A27DB-BD31-4B8C-83A1-F6EECF244321}">
                <p14:modId xmlns:p14="http://schemas.microsoft.com/office/powerpoint/2010/main" val="2535981473"/>
              </p:ext>
            </p:extLst>
          </p:nvPr>
        </p:nvGraphicFramePr>
        <p:xfrm>
          <a:off x="1542809" y="2060705"/>
          <a:ext cx="1327489" cy="837490"/>
        </p:xfrm>
        <a:graphic>
          <a:graphicData uri="http://schemas.openxmlformats.org/presentationml/2006/ole">
            <mc:AlternateContent xmlns:mc="http://schemas.openxmlformats.org/markup-compatibility/2006">
              <mc:Choice xmlns:v="urn:schemas-microsoft-com:vml" Requires="v">
                <p:oleObj spid="_x0000_s28854" name="Formel" r:id="rId4" imgW="622080" imgH="393480" progId="Equation.3">
                  <p:embed/>
                </p:oleObj>
              </mc:Choice>
              <mc:Fallback>
                <p:oleObj name="Formel" r:id="rId4" imgW="622080" imgH="393480" progId="Equation.3">
                  <p:embed/>
                  <p:pic>
                    <p:nvPicPr>
                      <p:cNvPr id="0" name="Object 3"/>
                      <p:cNvPicPr>
                        <a:picLocks noGrp="1" noChangeAspect="1" noChangeArrowheads="1"/>
                      </p:cNvPicPr>
                      <p:nvPr/>
                    </p:nvPicPr>
                    <p:blipFill>
                      <a:blip r:embed="rId5"/>
                      <a:srcRect/>
                      <a:stretch>
                        <a:fillRect/>
                      </a:stretch>
                    </p:blipFill>
                    <p:spPr bwMode="auto">
                      <a:xfrm>
                        <a:off x="1542809" y="2060705"/>
                        <a:ext cx="1327489" cy="837490"/>
                      </a:xfrm>
                      <a:prstGeom prst="rect">
                        <a:avLst/>
                      </a:prstGeom>
                      <a:noFill/>
                      <a:ln>
                        <a:noFill/>
                      </a:ln>
                    </p:spPr>
                  </p:pic>
                </p:oleObj>
              </mc:Fallback>
            </mc:AlternateContent>
          </a:graphicData>
        </a:graphic>
      </p:graphicFrame>
      <p:sp>
        <p:nvSpPr>
          <p:cNvPr id="4" name="Rectangle 3"/>
          <p:cNvSpPr/>
          <p:nvPr/>
        </p:nvSpPr>
        <p:spPr>
          <a:xfrm>
            <a:off x="3073645" y="2308297"/>
            <a:ext cx="3360338" cy="397032"/>
          </a:xfrm>
          <a:prstGeom prst="rect">
            <a:avLst/>
          </a:prstGeom>
        </p:spPr>
        <p:txBody>
          <a:bodyPr wrap="none" lIns="36000">
            <a:spAutoFit/>
          </a:bodyPr>
          <a:lstStyle/>
          <a:p>
            <a:pPr marL="0" lvl="1">
              <a:lnSpc>
                <a:spcPct val="110000"/>
              </a:lnSpc>
            </a:pPr>
            <a:r>
              <a:rPr lang="en-GB" sz="1800" b="0" i="1" dirty="0">
                <a:solidFill>
                  <a:srgbClr val="000000"/>
                </a:solidFill>
                <a:latin typeface="Arial"/>
                <a:ea typeface="+mn-ea"/>
                <a:cs typeface="+mn-cs"/>
              </a:rPr>
              <a:t>（</a:t>
            </a:r>
            <a:r>
              <a:rPr lang="zh-CN" altLang="en-US" i="1" dirty="0">
                <a:solidFill>
                  <a:srgbClr val="000000"/>
                </a:solidFill>
                <a:latin typeface="Arial"/>
              </a:rPr>
              <a:t>能级之差更大，</a:t>
            </a:r>
            <a:r>
              <a:rPr lang="en-GB" i="1" dirty="0" err="1">
                <a:solidFill>
                  <a:srgbClr val="000000"/>
                </a:solidFill>
                <a:latin typeface="Arial"/>
              </a:rPr>
              <a:t>则波长更短</a:t>
            </a:r>
            <a:r>
              <a:rPr lang="en-GB" sz="1800" b="0" i="1" dirty="0">
                <a:solidFill>
                  <a:srgbClr val="000000"/>
                </a:solidFill>
                <a:latin typeface="Arial"/>
                <a:ea typeface="+mn-ea"/>
                <a:cs typeface="+mn-cs"/>
              </a:rPr>
              <a:t>）</a:t>
            </a:r>
          </a:p>
        </p:txBody>
      </p:sp>
      <p:grpSp>
        <p:nvGrpSpPr>
          <p:cNvPr id="12" name="Group 11"/>
          <p:cNvGrpSpPr/>
          <p:nvPr/>
        </p:nvGrpSpPr>
        <p:grpSpPr>
          <a:xfrm>
            <a:off x="0" y="6085641"/>
            <a:ext cx="619067" cy="246221"/>
            <a:chOff x="1689099" y="6028267"/>
            <a:chExt cx="1087983" cy="246221"/>
          </a:xfrm>
        </p:grpSpPr>
        <p:sp>
          <p:nvSpPr>
            <p:cNvPr id="13" name="Action Button: Custom 12">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hevron 13">
              <a:hlinkClick r:id="rId6"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Chevron 14">
              <a:hlinkClick r:id="rId6"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TextBox 15">
              <a:hlinkClick r:id="rId7"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407543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
              </a:spcBef>
            </a:pPr>
            <a:r>
              <a:rPr lang="zh-CN" altLang="en-US" sz="3800" dirty="0"/>
              <a:t>主要</a:t>
            </a:r>
            <a:r>
              <a:rPr lang="en-US" sz="3800" b="0" i="0" dirty="0" err="1">
                <a:solidFill>
                  <a:srgbClr val="000000"/>
                </a:solidFill>
                <a:latin typeface="Arial Narrow"/>
                <a:ea typeface="+mj-ea"/>
                <a:cs typeface="Arial Narrow"/>
              </a:rPr>
              <a:t>参数</a:t>
            </a:r>
            <a:br>
              <a:rPr lang="de-DE" sz="3400" b="0" i="0" dirty="0">
                <a:solidFill>
                  <a:srgbClr val="000000"/>
                </a:solidFill>
                <a:latin typeface="Arial Narrow"/>
                <a:ea typeface="+mj-ea"/>
                <a:cs typeface="Arial Narrow"/>
              </a:rPr>
            </a:br>
            <a:r>
              <a:rPr lang="de-DE" sz="3100" b="0" i="0" dirty="0">
                <a:solidFill>
                  <a:srgbClr val="000000"/>
                </a:solidFill>
                <a:latin typeface="Arial Narrow"/>
                <a:ea typeface="+mj-ea"/>
                <a:cs typeface="Arial Narrow"/>
              </a:rPr>
              <a:t>原子光谱</a:t>
            </a:r>
            <a:r>
              <a:rPr lang="zh-CN" altLang="en-US" sz="3100" dirty="0"/>
              <a:t>的特征</a:t>
            </a:r>
            <a:endParaRPr lang="de-DE" sz="3100" dirty="0"/>
          </a:p>
        </p:txBody>
      </p:sp>
      <p:sp>
        <p:nvSpPr>
          <p:cNvPr id="5" name="Content Placeholder 4"/>
          <p:cNvSpPr>
            <a:spLocks noGrp="1"/>
          </p:cNvSpPr>
          <p:nvPr>
            <p:ph idx="1"/>
          </p:nvPr>
        </p:nvSpPr>
        <p:spPr>
          <a:xfrm>
            <a:off x="230400" y="1512000"/>
            <a:ext cx="8686800" cy="4562856"/>
          </a:xfrm>
        </p:spPr>
        <p:txBody>
          <a:bodyPr>
            <a:normAutofit/>
          </a:bodyPr>
          <a:lstStyle/>
          <a:p>
            <a:r>
              <a:rPr lang="zh-CN" altLang="en-GB" sz="2000" b="1" i="0" dirty="0">
                <a:solidFill>
                  <a:srgbClr val="000000"/>
                </a:solidFill>
                <a:latin typeface="Arial"/>
                <a:cs typeface="Arial"/>
              </a:rPr>
              <a:t>峰尖锐</a:t>
            </a:r>
            <a:r>
              <a:rPr lang="zh-CN" altLang="en-GB" sz="2000" b="0" i="0" dirty="0">
                <a:solidFill>
                  <a:srgbClr val="000000"/>
                </a:solidFill>
                <a:latin typeface="Arial"/>
                <a:cs typeface="Arial"/>
              </a:rPr>
              <a:t>（</a:t>
            </a:r>
            <a:r>
              <a:rPr lang="zh-CN" altLang="en-US" sz="2000" dirty="0">
                <a:solidFill>
                  <a:srgbClr val="000000"/>
                </a:solidFill>
                <a:latin typeface="Arial"/>
                <a:cs typeface="Arial"/>
              </a:rPr>
              <a:t>相比于</a:t>
            </a:r>
            <a:r>
              <a:rPr lang="zh-CN" altLang="en-GB" sz="2000" b="0" i="0" dirty="0">
                <a:solidFill>
                  <a:srgbClr val="000000"/>
                </a:solidFill>
                <a:latin typeface="Arial"/>
                <a:cs typeface="Arial"/>
              </a:rPr>
              <a:t>紫外</a:t>
            </a:r>
            <a:r>
              <a:rPr lang="en-GB" altLang="zh-CN" sz="2000" b="0" i="0" dirty="0">
                <a:solidFill>
                  <a:srgbClr val="000000"/>
                </a:solidFill>
                <a:latin typeface="Arial"/>
                <a:cs typeface="Arial"/>
              </a:rPr>
              <a:t>-</a:t>
            </a:r>
            <a:r>
              <a:rPr lang="zh-CN" altLang="en-GB" sz="2000" b="0" i="0" dirty="0">
                <a:solidFill>
                  <a:srgbClr val="000000"/>
                </a:solidFill>
                <a:latin typeface="Arial"/>
                <a:cs typeface="Arial"/>
              </a:rPr>
              <a:t>可见光的宽峰）</a:t>
            </a:r>
          </a:p>
          <a:p>
            <a:r>
              <a:rPr lang="zh-CN" altLang="en-US" sz="2000" dirty="0">
                <a:solidFill>
                  <a:srgbClr val="000000"/>
                </a:solidFill>
                <a:latin typeface="Arial"/>
                <a:cs typeface="Arial"/>
              </a:rPr>
              <a:t>源自</a:t>
            </a:r>
            <a:r>
              <a:rPr lang="zh-CN" altLang="en-GB" sz="2000" b="0" i="0" dirty="0">
                <a:solidFill>
                  <a:srgbClr val="000000"/>
                </a:solidFill>
                <a:latin typeface="Arial"/>
                <a:cs typeface="Arial"/>
              </a:rPr>
              <a:t>基态</a:t>
            </a:r>
            <a:r>
              <a:rPr lang="zh-CN" altLang="en-US" sz="2000" dirty="0"/>
              <a:t>的</a:t>
            </a:r>
            <a:r>
              <a:rPr lang="zh-CN" altLang="en-GB" sz="2000" b="0" i="0" dirty="0">
                <a:solidFill>
                  <a:srgbClr val="000000"/>
                </a:solidFill>
                <a:latin typeface="Arial"/>
                <a:cs typeface="Arial"/>
              </a:rPr>
              <a:t>谱线最为显著</a:t>
            </a:r>
          </a:p>
          <a:p>
            <a:pPr lvl="1">
              <a:buClr>
                <a:srgbClr val="000000"/>
              </a:buClr>
            </a:pPr>
            <a:r>
              <a:rPr lang="zh-CN" altLang="en-GB" dirty="0"/>
              <a:t>共振谱线：</a:t>
            </a:r>
          </a:p>
          <a:p>
            <a:pPr marL="457200" lvl="2" indent="-228600" algn="l" defTabSz="685800">
              <a:spcBef>
                <a:spcPts val="700"/>
              </a:spcBef>
              <a:buClr>
                <a:srgbClr val="000000"/>
              </a:buClr>
              <a:buFont typeface="Lucida Grande"/>
              <a:buChar char="–"/>
            </a:pPr>
            <a:r>
              <a:rPr lang="zh-CN" altLang="en-GB" sz="2000" b="0" i="0" dirty="0">
                <a:solidFill>
                  <a:srgbClr val="000000"/>
                </a:solidFill>
                <a:latin typeface="Arial"/>
                <a:cs typeface="Arial"/>
              </a:rPr>
              <a:t>谱线强度最大</a:t>
            </a:r>
          </a:p>
          <a:p>
            <a:pPr marL="457200" lvl="2" indent="-228600" algn="l" defTabSz="685800">
              <a:spcBef>
                <a:spcPts val="700"/>
              </a:spcBef>
              <a:buClr>
                <a:srgbClr val="000000"/>
              </a:buClr>
              <a:buFont typeface="Lucida Grande"/>
              <a:buChar char="–"/>
            </a:pPr>
            <a:r>
              <a:rPr lang="zh-CN" altLang="en-GB" sz="2000" b="0" i="0" dirty="0">
                <a:solidFill>
                  <a:srgbClr val="000000"/>
                </a:solidFill>
                <a:latin typeface="Arial"/>
                <a:cs typeface="Arial"/>
              </a:rPr>
              <a:t>主要存在于原子吸收中</a:t>
            </a:r>
            <a:br>
              <a:rPr lang="zh-CN" altLang="en-GB" sz="2000" b="0" i="0" dirty="0">
                <a:solidFill>
                  <a:srgbClr val="000000"/>
                </a:solidFill>
                <a:latin typeface="Arial"/>
                <a:cs typeface="Arial"/>
              </a:rPr>
            </a:br>
            <a:endParaRPr lang="zh-CN" altLang="en-GB" sz="2000" b="0" i="0" dirty="0">
              <a:solidFill>
                <a:srgbClr val="000000"/>
              </a:solidFill>
              <a:latin typeface="Arial"/>
              <a:cs typeface="Arial"/>
            </a:endParaRPr>
          </a:p>
          <a:p>
            <a:r>
              <a:rPr lang="zh-CN" altLang="en-US" sz="2000" dirty="0"/>
              <a:t>可以</a:t>
            </a:r>
            <a:r>
              <a:rPr lang="zh-CN" altLang="en-GB" sz="2000" b="0" i="0" dirty="0">
                <a:solidFill>
                  <a:srgbClr val="000000"/>
                </a:solidFill>
                <a:latin typeface="Arial"/>
                <a:cs typeface="Arial"/>
              </a:rPr>
              <a:t>从一种激发态到另一种激发态的过程中产生 </a:t>
            </a:r>
          </a:p>
          <a:p>
            <a:pPr marL="228600" lvl="1" indent="-228600" algn="l" defTabSz="685800">
              <a:spcBef>
                <a:spcPts val="700"/>
              </a:spcBef>
              <a:buClr>
                <a:srgbClr val="000000"/>
              </a:buClr>
              <a:buFont typeface="Arial"/>
              <a:buChar char="•"/>
            </a:pPr>
            <a:r>
              <a:rPr lang="zh-CN" altLang="en-GB" sz="2000" b="0" i="0" dirty="0">
                <a:solidFill>
                  <a:srgbClr val="000000"/>
                </a:solidFill>
                <a:latin typeface="Arial"/>
                <a:cs typeface="Arial"/>
              </a:rPr>
              <a:t>非共振谱线：</a:t>
            </a:r>
          </a:p>
          <a:p>
            <a:pPr marL="457200" lvl="2" indent="-228600" algn="l" defTabSz="685800">
              <a:spcBef>
                <a:spcPts val="700"/>
              </a:spcBef>
              <a:buClr>
                <a:srgbClr val="000000"/>
              </a:buClr>
              <a:buFont typeface="Lucida Grande"/>
              <a:buChar char="–"/>
            </a:pPr>
            <a:r>
              <a:rPr lang="zh-CN" altLang="en-GB" sz="2000" b="0" i="0" dirty="0">
                <a:solidFill>
                  <a:srgbClr val="000000"/>
                </a:solidFill>
                <a:latin typeface="Arial"/>
                <a:cs typeface="Arial"/>
              </a:rPr>
              <a:t>谱线强度较小</a:t>
            </a:r>
          </a:p>
          <a:p>
            <a:pPr marL="457200" lvl="2" indent="-228600" algn="l" defTabSz="685800">
              <a:spcBef>
                <a:spcPts val="700"/>
              </a:spcBef>
              <a:buClr>
                <a:srgbClr val="000000"/>
              </a:buClr>
              <a:buFont typeface="Lucida Grande"/>
              <a:buChar char="–"/>
            </a:pPr>
            <a:r>
              <a:rPr lang="zh-CN" altLang="en-GB" sz="2000" b="0" i="0" dirty="0">
                <a:solidFill>
                  <a:srgbClr val="000000"/>
                </a:solidFill>
                <a:latin typeface="Arial"/>
                <a:cs typeface="Arial"/>
              </a:rPr>
              <a:t>通常</a:t>
            </a:r>
            <a:r>
              <a:rPr lang="zh-CN" altLang="en-GB" sz="2000" b="1" i="0" dirty="0">
                <a:solidFill>
                  <a:srgbClr val="000000"/>
                </a:solidFill>
                <a:latin typeface="Arial"/>
                <a:cs typeface="Arial"/>
              </a:rPr>
              <a:t>不</a:t>
            </a:r>
            <a:r>
              <a:rPr lang="zh-CN" altLang="en-GB" sz="2000" b="0" i="0" dirty="0">
                <a:solidFill>
                  <a:srgbClr val="000000"/>
                </a:solidFill>
                <a:latin typeface="Arial"/>
                <a:cs typeface="Arial"/>
              </a:rPr>
              <a:t>适用于原子吸收</a:t>
            </a:r>
          </a:p>
        </p:txBody>
      </p: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258304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4"/>
          <p:cNvSpPr txBox="1">
            <a:spLocks/>
          </p:cNvSpPr>
          <p:nvPr/>
        </p:nvSpPr>
        <p:spPr>
          <a:xfrm>
            <a:off x="228600" y="1512000"/>
            <a:ext cx="4168301" cy="4383703"/>
          </a:xfrm>
          <a:prstGeom prst="rect">
            <a:avLst/>
          </a:prstGeom>
        </p:spPr>
        <p:txBody>
          <a:bodyPr vert="horz" lIns="0" tIns="45720" rIns="91440" bIns="45720" rtlCol="0">
            <a:normAutofit/>
          </a:bodyPr>
          <a:lstStyle/>
          <a:p>
            <a:r>
              <a:rPr lang="zh-CN" altLang="en-US" sz="2000" dirty="0">
                <a:solidFill>
                  <a:srgbClr val="000000"/>
                </a:solidFill>
                <a:latin typeface="Arial"/>
              </a:rPr>
              <a:t>当辐射</a:t>
            </a:r>
            <a:r>
              <a:rPr lang="zh-CN" altLang="en-US" sz="2000" b="0" i="0" dirty="0">
                <a:solidFill>
                  <a:srgbClr val="000000"/>
                </a:solidFill>
                <a:latin typeface="Arial"/>
              </a:rPr>
              <a:t>与物质相互作用时，将</a:t>
            </a:r>
            <a:r>
              <a:rPr lang="zh-CN" altLang="en-US" sz="2000" dirty="0">
                <a:solidFill>
                  <a:srgbClr val="000000"/>
                </a:solidFill>
                <a:latin typeface="Arial"/>
              </a:rPr>
              <a:t>发生一系列过程：</a:t>
            </a:r>
          </a:p>
          <a:p>
            <a:pPr marL="230400" indent="-230400">
              <a:spcBef>
                <a:spcPts val="700"/>
              </a:spcBef>
              <a:buClr>
                <a:srgbClr val="000000"/>
              </a:buClr>
              <a:buFont typeface="Arial" panose="020B0604020202020204" pitchFamily="34" charset="0"/>
              <a:buChar char="•"/>
            </a:pPr>
            <a:r>
              <a:rPr lang="zh-CN" altLang="en-US" sz="2000" dirty="0">
                <a:solidFill>
                  <a:schemeClr val="tx2"/>
                </a:solidFill>
              </a:rPr>
              <a:t>吸收 			</a:t>
            </a:r>
          </a:p>
          <a:p>
            <a:pPr marL="230400" indent="-230400">
              <a:spcBef>
                <a:spcPts val="700"/>
              </a:spcBef>
              <a:buClr>
                <a:srgbClr val="000000"/>
              </a:buClr>
              <a:buFont typeface="Arial" panose="020B0604020202020204" pitchFamily="34" charset="0"/>
              <a:buChar char="•"/>
            </a:pPr>
            <a:r>
              <a:rPr lang="zh-CN" altLang="en-US" sz="2000" dirty="0">
                <a:solidFill>
                  <a:schemeClr val="tx2"/>
                </a:solidFill>
              </a:rPr>
              <a:t>反射</a:t>
            </a:r>
          </a:p>
          <a:p>
            <a:pPr marL="230400" indent="-230400">
              <a:spcBef>
                <a:spcPts val="700"/>
              </a:spcBef>
              <a:buClr>
                <a:srgbClr val="000000"/>
              </a:buClr>
              <a:buFont typeface="Arial" panose="020B0604020202020204" pitchFamily="34" charset="0"/>
              <a:buChar char="•"/>
            </a:pPr>
            <a:r>
              <a:rPr lang="zh-CN" altLang="en-US" sz="2000" dirty="0">
                <a:solidFill>
                  <a:schemeClr val="tx2"/>
                </a:solidFill>
              </a:rPr>
              <a:t>散射</a:t>
            </a:r>
          </a:p>
          <a:p>
            <a:pPr marL="230400" indent="-230400">
              <a:spcBef>
                <a:spcPts val="700"/>
              </a:spcBef>
              <a:buClr>
                <a:srgbClr val="000000"/>
              </a:buClr>
              <a:buFont typeface="Arial" panose="020B0604020202020204" pitchFamily="34" charset="0"/>
              <a:buChar char="•"/>
            </a:pPr>
            <a:r>
              <a:rPr lang="zh-CN" altLang="en-US" sz="2000" dirty="0">
                <a:solidFill>
                  <a:schemeClr val="tx2"/>
                </a:solidFill>
              </a:rPr>
              <a:t>荧光</a:t>
            </a:r>
            <a:r>
              <a:rPr lang="en-US" altLang="zh-CN" sz="2000" dirty="0">
                <a:solidFill>
                  <a:schemeClr val="tx2"/>
                </a:solidFill>
              </a:rPr>
              <a:t>/</a:t>
            </a:r>
            <a:r>
              <a:rPr lang="zh-CN" altLang="en-US" sz="2000" dirty="0">
                <a:solidFill>
                  <a:schemeClr val="tx2"/>
                </a:solidFill>
              </a:rPr>
              <a:t>磷光</a:t>
            </a:r>
          </a:p>
          <a:p>
            <a:pPr marL="230400" indent="-230400">
              <a:spcBef>
                <a:spcPts val="700"/>
              </a:spcBef>
              <a:buClr>
                <a:srgbClr val="000000"/>
              </a:buClr>
              <a:buFont typeface="Arial" panose="020B0604020202020204" pitchFamily="34" charset="0"/>
              <a:buChar char="•"/>
            </a:pPr>
            <a:r>
              <a:rPr lang="zh-CN" altLang="en-US" sz="2000" dirty="0">
                <a:solidFill>
                  <a:schemeClr val="tx2"/>
                </a:solidFill>
              </a:rPr>
              <a:t>光化学反应</a:t>
            </a:r>
          </a:p>
        </p:txBody>
      </p:sp>
      <p:sp>
        <p:nvSpPr>
          <p:cNvPr id="31746" name="Rectangle 2"/>
          <p:cNvSpPr>
            <a:spLocks noGrp="1" noChangeArrowheads="1"/>
          </p:cNvSpPr>
          <p:nvPr>
            <p:ph type="title"/>
          </p:nvPr>
        </p:nvSpPr>
        <p:spPr>
          <a:xfrm>
            <a:off x="228600" y="344085"/>
            <a:ext cx="8686800" cy="996696"/>
          </a:xfrm>
          <a:noFill/>
          <a:ln/>
        </p:spPr>
        <p:txBody>
          <a:bodyPr>
            <a:normAutofit fontScale="90000"/>
          </a:bodyPr>
          <a:lstStyle/>
          <a:p>
            <a:pPr>
              <a:spcBef>
                <a:spcPts val="1"/>
              </a:spcBef>
            </a:pPr>
            <a:r>
              <a:rPr lang="zh-CN" altLang="en-US" sz="3800" dirty="0"/>
              <a:t>主要</a:t>
            </a:r>
            <a:r>
              <a:rPr lang="zh-CN" altLang="en-US" sz="3800" b="0" i="0" dirty="0">
                <a:solidFill>
                  <a:srgbClr val="000000"/>
                </a:solidFill>
                <a:latin typeface="Arial Narrow"/>
                <a:ea typeface="+mj-ea"/>
                <a:cs typeface="Arial Narrow"/>
              </a:rPr>
              <a:t>参数</a:t>
            </a:r>
            <a:br>
              <a:rPr lang="zh-CN" altLang="en-US" sz="3400" b="0" i="0" dirty="0">
                <a:solidFill>
                  <a:srgbClr val="000000"/>
                </a:solidFill>
                <a:latin typeface="Arial Narrow"/>
                <a:ea typeface="+mj-ea"/>
                <a:cs typeface="Arial Narrow"/>
              </a:rPr>
            </a:br>
            <a:r>
              <a:rPr lang="zh-CN" altLang="en-US" sz="3111" b="0" i="0" dirty="0">
                <a:solidFill>
                  <a:srgbClr val="000000"/>
                </a:solidFill>
                <a:latin typeface="Arial Narrow"/>
                <a:ea typeface="+mj-ea"/>
                <a:cs typeface="Arial Narrow"/>
              </a:rPr>
              <a:t>吸光度与</a:t>
            </a:r>
            <a:r>
              <a:rPr lang="zh-CN" altLang="en-US" sz="3100" dirty="0"/>
              <a:t>透光率</a:t>
            </a:r>
          </a:p>
        </p:txBody>
      </p:sp>
      <p:graphicFrame>
        <p:nvGraphicFramePr>
          <p:cNvPr id="12" name="Object 6"/>
          <p:cNvGraphicFramePr>
            <a:graphicFrameLocks noGrp="1" noChangeAspect="1"/>
          </p:cNvGraphicFramePr>
          <p:nvPr>
            <p:ph sz="half" idx="1"/>
            <p:extLst>
              <p:ext uri="{D42A27DB-BD31-4B8C-83A1-F6EECF244321}">
                <p14:modId xmlns:p14="http://schemas.microsoft.com/office/powerpoint/2010/main" val="3043715621"/>
              </p:ext>
            </p:extLst>
          </p:nvPr>
        </p:nvGraphicFramePr>
        <p:xfrm>
          <a:off x="4788000" y="2842627"/>
          <a:ext cx="798660" cy="733788"/>
        </p:xfrm>
        <a:graphic>
          <a:graphicData uri="http://schemas.openxmlformats.org/presentationml/2006/ole">
            <mc:AlternateContent xmlns:mc="http://schemas.openxmlformats.org/markup-compatibility/2006">
              <mc:Choice xmlns:v="urn:schemas-microsoft-com:vml" Requires="v">
                <p:oleObj spid="_x0000_s34055" name="Formel" r:id="rId4" imgW="469800" imgH="431640" progId="Equation.3">
                  <p:embed/>
                </p:oleObj>
              </mc:Choice>
              <mc:Fallback>
                <p:oleObj name="Formel" r:id="rId4" imgW="469800" imgH="431640" progId="Equation.3">
                  <p:embed/>
                  <p:pic>
                    <p:nvPicPr>
                      <p:cNvPr id="0" name=""/>
                      <p:cNvPicPr>
                        <a:picLocks noChangeAspect="1" noChangeArrowheads="1"/>
                      </p:cNvPicPr>
                      <p:nvPr/>
                    </p:nvPicPr>
                    <p:blipFill>
                      <a:blip r:embed="rId5"/>
                      <a:srcRect/>
                      <a:stretch>
                        <a:fillRect/>
                      </a:stretch>
                    </p:blipFill>
                    <p:spPr bwMode="auto">
                      <a:xfrm>
                        <a:off x="4788000" y="2842627"/>
                        <a:ext cx="798660" cy="733788"/>
                      </a:xfrm>
                      <a:prstGeom prst="rect">
                        <a:avLst/>
                      </a:prstGeom>
                      <a:noFill/>
                      <a:extLst/>
                    </p:spPr>
                  </p:pic>
                </p:oleObj>
              </mc:Fallback>
            </mc:AlternateContent>
          </a:graphicData>
        </a:graphic>
      </p:graphicFrame>
      <p:graphicFrame>
        <p:nvGraphicFramePr>
          <p:cNvPr id="2" name="Object 1"/>
          <p:cNvGraphicFramePr>
            <a:graphicFrameLocks noGrp="1" noChangeAspect="1"/>
          </p:cNvGraphicFramePr>
          <p:nvPr>
            <p:extLst>
              <p:ext uri="{D42A27DB-BD31-4B8C-83A1-F6EECF244321}">
                <p14:modId xmlns:p14="http://schemas.microsoft.com/office/powerpoint/2010/main" val="1231436715"/>
              </p:ext>
            </p:extLst>
          </p:nvPr>
        </p:nvGraphicFramePr>
        <p:xfrm>
          <a:off x="6299822" y="2773752"/>
          <a:ext cx="1489608" cy="820080"/>
        </p:xfrm>
        <a:graphic>
          <a:graphicData uri="http://schemas.openxmlformats.org/presentationml/2006/ole">
            <mc:AlternateContent xmlns:mc="http://schemas.openxmlformats.org/markup-compatibility/2006">
              <mc:Choice xmlns:v="urn:schemas-microsoft-com:vml" Requires="v">
                <p:oleObj spid="_x0000_s34056" name="Formel" r:id="rId6" imgW="876240" imgH="482400" progId="Equation.3">
                  <p:embed/>
                </p:oleObj>
              </mc:Choice>
              <mc:Fallback>
                <p:oleObj name="Formel" r:id="rId6" imgW="876240" imgH="482400" progId="Equation.3">
                  <p:embed/>
                  <p:pic>
                    <p:nvPicPr>
                      <p:cNvPr id="0" name=""/>
                      <p:cNvPicPr>
                        <a:picLocks noGrp="1" noChangeAspect="1" noChangeArrowheads="1"/>
                      </p:cNvPicPr>
                      <p:nvPr/>
                    </p:nvPicPr>
                    <p:blipFill>
                      <a:blip r:embed="rId7"/>
                      <a:srcRect/>
                      <a:stretch>
                        <a:fillRect/>
                      </a:stretch>
                    </p:blipFill>
                    <p:spPr bwMode="auto">
                      <a:xfrm>
                        <a:off x="6299822" y="2773752"/>
                        <a:ext cx="1489608" cy="820080"/>
                      </a:xfrm>
                      <a:prstGeom prst="rect">
                        <a:avLst/>
                      </a:prstGeom>
                      <a:noFill/>
                      <a:ln>
                        <a:noFill/>
                      </a:ln>
                    </p:spPr>
                  </p:pic>
                </p:oleObj>
              </mc:Fallback>
            </mc:AlternateContent>
          </a:graphicData>
        </a:graphic>
      </p:graphicFrame>
      <p:sp>
        <p:nvSpPr>
          <p:cNvPr id="3" name="Rectangle 2"/>
          <p:cNvSpPr/>
          <p:nvPr/>
        </p:nvSpPr>
        <p:spPr>
          <a:xfrm>
            <a:off x="4710186" y="4793857"/>
            <a:ext cx="1318977" cy="338554"/>
          </a:xfrm>
          <a:prstGeom prst="rect">
            <a:avLst/>
          </a:prstGeom>
        </p:spPr>
        <p:txBody>
          <a:bodyPr wrap="square" lIns="0">
            <a:spAutoFit/>
          </a:bodyPr>
          <a:lstStyle/>
          <a:p>
            <a:pPr algn="l" defTabSz="914400">
              <a:buNone/>
            </a:pPr>
            <a:r>
              <a:rPr lang="zh-CN" altLang="en-US" sz="1600" b="0" i="1" dirty="0">
                <a:solidFill>
                  <a:srgbClr val="000000"/>
                </a:solidFill>
                <a:latin typeface="Arial"/>
                <a:ea typeface="+mn-ea"/>
                <a:cs typeface="+mn-cs"/>
              </a:rPr>
              <a:t>（吸光度）</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1082181405"/>
              </p:ext>
            </p:extLst>
          </p:nvPr>
        </p:nvGraphicFramePr>
        <p:xfrm>
          <a:off x="4788000" y="4405237"/>
          <a:ext cx="1424736" cy="388620"/>
        </p:xfrm>
        <a:graphic>
          <a:graphicData uri="http://schemas.openxmlformats.org/presentationml/2006/ole">
            <mc:AlternateContent xmlns:mc="http://schemas.openxmlformats.org/markup-compatibility/2006">
              <mc:Choice xmlns:v="urn:schemas-microsoft-com:vml" Requires="v">
                <p:oleObj spid="_x0000_s34057" name="Formel" r:id="rId8" imgW="838080" imgH="228600" progId="Equation.3">
                  <p:embed/>
                </p:oleObj>
              </mc:Choice>
              <mc:Fallback>
                <p:oleObj name="Formel" r:id="rId8" imgW="838080" imgH="228600" progId="Equation.3">
                  <p:embed/>
                  <p:pic>
                    <p:nvPicPr>
                      <p:cNvPr id="0" name=""/>
                      <p:cNvPicPr>
                        <a:picLocks noGrp="1" noChangeAspect="1" noChangeArrowheads="1"/>
                      </p:cNvPicPr>
                      <p:nvPr/>
                    </p:nvPicPr>
                    <p:blipFill>
                      <a:blip r:embed="rId9"/>
                      <a:srcRect/>
                      <a:stretch>
                        <a:fillRect/>
                      </a:stretch>
                    </p:blipFill>
                    <p:spPr bwMode="auto">
                      <a:xfrm>
                        <a:off x="4788000" y="4405237"/>
                        <a:ext cx="1424736" cy="388620"/>
                      </a:xfrm>
                      <a:prstGeom prst="rect">
                        <a:avLst/>
                      </a:prstGeom>
                      <a:noFill/>
                      <a:ln>
                        <a:noFill/>
                      </a:ln>
                    </p:spPr>
                  </p:pic>
                </p:oleObj>
              </mc:Fallback>
            </mc:AlternateContent>
          </a:graphicData>
        </a:graphic>
      </p:graphicFrame>
      <p:grpSp>
        <p:nvGrpSpPr>
          <p:cNvPr id="14" name="Group 13"/>
          <p:cNvGrpSpPr/>
          <p:nvPr/>
        </p:nvGrpSpPr>
        <p:grpSpPr>
          <a:xfrm>
            <a:off x="0" y="6085641"/>
            <a:ext cx="619067" cy="246221"/>
            <a:chOff x="1689099" y="6028267"/>
            <a:chExt cx="1087983" cy="246221"/>
          </a:xfrm>
        </p:grpSpPr>
        <p:sp>
          <p:nvSpPr>
            <p:cNvPr id="16" name="Action Button: Custom 15">
              <a:hlinkClick r:id="rId10"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7" name="Chevron 16">
              <a:hlinkClick r:id="rId10"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8" name="Chevron 17">
              <a:hlinkClick r:id="rId10"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22" name="TextBox 21">
              <a:hlinkClick r:id="rId11"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altLang="en-US" sz="1000" b="1" i="0" dirty="0">
                  <a:solidFill>
                    <a:srgbClr val="FFFFFF"/>
                  </a:solidFill>
                  <a:latin typeface="Arial"/>
                  <a:ea typeface="+mn-ea"/>
                  <a:cs typeface="+mn-cs"/>
                </a:rPr>
                <a:t> </a:t>
              </a:r>
              <a:r>
                <a:rPr lang="en-US" altLang="zh-CN" sz="1000" b="1" i="0" dirty="0" err="1">
                  <a:solidFill>
                    <a:srgbClr val="FFFFFF"/>
                  </a:solidFill>
                  <a:latin typeface="Arial"/>
                  <a:ea typeface="+mn-ea"/>
                  <a:cs typeface="+mn-cs"/>
                </a:rPr>
                <a:t>ToC</a:t>
              </a:r>
              <a:endParaRPr lang="en-US" altLang="zh-CN" sz="1000" b="1" i="0" dirty="0">
                <a:solidFill>
                  <a:srgbClr val="FFFFFF"/>
                </a:solidFill>
                <a:latin typeface="Arial"/>
                <a:ea typeface="+mn-ea"/>
                <a:cs typeface="+mn-cs"/>
              </a:endParaRPr>
            </a:p>
          </p:txBody>
        </p:sp>
      </p:grpSp>
      <p:sp>
        <p:nvSpPr>
          <p:cNvPr id="7" name="Rectangle 6"/>
          <p:cNvSpPr/>
          <p:nvPr/>
        </p:nvSpPr>
        <p:spPr>
          <a:xfrm>
            <a:off x="4710186" y="3579789"/>
            <a:ext cx="982000" cy="615553"/>
          </a:xfrm>
          <a:prstGeom prst="rect">
            <a:avLst/>
          </a:prstGeom>
        </p:spPr>
        <p:txBody>
          <a:bodyPr wrap="none" lIns="0">
            <a:spAutoFit/>
          </a:bodyPr>
          <a:lstStyle/>
          <a:p>
            <a:r>
              <a:rPr lang="zh-CN" altLang="en-US" sz="1600" b="0" i="1" dirty="0">
                <a:solidFill>
                  <a:srgbClr val="000000"/>
                </a:solidFill>
                <a:latin typeface="Arial"/>
              </a:rPr>
              <a:t>（透</a:t>
            </a:r>
            <a:r>
              <a:rPr lang="zh-CN" altLang="en-US" sz="1600" i="1" dirty="0">
                <a:solidFill>
                  <a:srgbClr val="000000"/>
                </a:solidFill>
                <a:latin typeface="Arial"/>
              </a:rPr>
              <a:t>光</a:t>
            </a:r>
            <a:r>
              <a:rPr lang="zh-CN" altLang="en-US" sz="1600" b="0" i="1" dirty="0">
                <a:solidFill>
                  <a:srgbClr val="000000"/>
                </a:solidFill>
                <a:latin typeface="Arial"/>
              </a:rPr>
              <a:t>率</a:t>
            </a:r>
            <a:r>
              <a:rPr lang="en-US" altLang="zh-CN" sz="1600" b="0" i="1" dirty="0">
                <a:solidFill>
                  <a:srgbClr val="4D4D4D"/>
                </a:solidFill>
                <a:latin typeface="Arial"/>
              </a:rPr>
              <a:t>)</a:t>
            </a:r>
          </a:p>
          <a:p>
            <a:pPr algn="l" defTabSz="914400">
              <a:buNone/>
            </a:pPr>
            <a:endParaRPr lang="zh-CN" altLang="en-US" dirty="0"/>
          </a:p>
        </p:txBody>
      </p:sp>
      <p:sp>
        <p:nvSpPr>
          <p:cNvPr id="5" name="Rechteck 4"/>
          <p:cNvSpPr/>
          <p:nvPr/>
        </p:nvSpPr>
        <p:spPr>
          <a:xfrm>
            <a:off x="4788000" y="1512000"/>
            <a:ext cx="4025074" cy="1015663"/>
          </a:xfrm>
          <a:prstGeom prst="rect">
            <a:avLst/>
          </a:prstGeom>
        </p:spPr>
        <p:txBody>
          <a:bodyPr wrap="square" lIns="0">
            <a:spAutoFit/>
          </a:bodyPr>
          <a:lstStyle/>
          <a:p>
            <a:pPr>
              <a:spcBef>
                <a:spcPts val="1400"/>
              </a:spcBef>
            </a:pPr>
            <a:r>
              <a:rPr lang="zh-CN" altLang="en-US" sz="2000" b="0" i="0" dirty="0">
                <a:solidFill>
                  <a:srgbClr val="000000"/>
                </a:solidFill>
                <a:latin typeface="Arial"/>
                <a:ea typeface="+mn-ea"/>
                <a:cs typeface="+mn-cs"/>
              </a:rPr>
              <a:t>当光通过</a:t>
            </a:r>
            <a:r>
              <a:rPr lang="zh-CN" altLang="en-US" sz="2000" dirty="0">
                <a:solidFill>
                  <a:srgbClr val="000000"/>
                </a:solidFill>
                <a:latin typeface="Arial"/>
              </a:rPr>
              <a:t>样品或被样</a:t>
            </a:r>
            <a:r>
              <a:rPr lang="zh-CN" altLang="en-US" sz="2000" b="0" i="0" dirty="0">
                <a:solidFill>
                  <a:srgbClr val="000000"/>
                </a:solidFill>
                <a:latin typeface="Arial"/>
                <a:ea typeface="+mn-ea"/>
                <a:cs typeface="+mn-cs"/>
              </a:rPr>
              <a:t>品反射时，被吸收的光</a:t>
            </a:r>
            <a:r>
              <a:rPr lang="zh-CN" altLang="en-US" sz="2000" dirty="0">
                <a:solidFill>
                  <a:srgbClr val="000000"/>
                </a:solidFill>
                <a:latin typeface="Arial"/>
              </a:rPr>
              <a:t>的量</a:t>
            </a:r>
            <a:r>
              <a:rPr lang="zh-CN" altLang="en-US" sz="2000" b="0" i="0" dirty="0">
                <a:solidFill>
                  <a:srgbClr val="000000"/>
                </a:solidFill>
                <a:latin typeface="Arial"/>
                <a:ea typeface="+mn-ea"/>
                <a:cs typeface="+mn-cs"/>
              </a:rPr>
              <a:t>等于透射辐射 </a:t>
            </a:r>
            <a:r>
              <a:rPr lang="en-US" altLang="zh-CN" sz="2000" b="0" i="0" dirty="0">
                <a:solidFill>
                  <a:srgbClr val="000000"/>
                </a:solidFill>
                <a:latin typeface="Arial"/>
                <a:ea typeface="+mn-ea"/>
                <a:cs typeface="+mn-cs"/>
              </a:rPr>
              <a:t>(I) </a:t>
            </a:r>
            <a:r>
              <a:rPr lang="zh-CN" altLang="en-US" sz="2000" b="0" i="0" dirty="0">
                <a:solidFill>
                  <a:srgbClr val="000000"/>
                </a:solidFill>
                <a:latin typeface="Arial"/>
                <a:ea typeface="+mn-ea"/>
                <a:cs typeface="+mn-cs"/>
              </a:rPr>
              <a:t>与入射辐射 </a:t>
            </a:r>
            <a:r>
              <a:rPr lang="en-US" altLang="zh-CN" sz="2000" b="0" i="0" dirty="0">
                <a:solidFill>
                  <a:srgbClr val="000000"/>
                </a:solidFill>
                <a:latin typeface="Arial"/>
                <a:ea typeface="+mn-ea"/>
                <a:cs typeface="+mn-cs"/>
              </a:rPr>
              <a:t>(I</a:t>
            </a:r>
            <a:r>
              <a:rPr lang="en-US" altLang="zh-CN" sz="2000" dirty="0">
                <a:solidFill>
                  <a:srgbClr val="000000"/>
                </a:solidFill>
                <a:latin typeface="Arial"/>
              </a:rPr>
              <a:t>0</a:t>
            </a:r>
            <a:r>
              <a:rPr lang="en-US" altLang="zh-CN" sz="2000" b="0" i="0" dirty="0">
                <a:solidFill>
                  <a:srgbClr val="000000"/>
                </a:solidFill>
                <a:latin typeface="Arial"/>
                <a:ea typeface="+mn-ea"/>
                <a:cs typeface="+mn-cs"/>
              </a:rPr>
              <a:t>) </a:t>
            </a:r>
            <a:r>
              <a:rPr lang="zh-CN" altLang="en-US" sz="2000" b="0" i="0" dirty="0">
                <a:solidFill>
                  <a:srgbClr val="000000"/>
                </a:solidFill>
                <a:latin typeface="Arial"/>
                <a:ea typeface="+mn-ea"/>
                <a:cs typeface="+mn-cs"/>
              </a:rPr>
              <a:t>的比值。 </a:t>
            </a:r>
          </a:p>
        </p:txBody>
      </p:sp>
    </p:spTree>
    <p:extLst>
      <p:ext uri="{BB962C8B-B14F-4D97-AF65-F5344CB8AC3E}">
        <p14:creationId xmlns:p14="http://schemas.microsoft.com/office/powerpoint/2010/main" val="27836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8686800" cy="996696"/>
          </a:xfrm>
          <a:noFill/>
          <a:ln/>
        </p:spPr>
        <p:txBody>
          <a:bodyPr>
            <a:normAutofit fontScale="90000"/>
          </a:bodyPr>
          <a:lstStyle/>
          <a:p>
            <a:pPr>
              <a:spcBef>
                <a:spcPts val="1"/>
              </a:spcBef>
            </a:pPr>
            <a:r>
              <a:rPr lang="zh-CN" altLang="en-US" sz="3800" dirty="0"/>
              <a:t>主要</a:t>
            </a:r>
            <a:r>
              <a:rPr lang="en-US" sz="3778" b="0" i="0" dirty="0" err="1">
                <a:solidFill>
                  <a:srgbClr val="000000"/>
                </a:solidFill>
                <a:latin typeface="Arial Narrow"/>
                <a:ea typeface="+mj-ea"/>
                <a:cs typeface="Arial Narrow"/>
              </a:rPr>
              <a:t>参数</a:t>
            </a:r>
            <a:br>
              <a:rPr lang="en-US" sz="3400" b="0" i="0" dirty="0">
                <a:solidFill>
                  <a:srgbClr val="000000"/>
                </a:solidFill>
                <a:latin typeface="Arial Narrow"/>
                <a:ea typeface="+mj-ea"/>
                <a:cs typeface="Arial Narrow"/>
              </a:rPr>
            </a:br>
            <a:r>
              <a:rPr lang="de-AT" sz="3111" b="0" i="0" dirty="0">
                <a:solidFill>
                  <a:srgbClr val="000000"/>
                </a:solidFill>
                <a:latin typeface="Arial Narrow"/>
                <a:ea typeface="+mj-ea"/>
                <a:cs typeface="Arial Narrow"/>
              </a:rPr>
              <a:t>吸光度/浓度的关系</a:t>
            </a:r>
          </a:p>
        </p:txBody>
      </p:sp>
      <p:sp>
        <p:nvSpPr>
          <p:cNvPr id="3" name="Content Placeholder 2"/>
          <p:cNvSpPr>
            <a:spLocks noGrp="1"/>
          </p:cNvSpPr>
          <p:nvPr>
            <p:ph idx="1"/>
          </p:nvPr>
        </p:nvSpPr>
        <p:spPr>
          <a:xfrm>
            <a:off x="230400" y="1512000"/>
            <a:ext cx="8686800" cy="4562856"/>
          </a:xfrm>
        </p:spPr>
        <p:txBody>
          <a:bodyPr/>
          <a:lstStyle/>
          <a:p>
            <a:pPr marL="0" indent="0" algn="l" defTabSz="685800">
              <a:spcBef>
                <a:spcPts val="1400"/>
              </a:spcBef>
              <a:buNone/>
            </a:pPr>
            <a:r>
              <a:rPr lang="zh-CN" altLang="en-AU" sz="2000" b="1" i="0" dirty="0">
                <a:solidFill>
                  <a:srgbClr val="000000"/>
                </a:solidFill>
                <a:latin typeface="Arial"/>
                <a:cs typeface="Arial"/>
              </a:rPr>
              <a:t>朗伯定律</a:t>
            </a:r>
          </a:p>
          <a:p>
            <a:pPr lvl="1">
              <a:buClr>
                <a:srgbClr val="000000"/>
              </a:buClr>
            </a:pPr>
            <a:r>
              <a:rPr lang="zh-CN" altLang="en-AU" dirty="0"/>
              <a:t>透明介质</a:t>
            </a:r>
            <a:r>
              <a:rPr lang="zh-CN" altLang="en-US" dirty="0"/>
              <a:t>对光的</a:t>
            </a:r>
            <a:r>
              <a:rPr lang="zh-CN" altLang="en-AU" dirty="0"/>
              <a:t>吸收量与入射光强度无关</a:t>
            </a:r>
          </a:p>
          <a:p>
            <a:pPr lvl="1">
              <a:buClr>
                <a:srgbClr val="000000"/>
              </a:buClr>
              <a:buFont typeface="Arial"/>
              <a:buChar char="•"/>
            </a:pPr>
            <a:r>
              <a:rPr lang="zh-CN" altLang="en-US" dirty="0">
                <a:solidFill>
                  <a:srgbClr val="000000"/>
                </a:solidFill>
                <a:latin typeface="Arial"/>
                <a:cs typeface="Arial"/>
              </a:rPr>
              <a:t>每个</a:t>
            </a:r>
            <a:r>
              <a:rPr lang="zh-CN" altLang="en-AU" sz="2000" b="0" i="0" dirty="0">
                <a:solidFill>
                  <a:srgbClr val="000000"/>
                </a:solidFill>
                <a:latin typeface="Arial"/>
                <a:cs typeface="Arial"/>
              </a:rPr>
              <a:t>连续</a:t>
            </a:r>
            <a:r>
              <a:rPr lang="zh-CN" altLang="en-US" dirty="0"/>
              <a:t>的厚度</a:t>
            </a:r>
            <a:r>
              <a:rPr lang="zh-CN" altLang="en-AU" sz="2000" b="0" i="0" dirty="0">
                <a:solidFill>
                  <a:srgbClr val="000000"/>
                </a:solidFill>
                <a:latin typeface="Arial"/>
                <a:cs typeface="Arial"/>
              </a:rPr>
              <a:t>单位</a:t>
            </a:r>
            <a:r>
              <a:rPr lang="zh-CN" altLang="en-US" dirty="0"/>
              <a:t>的</a:t>
            </a:r>
            <a:r>
              <a:rPr lang="zh-CN" altLang="en-AU" sz="2000" b="0" i="0" dirty="0">
                <a:solidFill>
                  <a:srgbClr val="000000"/>
                </a:solidFill>
                <a:latin typeface="Arial"/>
                <a:cs typeface="Arial"/>
              </a:rPr>
              <a:t>介质对</a:t>
            </a:r>
            <a:r>
              <a:rPr lang="zh-CN" altLang="en-US" dirty="0"/>
              <a:t>透</a:t>
            </a:r>
            <a:r>
              <a:rPr lang="zh-CN" altLang="en-AU" sz="2000" b="0" i="0" dirty="0">
                <a:solidFill>
                  <a:srgbClr val="000000"/>
                </a:solidFill>
                <a:latin typeface="Arial"/>
                <a:cs typeface="Arial"/>
              </a:rPr>
              <a:t>过光的吸收量相同</a:t>
            </a:r>
          </a:p>
          <a:p>
            <a:pPr marL="0" lvl="1" indent="0" algn="l" defTabSz="685800">
              <a:spcBef>
                <a:spcPts val="700"/>
              </a:spcBef>
              <a:buNone/>
            </a:pPr>
            <a:br>
              <a:rPr lang="zh-CN" altLang="en-AU" sz="2000" b="1" i="0" dirty="0">
                <a:solidFill>
                  <a:srgbClr val="000000"/>
                </a:solidFill>
                <a:latin typeface="Arial"/>
                <a:cs typeface="Arial"/>
              </a:rPr>
            </a:br>
            <a:r>
              <a:rPr lang="zh-CN" altLang="en-AU" sz="2000" b="1" i="0" dirty="0">
                <a:solidFill>
                  <a:srgbClr val="000000"/>
                </a:solidFill>
                <a:latin typeface="Arial"/>
                <a:cs typeface="Arial"/>
              </a:rPr>
              <a:t>比尔定律</a:t>
            </a:r>
          </a:p>
          <a:p>
            <a:pPr marL="228600" lvl="1" indent="-228600" algn="l" defTabSz="685800">
              <a:spcBef>
                <a:spcPts val="700"/>
              </a:spcBef>
              <a:buClr>
                <a:srgbClr val="000000"/>
              </a:buClr>
              <a:buFont typeface="Arial"/>
              <a:buChar char="•"/>
            </a:pPr>
            <a:r>
              <a:rPr lang="zh-CN" altLang="en-AU" sz="2000" b="0" i="0" dirty="0">
                <a:solidFill>
                  <a:srgbClr val="000000"/>
                </a:solidFill>
                <a:latin typeface="Arial"/>
                <a:cs typeface="Arial"/>
              </a:rPr>
              <a:t>光吸收量与样品中的吸收物质数量成正比</a:t>
            </a:r>
          </a:p>
          <a:p>
            <a:pPr marL="0" indent="0" algn="l" defTabSz="685800">
              <a:spcBef>
                <a:spcPts val="1400"/>
              </a:spcBef>
              <a:buNone/>
            </a:pPr>
            <a:endParaRPr lang="zh-CN" altLang="en-US" dirty="0"/>
          </a:p>
        </p:txBody>
      </p: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TextBox 14">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210810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2"/>
          <p:cNvSpPr/>
          <p:nvPr/>
        </p:nvSpPr>
        <p:spPr>
          <a:xfrm>
            <a:off x="3183170" y="2889219"/>
            <a:ext cx="216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9" name="Object 21"/>
          <p:cNvGraphicFramePr>
            <a:graphicFrameLocks noGrp="1" noChangeAspect="1"/>
          </p:cNvGraphicFramePr>
          <p:nvPr>
            <p:extLst>
              <p:ext uri="{D42A27DB-BD31-4B8C-83A1-F6EECF244321}">
                <p14:modId xmlns:p14="http://schemas.microsoft.com/office/powerpoint/2010/main" val="885430371"/>
              </p:ext>
            </p:extLst>
          </p:nvPr>
        </p:nvGraphicFramePr>
        <p:xfrm>
          <a:off x="437224" y="2666458"/>
          <a:ext cx="2970213" cy="485775"/>
        </p:xfrm>
        <a:graphic>
          <a:graphicData uri="http://schemas.openxmlformats.org/presentationml/2006/ole">
            <mc:AlternateContent xmlns:mc="http://schemas.openxmlformats.org/markup-compatibility/2006">
              <mc:Choice xmlns:v="urn:schemas-microsoft-com:vml" Requires="v">
                <p:oleObj spid="_x0000_s30837" name="Formel" r:id="rId4" imgW="1397000" imgH="228600" progId="Equation.3">
                  <p:embed/>
                </p:oleObj>
              </mc:Choice>
              <mc:Fallback>
                <p:oleObj name="Formel" r:id="rId4" imgW="1397000" imgH="2286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24" y="2666458"/>
                        <a:ext cx="29702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
          <p:cNvSpPr txBox="1"/>
          <p:nvPr/>
        </p:nvSpPr>
        <p:spPr>
          <a:xfrm>
            <a:off x="228599" y="1512000"/>
            <a:ext cx="4230190" cy="707886"/>
          </a:xfrm>
          <a:prstGeom prst="rect">
            <a:avLst/>
          </a:prstGeom>
          <a:noFill/>
        </p:spPr>
        <p:txBody>
          <a:bodyPr wrap="square" lIns="0" rtlCol="0">
            <a:spAutoFit/>
          </a:bodyPr>
          <a:lstStyle/>
          <a:p>
            <a:r>
              <a:rPr lang="en-GB" sz="2000" b="0" i="0" spc="-20" dirty="0" err="1">
                <a:solidFill>
                  <a:srgbClr val="000000"/>
                </a:solidFill>
                <a:latin typeface="Arial"/>
                <a:ea typeface="+mn-ea"/>
                <a:cs typeface="+mn-cs"/>
              </a:rPr>
              <a:t>根据比尔-布格-朗伯定律，吸光度与</a:t>
            </a:r>
            <a:br>
              <a:rPr lang="en-GB" sz="2000" b="0" i="0" spc="-20" dirty="0">
                <a:solidFill>
                  <a:srgbClr val="000000"/>
                </a:solidFill>
                <a:latin typeface="Arial"/>
                <a:ea typeface="+mn-ea"/>
                <a:cs typeface="+mn-cs"/>
              </a:rPr>
            </a:br>
            <a:r>
              <a:rPr lang="en-GB" sz="2000" b="0" i="0" dirty="0" err="1">
                <a:solidFill>
                  <a:srgbClr val="000000"/>
                </a:solidFill>
                <a:latin typeface="Arial"/>
                <a:ea typeface="+mn-ea"/>
                <a:cs typeface="+mn-cs"/>
              </a:rPr>
              <a:t>浓度</a:t>
            </a:r>
            <a:r>
              <a:rPr lang="zh-CN" altLang="en-US" sz="2000" dirty="0">
                <a:solidFill>
                  <a:srgbClr val="000000"/>
                </a:solidFill>
                <a:latin typeface="Arial"/>
              </a:rPr>
              <a:t>之间的关系</a:t>
            </a:r>
            <a:r>
              <a:rPr lang="en-GB" sz="2000" b="0" i="0" dirty="0">
                <a:solidFill>
                  <a:srgbClr val="000000"/>
                </a:solidFill>
                <a:latin typeface="Arial"/>
                <a:ea typeface="+mn-ea"/>
                <a:cs typeface="+mn-cs"/>
              </a:rPr>
              <a:t>：</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209" y="3107326"/>
            <a:ext cx="2709431" cy="2099199"/>
          </a:xfrm>
          <a:prstGeom prst="rect">
            <a:avLst/>
          </a:prstGeom>
        </p:spPr>
      </p:pic>
      <p:grpSp>
        <p:nvGrpSpPr>
          <p:cNvPr id="20" name="Group 19"/>
          <p:cNvGrpSpPr/>
          <p:nvPr/>
        </p:nvGrpSpPr>
        <p:grpSpPr>
          <a:xfrm>
            <a:off x="0" y="6085641"/>
            <a:ext cx="619067" cy="246221"/>
            <a:chOff x="1689099" y="6028267"/>
            <a:chExt cx="1087983" cy="246221"/>
          </a:xfrm>
        </p:grpSpPr>
        <p:sp>
          <p:nvSpPr>
            <p:cNvPr id="21" name="Action Button: Custom 20">
              <a:hlinkClick r:id="rId7"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rId7"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Chevron 22">
              <a:hlinkClick r:id="rId7"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TextBox 23">
              <a:hlinkClick r:id="rId7"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6" name="Rectangle 2"/>
          <p:cNvSpPr>
            <a:spLocks noGrp="1" noChangeArrowheads="1"/>
          </p:cNvSpPr>
          <p:nvPr>
            <p:ph type="title"/>
          </p:nvPr>
        </p:nvSpPr>
        <p:spPr>
          <a:xfrm>
            <a:off x="228600" y="344085"/>
            <a:ext cx="8686800" cy="996696"/>
          </a:xfrm>
          <a:noFill/>
          <a:ln/>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Body)"/>
              </a:rPr>
              <a:t>紫外-可见光谱</a:t>
            </a:r>
            <a:br>
              <a:rPr lang="en-US" sz="3400" b="0" i="0">
                <a:solidFill>
                  <a:srgbClr val="000000"/>
                </a:solidFill>
                <a:latin typeface="Arial Narrow"/>
                <a:ea typeface="+mj-ea"/>
                <a:cs typeface="Arial (Body)"/>
              </a:rPr>
            </a:br>
            <a:r>
              <a:rPr lang="de-AT" sz="3111" b="0" i="0">
                <a:solidFill>
                  <a:srgbClr val="000000"/>
                </a:solidFill>
                <a:latin typeface="Arial Narrow"/>
                <a:ea typeface="+mj-ea"/>
                <a:cs typeface="Arial (Body)"/>
              </a:rPr>
              <a:t>比尔-布格-朗伯定律</a:t>
            </a:r>
          </a:p>
        </p:txBody>
      </p:sp>
      <p:sp>
        <p:nvSpPr>
          <p:cNvPr id="17" name="TextBox 10"/>
          <p:cNvSpPr txBox="1"/>
          <p:nvPr/>
        </p:nvSpPr>
        <p:spPr>
          <a:xfrm>
            <a:off x="230400" y="4206910"/>
            <a:ext cx="3856178" cy="1041311"/>
          </a:xfrm>
          <a:prstGeom prst="rect">
            <a:avLst/>
          </a:prstGeom>
          <a:noFill/>
        </p:spPr>
        <p:txBody>
          <a:bodyPr wrap="square" lIns="0" rtlCol="0">
            <a:spAutoFit/>
          </a:bodyPr>
          <a:lstStyle/>
          <a:p>
            <a:pPr marL="0" algn="l" defTabSz="914400">
              <a:spcBef>
                <a:spcPts val="700"/>
              </a:spcBef>
              <a:buClr>
                <a:srgbClr val="000000"/>
              </a:buClr>
              <a:buFont typeface="Symbol"/>
              <a:buChar char="e"/>
            </a:pP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消光系数或摩尔吸收系数</a:t>
            </a:r>
            <a:r>
              <a:rPr lang="en-US" sz="1600" b="0" i="0" dirty="0">
                <a:solidFill>
                  <a:srgbClr val="000000"/>
                </a:solidFill>
                <a:latin typeface="Arial"/>
                <a:ea typeface="+mn-ea"/>
                <a:cs typeface="+mn-cs"/>
              </a:rPr>
              <a:t>  </a:t>
            </a:r>
            <a:r>
              <a:rPr lang="en-US" sz="1300" b="0" i="0" dirty="0">
                <a:solidFill>
                  <a:srgbClr val="000000"/>
                </a:solidFill>
                <a:latin typeface="Arial"/>
                <a:ea typeface="+mn-ea"/>
                <a:cs typeface="+mn-cs"/>
              </a:rPr>
              <a:t>(L mol</a:t>
            </a:r>
            <a:r>
              <a:rPr lang="en-US" sz="1300" b="0" i="0" baseline="30000" dirty="0">
                <a:solidFill>
                  <a:srgbClr val="000000"/>
                </a:solidFill>
                <a:latin typeface="Arial"/>
                <a:ea typeface="+mn-ea"/>
                <a:cs typeface="+mn-cs"/>
              </a:rPr>
              <a:t>-1 </a:t>
            </a:r>
            <a:r>
              <a:rPr lang="en-US" sz="1300" b="0" i="0" dirty="0">
                <a:solidFill>
                  <a:srgbClr val="000000"/>
                </a:solidFill>
                <a:latin typeface="Arial"/>
                <a:ea typeface="+mn-ea"/>
                <a:cs typeface="+mn-cs"/>
              </a:rPr>
              <a:t>cm</a:t>
            </a:r>
            <a:r>
              <a:rPr lang="en-US" sz="1300" b="0" i="0" baseline="30000" dirty="0">
                <a:solidFill>
                  <a:srgbClr val="000000"/>
                </a:solidFill>
                <a:latin typeface="Arial"/>
                <a:ea typeface="+mn-ea"/>
                <a:cs typeface="+mn-cs"/>
              </a:rPr>
              <a:t>-1</a:t>
            </a:r>
            <a:r>
              <a:rPr lang="en-US" sz="1300" b="0" i="0" dirty="0">
                <a:solidFill>
                  <a:srgbClr val="000000"/>
                </a:solidFill>
                <a:latin typeface="Arial"/>
                <a:ea typeface="+mn-ea"/>
                <a:cs typeface="+mn-cs"/>
              </a:rPr>
              <a:t>)</a:t>
            </a:r>
          </a:p>
          <a:p>
            <a:pPr>
              <a:spcBef>
                <a:spcPts val="700"/>
              </a:spcBef>
            </a:pPr>
            <a:r>
              <a:rPr lang="pt-BR" altLang="zh-CN" sz="1600" dirty="0">
                <a:solidFill>
                  <a:srgbClr val="000000"/>
                </a:solidFill>
                <a:latin typeface="Arial"/>
              </a:rPr>
              <a:t>b</a:t>
            </a:r>
            <a:r>
              <a:rPr lang="de-DE" sz="1600" dirty="0">
                <a:solidFill>
                  <a:srgbClr val="000000"/>
                </a:solidFill>
                <a:latin typeface="Arial"/>
              </a:rPr>
              <a:t> </a:t>
            </a:r>
            <a:r>
              <a:rPr lang="de-DE" sz="1600" b="0" i="0" dirty="0">
                <a:solidFill>
                  <a:srgbClr val="000000"/>
                </a:solidFill>
                <a:latin typeface="Arial"/>
                <a:ea typeface="+mn-ea"/>
                <a:cs typeface="+mn-cs"/>
              </a:rPr>
              <a:t>     </a:t>
            </a:r>
            <a:r>
              <a:rPr lang="en-US" sz="1600" b="0" i="0" dirty="0" err="1">
                <a:solidFill>
                  <a:srgbClr val="000000"/>
                </a:solidFill>
                <a:latin typeface="Arial"/>
                <a:ea typeface="+mn-ea"/>
                <a:cs typeface="+mn-cs"/>
              </a:rPr>
              <a:t>光程</a:t>
            </a:r>
            <a:r>
              <a:rPr lang="en-US" sz="1600" b="0" i="0" dirty="0">
                <a:solidFill>
                  <a:srgbClr val="000000"/>
                </a:solidFill>
                <a:latin typeface="Arial"/>
                <a:ea typeface="+mn-ea"/>
                <a:cs typeface="+mn-cs"/>
              </a:rPr>
              <a:t> </a:t>
            </a:r>
            <a:r>
              <a:rPr lang="en-US" sz="1300" b="0" i="0" dirty="0">
                <a:solidFill>
                  <a:srgbClr val="000000"/>
                </a:solidFill>
                <a:latin typeface="Arial"/>
                <a:ea typeface="+mn-ea"/>
                <a:cs typeface="+mn-cs"/>
              </a:rPr>
              <a:t>(cm)</a:t>
            </a:r>
          </a:p>
          <a:p>
            <a:pPr>
              <a:spcBef>
                <a:spcPts val="700"/>
              </a:spcBef>
            </a:pPr>
            <a:r>
              <a:rPr lang="pt-BR" altLang="zh-CN" sz="1600" dirty="0">
                <a:solidFill>
                  <a:srgbClr val="000000"/>
                </a:solidFill>
                <a:latin typeface="Arial"/>
              </a:rPr>
              <a:t>c</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浓度</a:t>
            </a:r>
            <a:endParaRPr lang="en-US" sz="1600" b="0" i="0" dirty="0">
              <a:solidFill>
                <a:srgbClr val="000000"/>
              </a:solidFill>
              <a:latin typeface="Arial"/>
              <a:ea typeface="+mn-ea"/>
              <a:cs typeface="+mn-cs"/>
            </a:endParaRPr>
          </a:p>
        </p:txBody>
      </p:sp>
      <p:sp>
        <p:nvSpPr>
          <p:cNvPr id="27" name="TextBox 25"/>
          <p:cNvSpPr txBox="1"/>
          <p:nvPr/>
        </p:nvSpPr>
        <p:spPr>
          <a:xfrm>
            <a:off x="4788000" y="5886667"/>
            <a:ext cx="4252216" cy="738664"/>
          </a:xfrm>
          <a:prstGeom prst="rect">
            <a:avLst/>
          </a:prstGeom>
          <a:noFill/>
        </p:spPr>
        <p:txBody>
          <a:bodyPr wrap="square" lIns="0" rtlCol="0">
            <a:spAutoFit/>
          </a:bodyPr>
          <a:lstStyle/>
          <a:p>
            <a:r>
              <a:rPr lang="en-US" sz="1200" b="0" i="0" dirty="0" err="1">
                <a:solidFill>
                  <a:srgbClr val="777777"/>
                </a:solidFill>
                <a:latin typeface="Arial"/>
                <a:ea typeface="+mn-ea"/>
                <a:cs typeface="+mn-cs"/>
              </a:rPr>
              <a:t>来源：</a:t>
            </a:r>
            <a:r>
              <a:rPr lang="en-US" sz="1200" b="0" i="0" dirty="0" err="1">
                <a:solidFill>
                  <a:srgbClr val="777777"/>
                </a:solidFill>
                <a:latin typeface="Arial"/>
                <a:hlinkClick r:id="rId8"/>
              </a:rPr>
              <a:t>紫外-可见分光光度</a:t>
            </a:r>
            <a:r>
              <a:rPr lang="zh-CN" altLang="en-US" sz="1200" dirty="0">
                <a:hlinkClick r:id="rId8"/>
              </a:rPr>
              <a:t>法</a:t>
            </a:r>
            <a:r>
              <a:rPr lang="en-US" sz="1200" b="0" i="0" dirty="0" err="1">
                <a:solidFill>
                  <a:srgbClr val="777777"/>
                </a:solidFill>
                <a:latin typeface="Arial"/>
                <a:hlinkClick r:id="rId8"/>
              </a:rPr>
              <a:t>的原理</a:t>
            </a:r>
            <a:endParaRPr lang="en-US" sz="1200" b="0" i="0" dirty="0">
              <a:solidFill>
                <a:srgbClr val="777777"/>
              </a:solidFill>
              <a:latin typeface="Arial"/>
              <a:ea typeface="+mn-ea"/>
              <a:cs typeface="+mn-cs"/>
              <a:hlinkClick r:id="rId8"/>
            </a:endParaRPr>
          </a:p>
          <a:p>
            <a:r>
              <a:rPr lang="en-US" sz="1200" b="0" i="0" dirty="0" err="1">
                <a:solidFill>
                  <a:srgbClr val="4D4D4D"/>
                </a:solidFill>
                <a:latin typeface="Arial"/>
                <a:ea typeface="+mn-ea"/>
                <a:cs typeface="+mn-cs"/>
              </a:rPr>
              <a:t>详情请参</a:t>
            </a:r>
            <a:r>
              <a:rPr lang="zh-CN" altLang="en-US" sz="1200" dirty="0">
                <a:solidFill>
                  <a:srgbClr val="4D4D4D"/>
                </a:solidFill>
              </a:rPr>
              <a:t>考</a:t>
            </a:r>
            <a:r>
              <a:rPr lang="en-US" sz="1200" b="0" i="0" dirty="0" err="1">
                <a:solidFill>
                  <a:srgbClr val="4D4D4D"/>
                </a:solidFill>
                <a:latin typeface="Arial"/>
                <a:ea typeface="+mn-ea"/>
                <a:cs typeface="+mn-cs"/>
              </a:rPr>
              <a:t>注释</a:t>
            </a:r>
            <a:endParaRPr lang="en-US" sz="1200" b="0" i="0" dirty="0">
              <a:solidFill>
                <a:srgbClr val="4D4D4D"/>
              </a:solidFill>
              <a:latin typeface="Arial"/>
              <a:ea typeface="+mn-ea"/>
              <a:cs typeface="+mn-cs"/>
            </a:endParaRPr>
          </a:p>
          <a:p>
            <a:pPr algn="l" defTabSz="914400">
              <a:buNone/>
            </a:pPr>
            <a:endParaRPr lang="en-US" dirty="0"/>
          </a:p>
        </p:txBody>
      </p:sp>
      <p:sp>
        <p:nvSpPr>
          <p:cNvPr id="29" name="TextBox 3"/>
          <p:cNvSpPr txBox="1"/>
          <p:nvPr/>
        </p:nvSpPr>
        <p:spPr>
          <a:xfrm>
            <a:off x="4751115" y="1490221"/>
            <a:ext cx="4289101" cy="707886"/>
          </a:xfrm>
          <a:prstGeom prst="rect">
            <a:avLst/>
          </a:prstGeom>
          <a:noFill/>
        </p:spPr>
        <p:txBody>
          <a:bodyPr wrap="square" lIns="0" rtlCol="0">
            <a:spAutoFit/>
          </a:bodyPr>
          <a:lstStyle/>
          <a:p>
            <a:r>
              <a:rPr lang="en-US" sz="2000" b="0" i="0" spc="-40" dirty="0" err="1">
                <a:solidFill>
                  <a:srgbClr val="000000"/>
                </a:solidFill>
                <a:latin typeface="Arial"/>
                <a:ea typeface="+mn-ea"/>
                <a:cs typeface="+mn-cs"/>
              </a:rPr>
              <a:t>吸</a:t>
            </a:r>
            <a:r>
              <a:rPr lang="en-US" sz="2000" dirty="0" err="1">
                <a:solidFill>
                  <a:srgbClr val="000000"/>
                </a:solidFill>
                <a:latin typeface="Arial"/>
              </a:rPr>
              <a:t>收</a:t>
            </a:r>
            <a:r>
              <a:rPr lang="zh-CN" altLang="en-US" sz="2000" dirty="0">
                <a:solidFill>
                  <a:srgbClr val="000000"/>
                </a:solidFill>
                <a:latin typeface="Arial"/>
              </a:rPr>
              <a:t>来自光与</a:t>
            </a:r>
            <a:r>
              <a:rPr lang="en-US" sz="2000" dirty="0" err="1">
                <a:solidFill>
                  <a:srgbClr val="000000"/>
                </a:solidFill>
                <a:latin typeface="Arial"/>
              </a:rPr>
              <a:t>样品</a:t>
            </a:r>
            <a:r>
              <a:rPr lang="zh-CN" altLang="en-US" sz="2000" dirty="0">
                <a:solidFill>
                  <a:srgbClr val="000000"/>
                </a:solidFill>
                <a:latin typeface="Arial"/>
              </a:rPr>
              <a:t>之间的</a:t>
            </a:r>
            <a:r>
              <a:rPr lang="en-US" sz="2000" b="0" i="0" spc="-40" dirty="0" err="1">
                <a:solidFill>
                  <a:srgbClr val="000000"/>
                </a:solidFill>
                <a:latin typeface="Arial"/>
                <a:ea typeface="+mn-ea"/>
                <a:cs typeface="+mn-cs"/>
              </a:rPr>
              <a:t>相互作用和</a:t>
            </a:r>
            <a:r>
              <a:rPr lang="en-US" sz="2000" b="0" i="0" spc="-40" dirty="0">
                <a:solidFill>
                  <a:srgbClr val="000000"/>
                </a:solidFill>
                <a:latin typeface="Arial"/>
                <a:ea typeface="+mn-ea"/>
                <a:cs typeface="+mn-cs"/>
              </a:rPr>
              <a:t>/</a:t>
            </a:r>
            <a:r>
              <a:rPr lang="en-US" sz="2000" b="0" i="0" spc="-40" dirty="0" err="1">
                <a:solidFill>
                  <a:srgbClr val="000000"/>
                </a:solidFill>
                <a:latin typeface="Arial"/>
                <a:ea typeface="+mn-ea"/>
                <a:cs typeface="+mn-cs"/>
              </a:rPr>
              <a:t>或反射和散射造成的损失</a:t>
            </a:r>
            <a:r>
              <a:rPr lang="en-US" sz="2000" b="0" i="0" spc="-40" dirty="0">
                <a:solidFill>
                  <a:srgbClr val="000000"/>
                </a:solidFill>
                <a:latin typeface="Arial"/>
                <a:ea typeface="+mn-ea"/>
                <a:cs typeface="+mn-cs"/>
              </a:rPr>
              <a:t>。</a:t>
            </a:r>
          </a:p>
        </p:txBody>
      </p:sp>
      <p:sp>
        <p:nvSpPr>
          <p:cNvPr id="4" name="Rechteck 3"/>
          <p:cNvSpPr/>
          <p:nvPr/>
        </p:nvSpPr>
        <p:spPr>
          <a:xfrm>
            <a:off x="7779021" y="4225907"/>
            <a:ext cx="1364979" cy="830997"/>
          </a:xfrm>
          <a:prstGeom prst="rect">
            <a:avLst/>
          </a:prstGeom>
        </p:spPr>
        <p:txBody>
          <a:bodyPr wrap="square" lIns="0">
            <a:spAutoFit/>
          </a:bodyPr>
          <a:lstStyle/>
          <a:p>
            <a:pPr>
              <a:spcBef>
                <a:spcPts val="300"/>
              </a:spcBef>
              <a:spcAft>
                <a:spcPts val="300"/>
              </a:spcAft>
            </a:pPr>
            <a:r>
              <a:rPr lang="en-US" sz="1200" b="0" i="1" dirty="0" err="1">
                <a:solidFill>
                  <a:srgbClr val="4D4D4D"/>
                </a:solidFill>
                <a:latin typeface="Arial"/>
                <a:ea typeface="+mn-ea"/>
                <a:cs typeface="+mn-cs"/>
              </a:rPr>
              <a:t>校准曲线示例</a:t>
            </a:r>
            <a:r>
              <a:rPr lang="en-US" sz="1200" b="0" i="1" dirty="0">
                <a:solidFill>
                  <a:srgbClr val="4D4D4D"/>
                </a:solidFill>
                <a:latin typeface="Arial"/>
                <a:ea typeface="+mn-ea"/>
                <a:cs typeface="+mn-cs"/>
              </a:rPr>
              <a:t>。</a:t>
            </a:r>
            <a:br>
              <a:rPr lang="en-US" sz="1200" b="0" i="1" dirty="0">
                <a:solidFill>
                  <a:srgbClr val="4D4D4D"/>
                </a:solidFill>
                <a:latin typeface="Arial"/>
                <a:ea typeface="+mn-ea"/>
                <a:cs typeface="+mn-cs"/>
              </a:rPr>
            </a:br>
            <a:r>
              <a:rPr lang="en-US" sz="1200" b="0" i="1" dirty="0" err="1">
                <a:solidFill>
                  <a:srgbClr val="4D4D4D"/>
                </a:solidFill>
                <a:latin typeface="Arial"/>
                <a:ea typeface="+mn-ea"/>
                <a:cs typeface="+mn-cs"/>
              </a:rPr>
              <a:t>通过测量</a:t>
            </a:r>
            <a:r>
              <a:rPr lang="en-US" sz="1200" b="0" i="1" dirty="0">
                <a:solidFill>
                  <a:srgbClr val="4D4D4D"/>
                </a:solidFill>
                <a:latin typeface="Arial"/>
                <a:ea typeface="+mn-ea"/>
                <a:cs typeface="+mn-cs"/>
              </a:rPr>
              <a:t> A 随 </a:t>
            </a:r>
            <a:r>
              <a:rPr lang="pt-BR" altLang="zh-CN" sz="1200" dirty="0"/>
              <a:t>c</a:t>
            </a:r>
            <a:r>
              <a:rPr lang="en-US" sz="1200" b="0" i="1" dirty="0">
                <a:solidFill>
                  <a:srgbClr val="4D4D4D"/>
                </a:solidFill>
                <a:latin typeface="Arial"/>
                <a:ea typeface="+mn-ea"/>
                <a:cs typeface="+mn-cs"/>
              </a:rPr>
              <a:t> </a:t>
            </a:r>
            <a:br>
              <a:rPr lang="en-US" sz="1200" b="0" i="1" dirty="0">
                <a:solidFill>
                  <a:srgbClr val="4D4D4D"/>
                </a:solidFill>
                <a:latin typeface="Arial"/>
                <a:ea typeface="+mn-ea"/>
                <a:cs typeface="+mn-cs"/>
              </a:rPr>
            </a:br>
            <a:r>
              <a:rPr lang="en-US" sz="1200" b="0" i="1" dirty="0" err="1">
                <a:solidFill>
                  <a:srgbClr val="4D4D4D"/>
                </a:solidFill>
                <a:latin typeface="Arial"/>
                <a:ea typeface="+mn-ea"/>
                <a:cs typeface="+mn-cs"/>
              </a:rPr>
              <a:t>的变化来进行</a:t>
            </a:r>
            <a:br>
              <a:rPr lang="en-US" sz="1200" b="0" i="1" dirty="0">
                <a:solidFill>
                  <a:srgbClr val="4D4D4D"/>
                </a:solidFill>
                <a:latin typeface="Arial"/>
                <a:ea typeface="+mn-ea"/>
                <a:cs typeface="+mn-cs"/>
              </a:rPr>
            </a:br>
            <a:r>
              <a:rPr lang="en-US" sz="1200" b="0" i="1" dirty="0" err="1">
                <a:solidFill>
                  <a:srgbClr val="4D4D4D"/>
                </a:solidFill>
                <a:latin typeface="Arial"/>
                <a:ea typeface="+mn-ea"/>
                <a:cs typeface="+mn-cs"/>
              </a:rPr>
              <a:t>校准</a:t>
            </a:r>
            <a:r>
              <a:rPr lang="en-US" sz="1200" b="0" i="1" dirty="0">
                <a:solidFill>
                  <a:srgbClr val="4D4D4D"/>
                </a:solidFill>
                <a:latin typeface="Arial"/>
                <a:ea typeface="+mn-ea"/>
                <a:cs typeface="+mn-cs"/>
              </a:rPr>
              <a:t>。</a:t>
            </a:r>
          </a:p>
        </p:txBody>
      </p:sp>
      <p:sp>
        <p:nvSpPr>
          <p:cNvPr id="30" name="Rechteck 29"/>
          <p:cNvSpPr/>
          <p:nvPr/>
        </p:nvSpPr>
        <p:spPr>
          <a:xfrm>
            <a:off x="4757143" y="2836353"/>
            <a:ext cx="2871565" cy="2497876"/>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377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ts val="1"/>
              </a:spcBef>
              <a:spcAft>
                <a:spcPts val="300"/>
              </a:spcAft>
              <a:buNone/>
            </a:pPr>
            <a:r>
              <a:rPr lang="en-US" sz="3400" b="0" i="0">
                <a:solidFill>
                  <a:srgbClr val="000000"/>
                </a:solidFill>
                <a:latin typeface="Arial Narrow"/>
                <a:ea typeface="+mj-ea"/>
                <a:cs typeface="Arial Narrow"/>
              </a:rPr>
              <a:t>了解更多信息</a:t>
            </a:r>
          </a:p>
        </p:txBody>
      </p:sp>
      <p:sp>
        <p:nvSpPr>
          <p:cNvPr id="20" name="Content Placeholder 19"/>
          <p:cNvSpPr>
            <a:spLocks noGrp="1"/>
          </p:cNvSpPr>
          <p:nvPr>
            <p:ph idx="1"/>
          </p:nvPr>
        </p:nvSpPr>
        <p:spPr>
          <a:xfrm>
            <a:off x="228600" y="1203960"/>
            <a:ext cx="8686800" cy="4562856"/>
          </a:xfrm>
        </p:spPr>
        <p:txBody>
          <a:bodyPr>
            <a:noAutofit/>
          </a:bodyPr>
          <a:lstStyle/>
          <a:p>
            <a:pPr marL="0" indent="0" algn="l" defTabSz="685800">
              <a:spcBef>
                <a:spcPts val="1400"/>
              </a:spcBef>
              <a:buNone/>
            </a:pPr>
            <a:r>
              <a:rPr lang="en-US" sz="1800" b="0" i="0">
                <a:solidFill>
                  <a:srgbClr val="000000"/>
                </a:solidFill>
                <a:latin typeface="Arial"/>
                <a:ea typeface="+mn-ea"/>
                <a:cs typeface="Arial"/>
              </a:rPr>
              <a:t>如需了解安捷伦产品的更多信息，请访问 </a:t>
            </a:r>
            <a:r>
              <a:rPr lang="en-US" sz="1800" b="0" i="0">
                <a:solidFill>
                  <a:srgbClr val="000000"/>
                </a:solidFill>
                <a:latin typeface="Arial"/>
                <a:ea typeface="+mn-ea"/>
                <a:cs typeface="Arial"/>
                <a:hlinkClick r:id="rId3"/>
              </a:rPr>
              <a:t>www.agilent.com</a:t>
            </a:r>
            <a:r>
              <a:rPr lang="en-US" sz="1800" b="0" i="0">
                <a:solidFill>
                  <a:srgbClr val="000000"/>
                </a:solidFill>
                <a:latin typeface="Arial"/>
                <a:ea typeface="+mn-ea"/>
                <a:cs typeface="Arial"/>
              </a:rPr>
              <a:t> 或 </a:t>
            </a:r>
            <a:r>
              <a:rPr lang="en-US" sz="1800" b="0" i="0">
                <a:solidFill>
                  <a:srgbClr val="000000"/>
                </a:solidFill>
                <a:latin typeface="Arial"/>
                <a:ea typeface="+mn-ea"/>
                <a:cs typeface="Arial"/>
                <a:hlinkClick r:id="rId4"/>
              </a:rPr>
              <a:t>www.agilent.com/chem/academia</a:t>
            </a:r>
          </a:p>
          <a:p>
            <a:pPr marL="0" indent="0" algn="l" defTabSz="685800">
              <a:spcBef>
                <a:spcPts val="1200"/>
              </a:spcBef>
              <a:buNone/>
            </a:pPr>
            <a:r>
              <a:rPr lang="en-US" sz="1800" b="0" i="0">
                <a:solidFill>
                  <a:srgbClr val="000000"/>
                </a:solidFill>
                <a:latin typeface="Arial"/>
                <a:ea typeface="+mn-ea"/>
                <a:cs typeface="Arial"/>
              </a:rPr>
              <a:t>对此幻灯片演示有问题或建议？  </a:t>
            </a:r>
          </a:p>
          <a:p>
            <a:pPr marL="0" indent="0" algn="l" defTabSz="685800">
              <a:spcBef>
                <a:spcPts val="0"/>
              </a:spcBef>
              <a:buNone/>
            </a:pPr>
            <a:r>
              <a:rPr lang="en-US" sz="1800" b="0" i="0">
                <a:solidFill>
                  <a:srgbClr val="000000"/>
                </a:solidFill>
                <a:latin typeface="Arial"/>
                <a:ea typeface="+mn-ea"/>
                <a:cs typeface="Arial"/>
              </a:rPr>
              <a:t>请联系 </a:t>
            </a:r>
            <a:r>
              <a:rPr lang="en-US" sz="1800" b="0" i="0">
                <a:solidFill>
                  <a:srgbClr val="000000"/>
                </a:solidFill>
                <a:latin typeface="Arial"/>
                <a:ea typeface="+mn-ea"/>
                <a:cs typeface="Arial"/>
                <a:hlinkClick r:id="rId5"/>
              </a:rPr>
              <a:t>academia.team@agilent.com</a:t>
            </a:r>
            <a:r>
              <a:rPr lang="en-US" sz="1800" b="0" i="0">
                <a:solidFill>
                  <a:srgbClr val="000000"/>
                </a:solidFill>
                <a:latin typeface="Arial"/>
                <a:ea typeface="+mn-ea"/>
                <a:cs typeface="Arial"/>
              </a:rPr>
              <a:t>  </a:t>
            </a:r>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0347113"/>
              </p:ext>
            </p:extLst>
          </p:nvPr>
        </p:nvGraphicFramePr>
        <p:xfrm>
          <a:off x="230400" y="2762475"/>
          <a:ext cx="8625113" cy="2422210"/>
        </p:xfrm>
        <a:graphic>
          <a:graphicData uri="http://schemas.openxmlformats.org/drawingml/2006/table">
            <a:tbl>
              <a:tblPr firstRow="1" bandRow="1">
                <a:tableStyleId>{5C22544A-7EE6-4342-B048-85BDC9FD1C3A}</a:tableStyleId>
              </a:tblPr>
              <a:tblGrid>
                <a:gridCol w="1340555">
                  <a:extLst>
                    <a:ext uri="{9D8B030D-6E8A-4147-A177-3AD203B41FA5}">
                      <a16:colId xmlns:a16="http://schemas.microsoft.com/office/drawing/2014/main" val="20000"/>
                    </a:ext>
                  </a:extLst>
                </a:gridCol>
                <a:gridCol w="5800689">
                  <a:extLst>
                    <a:ext uri="{9D8B030D-6E8A-4147-A177-3AD203B41FA5}">
                      <a16:colId xmlns:a16="http://schemas.microsoft.com/office/drawing/2014/main" val="20001"/>
                    </a:ext>
                  </a:extLst>
                </a:gridCol>
                <a:gridCol w="1483869">
                  <a:extLst>
                    <a:ext uri="{9D8B030D-6E8A-4147-A177-3AD203B41FA5}">
                      <a16:colId xmlns:a16="http://schemas.microsoft.com/office/drawing/2014/main" val="20002"/>
                    </a:ext>
                  </a:extLst>
                </a:gridCol>
              </a:tblGrid>
              <a:tr h="137160">
                <a:tc>
                  <a:txBody>
                    <a:bodyPr/>
                    <a:lstStyle/>
                    <a:p>
                      <a:pPr marL="0" algn="l" defTabSz="685800">
                        <a:buNone/>
                      </a:pPr>
                      <a:r>
                        <a:rPr lang="en-US" sz="1200" b="1" i="0" dirty="0" err="1">
                          <a:solidFill>
                            <a:schemeClr val="lt1"/>
                          </a:solidFill>
                          <a:latin typeface="Arial"/>
                          <a:ea typeface="+mn-ea"/>
                          <a:cs typeface="+mn-cs"/>
                        </a:rPr>
                        <a:t>出版物</a:t>
                      </a:r>
                      <a:endParaRPr lang="en-US" sz="1200" b="1" i="0" dirty="0">
                        <a:solidFill>
                          <a:schemeClr val="lt1"/>
                        </a:solidFill>
                        <a:latin typeface="Arial"/>
                        <a:ea typeface="+mn-ea"/>
                        <a:cs typeface="+mn-cs"/>
                      </a:endParaRPr>
                    </a:p>
                  </a:txBody>
                  <a:tcPr anchor="ctr">
                    <a:solidFill>
                      <a:srgbClr val="0085D5"/>
                    </a:solidFill>
                  </a:tcPr>
                </a:tc>
                <a:tc>
                  <a:txBody>
                    <a:bodyPr/>
                    <a:lstStyle/>
                    <a:p>
                      <a:pPr marL="0" marR="0" indent="0" algn="l" defTabSz="914400">
                        <a:lnSpc>
                          <a:spcPct val="100000"/>
                        </a:lnSpc>
                        <a:spcBef>
                          <a:spcPts val="0"/>
                        </a:spcBef>
                        <a:spcAft>
                          <a:spcPts val="0"/>
                        </a:spcAft>
                        <a:buNone/>
                      </a:pPr>
                      <a:r>
                        <a:rPr lang="en-US" sz="1200" b="1" i="0">
                          <a:solidFill>
                            <a:srgbClr val="FFFFFF"/>
                          </a:solidFill>
                          <a:latin typeface="Arial"/>
                          <a:ea typeface="+mn-ea"/>
                          <a:cs typeface="+mn-cs"/>
                        </a:rPr>
                        <a:t>标题</a:t>
                      </a:r>
                    </a:p>
                  </a:txBody>
                  <a:tcPr anchor="ctr">
                    <a:solidFill>
                      <a:srgbClr val="0085D5"/>
                    </a:solidFill>
                  </a:tcPr>
                </a:tc>
                <a:tc>
                  <a:txBody>
                    <a:bodyPr/>
                    <a:lstStyle/>
                    <a:p>
                      <a:pPr marL="0" marR="0" indent="0" algn="l" defTabSz="914400">
                        <a:lnSpc>
                          <a:spcPct val="100000"/>
                        </a:lnSpc>
                        <a:spcBef>
                          <a:spcPts val="0"/>
                        </a:spcBef>
                        <a:spcAft>
                          <a:spcPts val="0"/>
                        </a:spcAft>
                        <a:buNone/>
                      </a:pPr>
                      <a:r>
                        <a:rPr lang="en-US" sz="1200" b="1" i="0">
                          <a:solidFill>
                            <a:schemeClr val="lt1"/>
                          </a:solidFill>
                          <a:latin typeface="Arial"/>
                          <a:ea typeface="+mn-ea"/>
                          <a:cs typeface="+mn-cs"/>
                        </a:rPr>
                        <a:t>出版号</a:t>
                      </a:r>
                    </a:p>
                  </a:txBody>
                  <a:tcPr anchor="ctr">
                    <a:solidFill>
                      <a:srgbClr val="0085D5"/>
                    </a:solidFill>
                  </a:tcPr>
                </a:tc>
                <a:extLst>
                  <a:ext uri="{0D108BD9-81ED-4DB2-BD59-A6C34878D82A}">
                    <a16:rowId xmlns:a16="http://schemas.microsoft.com/office/drawing/2014/main" val="10000"/>
                  </a:ext>
                </a:extLst>
              </a:tr>
              <a:tr h="392205">
                <a:tc>
                  <a:txBody>
                    <a:bodyPr/>
                    <a:lstStyle/>
                    <a:p>
                      <a:pPr marL="0" marR="0" indent="0" algn="l" defTabSz="685800">
                        <a:lnSpc>
                          <a:spcPct val="100000"/>
                        </a:lnSpc>
                        <a:spcBef>
                          <a:spcPts val="0"/>
                        </a:spcBef>
                        <a:spcAft>
                          <a:spcPts val="0"/>
                        </a:spcAft>
                        <a:buNone/>
                      </a:pPr>
                      <a:r>
                        <a:rPr lang="en-US" sz="1200" b="0" i="0">
                          <a:solidFill>
                            <a:schemeClr val="dk1"/>
                          </a:solidFill>
                          <a:latin typeface="Arial"/>
                          <a:ea typeface="+mn-ea"/>
                          <a:cs typeface="+mn-cs"/>
                        </a:rPr>
                        <a:t>基础导论</a:t>
                      </a:r>
                    </a:p>
                  </a:txBody>
                  <a:tcPr anchor="ctr"/>
                </a:tc>
                <a:tc>
                  <a:txBody>
                    <a:bodyPr/>
                    <a:lstStyle/>
                    <a:p>
                      <a:pPr marL="0" marR="0" indent="0" algn="l" defTabSz="914400">
                        <a:lnSpc>
                          <a:spcPct val="100000"/>
                        </a:lnSpc>
                        <a:spcBef>
                          <a:spcPts val="0"/>
                        </a:spcBef>
                        <a:spcAft>
                          <a:spcPts val="0"/>
                        </a:spcAft>
                        <a:buNone/>
                      </a:pPr>
                      <a:r>
                        <a:rPr lang="en-US" sz="1200" b="0" i="0" dirty="0" err="1">
                          <a:solidFill>
                            <a:schemeClr val="dk1"/>
                          </a:solidFill>
                          <a:latin typeface="Arial"/>
                          <a:ea typeface="+mn-ea"/>
                          <a:cs typeface="+mn-cs"/>
                          <a:hlinkClick r:id="rId6"/>
                        </a:rPr>
                        <a:t>合同环境实验室中的原子光谱应用</a:t>
                      </a:r>
                      <a:endParaRPr lang="en-US" sz="1200" b="0" i="0" dirty="0">
                        <a:solidFill>
                          <a:schemeClr val="dk1"/>
                        </a:solidFill>
                        <a:latin typeface="Arial"/>
                        <a:ea typeface="+mn-ea"/>
                        <a:cs typeface="+mn-cs"/>
                        <a:hlinkClick r:id="rId6"/>
                      </a:endParaRPr>
                    </a:p>
                  </a:txBody>
                  <a:tcPr anchor="ctr"/>
                </a:tc>
                <a:tc>
                  <a:txBody>
                    <a:bodyPr/>
                    <a:lstStyle/>
                    <a:p>
                      <a:pPr marL="0" marR="0" indent="0" algn="l" defTabSz="914400">
                        <a:lnSpc>
                          <a:spcPct val="100000"/>
                        </a:lnSpc>
                        <a:spcBef>
                          <a:spcPts val="0"/>
                        </a:spcBef>
                        <a:spcAft>
                          <a:spcPts val="0"/>
                        </a:spcAft>
                        <a:buNone/>
                      </a:pPr>
                      <a:r>
                        <a:rPr lang="en-US" sz="1200" b="0" i="0">
                          <a:solidFill>
                            <a:schemeClr val="dk1"/>
                          </a:solidFill>
                          <a:latin typeface="Arial"/>
                          <a:ea typeface="+mn-ea"/>
                          <a:cs typeface="+mn-cs"/>
                        </a:rPr>
                        <a:t>5991-5326EN</a:t>
                      </a:r>
                    </a:p>
                  </a:txBody>
                  <a:tcPr anchor="ctr"/>
                </a:tc>
                <a:extLst>
                  <a:ext uri="{0D108BD9-81ED-4DB2-BD59-A6C34878D82A}">
                    <a16:rowId xmlns:a16="http://schemas.microsoft.com/office/drawing/2014/main" val="10001"/>
                  </a:ext>
                </a:extLst>
              </a:tr>
              <a:tr h="351137">
                <a:tc>
                  <a:txBody>
                    <a:bodyPr/>
                    <a:lstStyle/>
                    <a:p>
                      <a:pPr marL="0" algn="l" defTabSz="685800">
                        <a:buNone/>
                      </a:pPr>
                      <a:r>
                        <a:rPr lang="en-US" sz="1200" b="0" i="0">
                          <a:solidFill>
                            <a:schemeClr val="dk1"/>
                          </a:solidFill>
                          <a:latin typeface="Arial"/>
                          <a:ea typeface="+mn-ea"/>
                          <a:cs typeface="+mn-cs"/>
                        </a:rPr>
                        <a:t>基础导论</a:t>
                      </a:r>
                    </a:p>
                  </a:txBody>
                  <a:tcPr anchor="ctr"/>
                </a:tc>
                <a:tc>
                  <a:txBody>
                    <a:bodyPr/>
                    <a:lstStyle/>
                    <a:p>
                      <a:pPr marL="0" marR="0" indent="0" algn="l" defTabSz="914400">
                        <a:lnSpc>
                          <a:spcPct val="100000"/>
                        </a:lnSpc>
                        <a:spcBef>
                          <a:spcPts val="0"/>
                        </a:spcBef>
                        <a:spcAft>
                          <a:spcPts val="0"/>
                        </a:spcAft>
                        <a:buNone/>
                      </a:pPr>
                      <a:r>
                        <a:rPr lang="en-US" sz="1200" b="0" i="0" kern="1200" dirty="0" err="1">
                          <a:solidFill>
                            <a:schemeClr val="accent5">
                              <a:lumMod val="60000"/>
                              <a:lumOff val="40000"/>
                            </a:schemeClr>
                          </a:solidFill>
                          <a:latin typeface="Arial"/>
                          <a:ea typeface="+mn-ea"/>
                          <a:cs typeface="+mn-cs"/>
                          <a:hlinkClick r:id="rId7"/>
                        </a:rPr>
                        <a:t>紫外-可见分光光度</a:t>
                      </a:r>
                      <a:r>
                        <a:rPr lang="zh-CN" altLang="en-US" sz="1200" b="0" i="0" kern="1200" dirty="0">
                          <a:solidFill>
                            <a:schemeClr val="accent5">
                              <a:lumMod val="60000"/>
                              <a:lumOff val="40000"/>
                            </a:schemeClr>
                          </a:solidFill>
                          <a:latin typeface="+mn-lt"/>
                          <a:ea typeface="+mn-ea"/>
                          <a:cs typeface="+mn-cs"/>
                          <a:hlinkClick r:id="rId7"/>
                        </a:rPr>
                        <a:t>法</a:t>
                      </a:r>
                      <a:r>
                        <a:rPr lang="en-US" sz="1200" b="0" i="0" kern="1200" dirty="0" err="1">
                          <a:solidFill>
                            <a:schemeClr val="accent5">
                              <a:lumMod val="60000"/>
                              <a:lumOff val="40000"/>
                            </a:schemeClr>
                          </a:solidFill>
                          <a:latin typeface="Arial"/>
                          <a:ea typeface="+mn-ea"/>
                          <a:cs typeface="+mn-cs"/>
                          <a:hlinkClick r:id="rId7"/>
                        </a:rPr>
                        <a:t>的原理</a:t>
                      </a:r>
                      <a:endParaRPr lang="en-US" sz="1200" b="0" i="0" kern="1200" dirty="0">
                        <a:solidFill>
                          <a:schemeClr val="accent5">
                            <a:lumMod val="60000"/>
                            <a:lumOff val="40000"/>
                          </a:schemeClr>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200" b="0" i="0" dirty="0">
                          <a:solidFill>
                            <a:schemeClr val="dk1"/>
                          </a:solidFill>
                          <a:latin typeface="Arial"/>
                          <a:ea typeface="+mn-ea"/>
                          <a:cs typeface="+mn-cs"/>
                        </a:rPr>
                        <a:t>5980-1397EN</a:t>
                      </a:r>
                    </a:p>
                  </a:txBody>
                  <a:tcPr anchor="ctr"/>
                </a:tc>
                <a:extLst>
                  <a:ext uri="{0D108BD9-81ED-4DB2-BD59-A6C34878D82A}">
                    <a16:rowId xmlns:a16="http://schemas.microsoft.com/office/drawing/2014/main" val="10002"/>
                  </a:ext>
                </a:extLst>
              </a:tr>
              <a:tr h="351137">
                <a:tc>
                  <a:txBody>
                    <a:bodyPr/>
                    <a:lstStyle/>
                    <a:p>
                      <a:pPr marL="0" algn="l" defTabSz="685800">
                        <a:buNone/>
                      </a:pPr>
                      <a:r>
                        <a:rPr lang="en-US" sz="1200" b="0" i="0">
                          <a:solidFill>
                            <a:schemeClr val="dk1"/>
                          </a:solidFill>
                          <a:latin typeface="Arial"/>
                          <a:ea typeface="+mn-ea"/>
                          <a:cs typeface="+mn-cs"/>
                        </a:rPr>
                        <a:t>产品样本</a:t>
                      </a:r>
                    </a:p>
                  </a:txBody>
                  <a:tcPr anchor="ctr"/>
                </a:tc>
                <a:tc>
                  <a:txBody>
                    <a:bodyPr/>
                    <a:lstStyle/>
                    <a:p>
                      <a:pPr marL="0" marR="0" indent="0" algn="l" defTabSz="685800">
                        <a:lnSpc>
                          <a:spcPct val="100000"/>
                        </a:lnSpc>
                        <a:spcBef>
                          <a:spcPts val="0"/>
                        </a:spcBef>
                        <a:spcAft>
                          <a:spcPts val="0"/>
                        </a:spcAft>
                        <a:buNone/>
                      </a:pPr>
                      <a:r>
                        <a:rPr lang="en-US" sz="1200" b="0" i="0" dirty="0" err="1">
                          <a:solidFill>
                            <a:srgbClr val="4D4D4D"/>
                          </a:solidFill>
                          <a:latin typeface="Arial"/>
                          <a:ea typeface="+mn-ea"/>
                          <a:cs typeface="+mn-cs"/>
                          <a:hlinkClick r:id="rId8"/>
                        </a:rPr>
                        <a:t>原子光谱系列产品样本</a:t>
                      </a:r>
                      <a:endParaRPr lang="en-US" sz="1200" b="0" i="0" dirty="0">
                        <a:solidFill>
                          <a:srgbClr val="4D4D4D"/>
                        </a:solidFill>
                        <a:latin typeface="Arial"/>
                        <a:ea typeface="+mn-ea"/>
                        <a:cs typeface="+mn-cs"/>
                        <a:hlinkClick r:id="rId8"/>
                      </a:endParaRPr>
                    </a:p>
                  </a:txBody>
                  <a:tcPr anchor="ctr"/>
                </a:tc>
                <a:tc>
                  <a:txBody>
                    <a:bodyPr/>
                    <a:lstStyle/>
                    <a:p>
                      <a:pPr marL="0" marR="0" indent="0" algn="l" defTabSz="914400">
                        <a:lnSpc>
                          <a:spcPct val="100000"/>
                        </a:lnSpc>
                        <a:spcBef>
                          <a:spcPts val="0"/>
                        </a:spcBef>
                        <a:spcAft>
                          <a:spcPts val="0"/>
                        </a:spcAft>
                        <a:buNone/>
                      </a:pPr>
                      <a:r>
                        <a:rPr lang="en-US" sz="1200" b="0" i="0" dirty="0">
                          <a:solidFill>
                            <a:schemeClr val="dk1"/>
                          </a:solidFill>
                          <a:latin typeface="Arial"/>
                          <a:ea typeface="+mn-ea"/>
                          <a:cs typeface="+mn-cs"/>
                        </a:rPr>
                        <a:t>5990-6443CHCN</a:t>
                      </a:r>
                    </a:p>
                  </a:txBody>
                  <a:tcPr anchor="ctr"/>
                </a:tc>
                <a:extLst>
                  <a:ext uri="{0D108BD9-81ED-4DB2-BD59-A6C34878D82A}">
                    <a16:rowId xmlns:a16="http://schemas.microsoft.com/office/drawing/2014/main" val="10003"/>
                  </a:ext>
                </a:extLst>
              </a:tr>
              <a:tr h="351137">
                <a:tc>
                  <a:txBody>
                    <a:bodyPr/>
                    <a:lstStyle/>
                    <a:p>
                      <a:pPr marL="0" algn="l" defTabSz="685800">
                        <a:buNone/>
                      </a:pPr>
                      <a:r>
                        <a:rPr lang="en-US" sz="1200" b="0" i="0">
                          <a:solidFill>
                            <a:schemeClr val="dk1"/>
                          </a:solidFill>
                          <a:latin typeface="Arial"/>
                          <a:ea typeface="+mn-ea"/>
                          <a:cs typeface="+mn-cs"/>
                        </a:rPr>
                        <a:t>网页</a:t>
                      </a:r>
                    </a:p>
                  </a:txBody>
                  <a:tcPr anchor="ctr"/>
                </a:tc>
                <a:tc>
                  <a:txBody>
                    <a:bodyPr/>
                    <a:lstStyle/>
                    <a:p>
                      <a:pPr marL="0" marR="0" indent="0" algn="l" defTabSz="685800">
                        <a:lnSpc>
                          <a:spcPct val="100000"/>
                        </a:lnSpc>
                        <a:spcBef>
                          <a:spcPts val="0"/>
                        </a:spcBef>
                        <a:spcAft>
                          <a:spcPts val="0"/>
                        </a:spcAft>
                        <a:buNone/>
                      </a:pPr>
                      <a:r>
                        <a:rPr lang="en-US" sz="1200" b="0" i="0" dirty="0" err="1">
                          <a:solidFill>
                            <a:srgbClr val="4D4D4D"/>
                          </a:solidFill>
                          <a:latin typeface="Arial"/>
                          <a:ea typeface="+mn-ea"/>
                          <a:cs typeface="+mn-cs"/>
                          <a:hlinkClick r:id="rId9"/>
                        </a:rPr>
                        <a:t>CHROMacademy</a:t>
                      </a:r>
                      <a:r>
                        <a:rPr lang="en-US" sz="1200" b="0" i="0" dirty="0">
                          <a:solidFill>
                            <a:srgbClr val="4D4D4D"/>
                          </a:solidFill>
                          <a:latin typeface="Arial"/>
                          <a:ea typeface="+mn-ea"/>
                          <a:cs typeface="+mn-cs"/>
                        </a:rPr>
                        <a:t> — </a:t>
                      </a:r>
                      <a:r>
                        <a:rPr lang="en-US" sz="1200" b="0" i="0" dirty="0" err="1">
                          <a:solidFill>
                            <a:srgbClr val="4D4D4D"/>
                          </a:solidFill>
                          <a:latin typeface="Arial"/>
                          <a:ea typeface="+mn-ea"/>
                          <a:cs typeface="+mn-cs"/>
                        </a:rPr>
                        <a:t>学生和大学教职工可免费访问在线课程</a:t>
                      </a:r>
                      <a:endParaRPr lang="en-US" sz="1200" b="0" i="0" dirty="0">
                        <a:solidFill>
                          <a:srgbClr val="4D4D4D"/>
                        </a:solidFill>
                        <a:latin typeface="Arial"/>
                        <a:ea typeface="+mn-ea"/>
                        <a:cs typeface="+mn-cs"/>
                      </a:endParaRPr>
                    </a:p>
                  </a:txBody>
                  <a:tcPr anchor="ctr"/>
                </a:tc>
                <a:tc>
                  <a:txBody>
                    <a:bodyPr/>
                    <a:lstStyle/>
                    <a:p>
                      <a:endParaRPr lang="en-US" sz="1200" dirty="0"/>
                    </a:p>
                  </a:txBody>
                  <a:tcPr anchor="ctr"/>
                </a:tc>
                <a:extLst>
                  <a:ext uri="{0D108BD9-81ED-4DB2-BD59-A6C34878D82A}">
                    <a16:rowId xmlns:a16="http://schemas.microsoft.com/office/drawing/2014/main" val="10004"/>
                  </a:ext>
                </a:extLst>
              </a:tr>
              <a:tr h="351137">
                <a:tc>
                  <a:txBody>
                    <a:bodyPr/>
                    <a:lstStyle/>
                    <a:p>
                      <a:pPr marL="0" algn="l" defTabSz="685800">
                        <a:buNone/>
                      </a:pPr>
                      <a:r>
                        <a:rPr lang="en-US" sz="1200" b="0" i="0">
                          <a:solidFill>
                            <a:srgbClr val="4D4D4D"/>
                          </a:solidFill>
                          <a:latin typeface="Arial"/>
                          <a:ea typeface="+mn-ea"/>
                          <a:cs typeface="+mn-cs"/>
                        </a:rPr>
                        <a:t>视频</a:t>
                      </a:r>
                    </a:p>
                  </a:txBody>
                  <a:tcPr anchor="ctr"/>
                </a:tc>
                <a:tc>
                  <a:txBody>
                    <a:bodyPr/>
                    <a:lstStyle/>
                    <a:p>
                      <a:pPr marL="0" marR="0" indent="0" algn="l" defTabSz="685800">
                        <a:lnSpc>
                          <a:spcPct val="100000"/>
                        </a:lnSpc>
                        <a:spcBef>
                          <a:spcPts val="0"/>
                        </a:spcBef>
                        <a:spcAft>
                          <a:spcPts val="0"/>
                        </a:spcAft>
                        <a:buNone/>
                      </a:pPr>
                      <a:r>
                        <a:rPr lang="en-US" sz="1200" b="0" i="0">
                          <a:solidFill>
                            <a:srgbClr val="4D4D4D"/>
                          </a:solidFill>
                          <a:latin typeface="Arial"/>
                          <a:ea typeface="+mn-ea"/>
                          <a:cs typeface="+mn-cs"/>
                          <a:hlinkClick r:id="rId10"/>
                        </a:rPr>
                        <a:t>www.agilent.com/chem/teachingresources</a:t>
                      </a:r>
                      <a:r>
                        <a:rPr lang="en-US" sz="1200" b="0" i="0">
                          <a:solidFill>
                            <a:srgbClr val="4D4D4D"/>
                          </a:solidFill>
                          <a:latin typeface="Arial"/>
                          <a:ea typeface="+mn-ea"/>
                          <a:cs typeface="+mn-cs"/>
                        </a:rPr>
                        <a:t> </a:t>
                      </a:r>
                    </a:p>
                  </a:txBody>
                  <a:tcPr anchor="ctr"/>
                </a:tc>
                <a:tc>
                  <a:txBody>
                    <a:bodyPr/>
                    <a:lstStyle/>
                    <a:p>
                      <a:endParaRPr lang="en-US" sz="1200" dirty="0"/>
                    </a:p>
                  </a:txBody>
                  <a:tcPr anchor="ctr"/>
                </a:tc>
                <a:extLst>
                  <a:ext uri="{0D108BD9-81ED-4DB2-BD59-A6C34878D82A}">
                    <a16:rowId xmlns:a16="http://schemas.microsoft.com/office/drawing/2014/main" val="10005"/>
                  </a:ext>
                </a:extLst>
              </a:tr>
              <a:tr h="351137">
                <a:tc>
                  <a:txBody>
                    <a:bodyPr/>
                    <a:lstStyle/>
                    <a:p>
                      <a:pPr marL="0" algn="l" defTabSz="685800">
                        <a:buNone/>
                      </a:pPr>
                      <a:r>
                        <a:rPr lang="en-US" sz="1200" b="0" i="0">
                          <a:solidFill>
                            <a:schemeClr val="dk1"/>
                          </a:solidFill>
                          <a:latin typeface="Arial"/>
                          <a:ea typeface="+mn-ea"/>
                          <a:cs typeface="+mn-cs"/>
                        </a:rPr>
                        <a:t>图片</a:t>
                      </a:r>
                    </a:p>
                  </a:txBody>
                  <a:tcPr anchor="ctr"/>
                </a:tc>
                <a:tc>
                  <a:txBody>
                    <a:bodyPr/>
                    <a:lstStyle/>
                    <a:p>
                      <a:pPr marL="0" marR="0" indent="0" algn="l" defTabSz="685800">
                        <a:lnSpc>
                          <a:spcPct val="100000"/>
                        </a:lnSpc>
                        <a:spcBef>
                          <a:spcPts val="0"/>
                        </a:spcBef>
                        <a:spcAft>
                          <a:spcPts val="0"/>
                        </a:spcAft>
                        <a:buNone/>
                      </a:pPr>
                      <a:r>
                        <a:rPr lang="en-US" sz="1200" b="0" i="0" dirty="0">
                          <a:solidFill>
                            <a:srgbClr val="4D4D4D"/>
                          </a:solidFill>
                          <a:latin typeface="Arial"/>
                          <a:ea typeface="+mn-ea"/>
                          <a:cs typeface="+mn-cs"/>
                          <a:hlinkClick r:id="rId10"/>
                        </a:rPr>
                        <a:t>www.agilent.com/chem/teachingresources</a:t>
                      </a:r>
                      <a:r>
                        <a:rPr lang="en-US" sz="1200" b="0" i="0" dirty="0">
                          <a:solidFill>
                            <a:srgbClr val="4D4D4D"/>
                          </a:solidFill>
                          <a:latin typeface="Arial"/>
                          <a:ea typeface="+mn-ea"/>
                          <a:cs typeface="+mn-cs"/>
                        </a:rPr>
                        <a:t> </a:t>
                      </a:r>
                    </a:p>
                  </a:txBody>
                  <a:tcPr anchor="ctr"/>
                </a:tc>
                <a:tc>
                  <a:txBody>
                    <a:bodyPr/>
                    <a:lstStyle/>
                    <a:p>
                      <a:endParaRPr lang="en-US" sz="1200" dirty="0"/>
                    </a:p>
                  </a:txBody>
                  <a:tcPr anchor="ctr"/>
                </a:tc>
                <a:extLst>
                  <a:ext uri="{0D108BD9-81ED-4DB2-BD59-A6C34878D82A}">
                    <a16:rowId xmlns:a16="http://schemas.microsoft.com/office/drawing/2014/main" val="10006"/>
                  </a:ext>
                </a:extLst>
              </a:tr>
            </a:tbl>
          </a:graphicData>
        </a:graphic>
      </p:graphicFrame>
      <p:grpSp>
        <p:nvGrpSpPr>
          <p:cNvPr id="10" name="Group 9"/>
          <p:cNvGrpSpPr/>
          <p:nvPr/>
        </p:nvGrpSpPr>
        <p:grpSpPr>
          <a:xfrm>
            <a:off x="0" y="6085641"/>
            <a:ext cx="619067" cy="246221"/>
            <a:chOff x="1689099" y="6028267"/>
            <a:chExt cx="1087983" cy="246221"/>
          </a:xfrm>
        </p:grpSpPr>
        <p:sp>
          <p:nvSpPr>
            <p:cNvPr id="11" name="Action Button: Custom 10">
              <a:hlinkClick r:id="rId11"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11"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11"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12"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224219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666" y="2607738"/>
            <a:ext cx="3623734" cy="923330"/>
          </a:xfrm>
          <a:prstGeom prst="rect">
            <a:avLst/>
          </a:prstGeom>
          <a:noFill/>
        </p:spPr>
        <p:txBody>
          <a:bodyPr wrap="square" rtlCol="0">
            <a:spAutoFit/>
          </a:bodyPr>
          <a:lstStyle/>
          <a:p>
            <a:pPr algn="ctr" defTabSz="914400">
              <a:buNone/>
            </a:pPr>
            <a:r>
              <a:rPr lang="en-US" sz="5200" b="1" dirty="0" err="1">
                <a:solidFill>
                  <a:srgbClr val="FFD700"/>
                </a:solidFill>
                <a:latin typeface="Arial Narrow"/>
                <a:cs typeface="Arial Narrow"/>
              </a:rPr>
              <a:t>谢谢</a:t>
            </a:r>
            <a:endParaRPr lang="en-US" sz="5200" b="1" dirty="0">
              <a:solidFill>
                <a:srgbClr val="FFD700"/>
              </a:solidFill>
              <a:latin typeface="Arial Narrow"/>
              <a:cs typeface="Arial Narrow"/>
            </a:endParaRPr>
          </a:p>
        </p:txBody>
      </p:sp>
      <p:grpSp>
        <p:nvGrpSpPr>
          <p:cNvPr id="8" name="Group 7"/>
          <p:cNvGrpSpPr/>
          <p:nvPr/>
        </p:nvGrpSpPr>
        <p:grpSpPr>
          <a:xfrm>
            <a:off x="0" y="6085641"/>
            <a:ext cx="619067" cy="246221"/>
            <a:chOff x="1689099" y="6028267"/>
            <a:chExt cx="1087983" cy="246221"/>
          </a:xfrm>
        </p:grpSpPr>
        <p:sp>
          <p:nvSpPr>
            <p:cNvPr id="9" name="Action Button: Custom 8">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TextBox 11">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矩形 12"/>
          <p:cNvSpPr/>
          <p:nvPr/>
        </p:nvSpPr>
        <p:spPr>
          <a:xfrm>
            <a:off x="7115720" y="6026044"/>
            <a:ext cx="1731564" cy="261610"/>
          </a:xfrm>
          <a:prstGeom prst="rect">
            <a:avLst/>
          </a:prstGeom>
        </p:spPr>
        <p:txBody>
          <a:bodyPr wrap="none">
            <a:spAutoFit/>
          </a:bodyPr>
          <a:lstStyle/>
          <a:p>
            <a:r>
              <a:rPr lang="zh-CN" altLang="en-US" sz="1100" dirty="0">
                <a:solidFill>
                  <a:schemeClr val="bg1"/>
                </a:solidFill>
              </a:rPr>
              <a:t>出版号 </a:t>
            </a:r>
            <a:r>
              <a:rPr lang="en-US" altLang="zh-CN" sz="1100" dirty="0">
                <a:solidFill>
                  <a:schemeClr val="bg1"/>
                </a:solidFill>
              </a:rPr>
              <a:t>5991-6594CHCN</a:t>
            </a:r>
            <a:endParaRPr lang="zh-CN" altLang="en-US" sz="11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ts val="1"/>
              </a:spcBef>
              <a:spcAft>
                <a:spcPts val="300"/>
              </a:spcAft>
              <a:buNone/>
            </a:pPr>
            <a:r>
              <a:rPr lang="en-US" sz="3400" b="0" i="0" dirty="0" err="1">
                <a:solidFill>
                  <a:srgbClr val="000000"/>
                </a:solidFill>
                <a:latin typeface="Arial Narrow"/>
                <a:ea typeface="+mj-ea"/>
                <a:cs typeface="Arial Narrow"/>
              </a:rPr>
              <a:t>缩写</a:t>
            </a:r>
            <a:endParaRPr lang="en-US" sz="3400" b="0" i="0" dirty="0">
              <a:solidFill>
                <a:srgbClr val="000000"/>
              </a:solidFill>
              <a:latin typeface="Arial Narrow"/>
              <a:ea typeface="+mj-ea"/>
              <a:cs typeface="Arial Narrow"/>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5280628"/>
              </p:ext>
            </p:extLst>
          </p:nvPr>
        </p:nvGraphicFramePr>
        <p:xfrm>
          <a:off x="228600" y="1512000"/>
          <a:ext cx="4140000" cy="392760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0000"/>
                    </a:ext>
                  </a:extLst>
                </a:gridCol>
                <a:gridCol w="3327200">
                  <a:extLst>
                    <a:ext uri="{9D8B030D-6E8A-4147-A177-3AD203B41FA5}">
                      <a16:colId xmlns:a16="http://schemas.microsoft.com/office/drawing/2014/main" val="20001"/>
                    </a:ext>
                  </a:extLst>
                </a:gridCol>
              </a:tblGrid>
              <a:tr h="324000">
                <a:tc>
                  <a:txBody>
                    <a:bodyPr/>
                    <a:lstStyle/>
                    <a:p>
                      <a:pPr marL="0" algn="l" defTabSz="685800">
                        <a:buNone/>
                      </a:pPr>
                      <a:r>
                        <a:rPr lang="en-US" sz="1400" b="1" i="0" dirty="0" err="1">
                          <a:solidFill>
                            <a:schemeClr val="lt1"/>
                          </a:solidFill>
                          <a:latin typeface="Arial"/>
                          <a:ea typeface="+mn-ea"/>
                          <a:cs typeface="+mn-cs"/>
                        </a:rPr>
                        <a:t>缩写</a:t>
                      </a:r>
                      <a:endParaRPr lang="en-US" sz="1400" b="1" i="0" dirty="0">
                        <a:solidFill>
                          <a:schemeClr val="lt1"/>
                        </a:solidFill>
                        <a:latin typeface="Arial"/>
                        <a:ea typeface="+mn-ea"/>
                        <a:cs typeface="+mn-cs"/>
                      </a:endParaRPr>
                    </a:p>
                  </a:txBody>
                  <a:tcPr marR="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tc>
                  <a:txBody>
                    <a:bodyPr/>
                    <a:lstStyle/>
                    <a:p>
                      <a:pPr marL="0" algn="l" defTabSz="685800">
                        <a:buNone/>
                      </a:pPr>
                      <a:r>
                        <a:rPr lang="en-US" sz="1400" b="1" i="0" dirty="0" err="1">
                          <a:solidFill>
                            <a:srgbClr val="FFFFFF"/>
                          </a:solidFill>
                          <a:latin typeface="Arial"/>
                          <a:ea typeface="+mn-ea"/>
                          <a:cs typeface="+mn-cs"/>
                        </a:rPr>
                        <a:t>定义</a:t>
                      </a:r>
                      <a:endParaRPr lang="en-US" sz="1400" b="1" i="0" dirty="0">
                        <a:solidFill>
                          <a:srgbClr val="FFFFFF"/>
                        </a:solidFill>
                        <a:latin typeface="Arial"/>
                        <a:ea typeface="+mn-ea"/>
                        <a:cs typeface="+mn-cs"/>
                      </a:endParaRP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extLst>
                  <a:ext uri="{0D108BD9-81ED-4DB2-BD59-A6C34878D82A}">
                    <a16:rowId xmlns:a16="http://schemas.microsoft.com/office/drawing/2014/main" val="10000"/>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A</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吸光度</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1"/>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AAS</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GB" sz="1400" b="0" i="0">
                          <a:solidFill>
                            <a:schemeClr val="dk1"/>
                          </a:solidFill>
                          <a:latin typeface="Arial"/>
                          <a:ea typeface="+mn-ea"/>
                          <a:cs typeface="+mn-cs"/>
                        </a:rPr>
                        <a:t>原子吸收光谱 </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2"/>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AES</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GB" sz="1400" b="0" i="0">
                          <a:solidFill>
                            <a:schemeClr val="dk1"/>
                          </a:solidFill>
                          <a:latin typeface="Arial"/>
                          <a:ea typeface="+mn-ea"/>
                          <a:cs typeface="+mn-cs"/>
                        </a:rPr>
                        <a:t>原子发射光谱 </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3"/>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b</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光程</a:t>
                      </a:r>
                      <a:r>
                        <a:rPr lang="en-US" sz="1400" b="0" i="0" baseline="0">
                          <a:solidFill>
                            <a:schemeClr val="dk1"/>
                          </a:solidFill>
                          <a:latin typeface="Arial"/>
                          <a:ea typeface="+mn-ea"/>
                          <a:cs typeface="+mn-cs"/>
                        </a:rPr>
                        <a:t> (cm)</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4"/>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c</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chemeClr val="dk1"/>
                          </a:solidFill>
                          <a:latin typeface="Arial"/>
                          <a:ea typeface="+mn-ea"/>
                          <a:cs typeface="+mn-cs"/>
                        </a:rPr>
                        <a:t>光速</a:t>
                      </a:r>
                      <a:r>
                        <a:rPr lang="en-US" sz="1400" b="0" i="0" dirty="0">
                          <a:solidFill>
                            <a:schemeClr val="dk1"/>
                          </a:solidFill>
                          <a:latin typeface="Arial"/>
                          <a:ea typeface="+mn-ea"/>
                          <a:cs typeface="+mn-cs"/>
                        </a:rPr>
                        <a:t> (3 </a:t>
                      </a:r>
                      <a:r>
                        <a:rPr lang="en-US" sz="1400" b="0" i="0" dirty="0">
                          <a:solidFill>
                            <a:schemeClr val="dk1"/>
                          </a:solidFill>
                          <a:latin typeface="Arial"/>
                          <a:ea typeface="+mn-ea"/>
                          <a:cs typeface="+mn-cs"/>
                          <a:sym typeface="Symbol"/>
                        </a:rPr>
                        <a:t></a:t>
                      </a:r>
                      <a:r>
                        <a:rPr lang="en-US" sz="1400" b="0" i="0" dirty="0">
                          <a:solidFill>
                            <a:schemeClr val="dk1"/>
                          </a:solidFill>
                          <a:latin typeface="Arial"/>
                          <a:ea typeface="+mn-ea"/>
                          <a:cs typeface="+mn-cs"/>
                        </a:rPr>
                        <a:t> 10</a:t>
                      </a:r>
                      <a:r>
                        <a:rPr lang="en-US" sz="1400" b="0" i="0" baseline="30000" dirty="0">
                          <a:solidFill>
                            <a:schemeClr val="dk1"/>
                          </a:solidFill>
                          <a:latin typeface="Arial"/>
                          <a:ea typeface="+mn-ea"/>
                          <a:cs typeface="+mn-cs"/>
                        </a:rPr>
                        <a:t>8</a:t>
                      </a:r>
                      <a:r>
                        <a:rPr lang="en-US" sz="1400" b="0" i="0" dirty="0">
                          <a:solidFill>
                            <a:schemeClr val="dk1"/>
                          </a:solidFill>
                          <a:latin typeface="Arial"/>
                          <a:ea typeface="+mn-ea"/>
                          <a:cs typeface="+mn-cs"/>
                        </a:rPr>
                        <a:t> m s</a:t>
                      </a:r>
                      <a:r>
                        <a:rPr lang="en-US" sz="1400" b="0" i="0" baseline="30000" dirty="0">
                          <a:solidFill>
                            <a:schemeClr val="dk1"/>
                          </a:solidFill>
                          <a:latin typeface="Arial"/>
                          <a:ea typeface="+mn-ea"/>
                          <a:cs typeface="+mn-cs"/>
                        </a:rPr>
                        <a:t>-1</a:t>
                      </a:r>
                      <a:r>
                        <a:rPr lang="en-US" sz="1400" b="0" i="0" dirty="0">
                          <a:solidFill>
                            <a:schemeClr val="dk1"/>
                          </a:solidFill>
                          <a:latin typeface="Arial"/>
                          <a:ea typeface="+mn-ea"/>
                          <a:cs typeface="+mn-cs"/>
                        </a:rPr>
                        <a:t>)</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5"/>
                  </a:ext>
                </a:extLst>
              </a:tr>
              <a:tr h="327600">
                <a:tc>
                  <a:txBody>
                    <a:bodyPr/>
                    <a:lstStyle/>
                    <a:p>
                      <a:pPr marL="0" marR="0" indent="0" algn="l" defTabSz="685800">
                        <a:lnSpc>
                          <a:spcPct val="100000"/>
                        </a:lnSpc>
                        <a:spcBef>
                          <a:spcPts val="0"/>
                        </a:spcBef>
                        <a:spcAft>
                          <a:spcPts val="0"/>
                        </a:spcAft>
                        <a:buNone/>
                      </a:pPr>
                      <a:r>
                        <a:rPr lang="en-US" sz="1400" b="0" i="0">
                          <a:solidFill>
                            <a:srgbClr val="4D4D4D"/>
                          </a:solidFill>
                          <a:latin typeface="Symbol"/>
                          <a:ea typeface="+mn-ea"/>
                          <a:cs typeface="+mn-cs"/>
                        </a:rPr>
                        <a:t>e</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chemeClr val="dk1"/>
                          </a:solidFill>
                          <a:latin typeface="Arial"/>
                          <a:ea typeface="+mn-ea"/>
                          <a:cs typeface="+mn-cs"/>
                        </a:rPr>
                        <a:t>消光系数或摩尔吸收系数</a:t>
                      </a:r>
                      <a:r>
                        <a:rPr lang="en-US" sz="1400" b="0" i="0" dirty="0">
                          <a:solidFill>
                            <a:schemeClr val="dk1"/>
                          </a:solidFill>
                          <a:latin typeface="Arial"/>
                          <a:ea typeface="+mn-ea"/>
                          <a:cs typeface="+mn-cs"/>
                        </a:rPr>
                        <a:t> (L mol</a:t>
                      </a:r>
                      <a:r>
                        <a:rPr lang="en-US" sz="1400" b="0" i="0" baseline="30000" dirty="0">
                          <a:solidFill>
                            <a:schemeClr val="dk1"/>
                          </a:solidFill>
                          <a:latin typeface="Arial"/>
                          <a:ea typeface="+mn-ea"/>
                          <a:cs typeface="+mn-cs"/>
                        </a:rPr>
                        <a:t>-1 </a:t>
                      </a:r>
                      <a:r>
                        <a:rPr lang="en-US" sz="1400" b="0" i="0" dirty="0">
                          <a:solidFill>
                            <a:schemeClr val="dk1"/>
                          </a:solidFill>
                          <a:latin typeface="Arial"/>
                          <a:ea typeface="+mn-ea"/>
                          <a:cs typeface="+mn-cs"/>
                        </a:rPr>
                        <a:t>cm</a:t>
                      </a:r>
                      <a:r>
                        <a:rPr lang="en-US" sz="1400" b="0" i="0" baseline="30000" dirty="0">
                          <a:solidFill>
                            <a:schemeClr val="dk1"/>
                          </a:solidFill>
                          <a:latin typeface="Arial"/>
                          <a:ea typeface="+mn-ea"/>
                          <a:cs typeface="+mn-cs"/>
                        </a:rPr>
                        <a:t>-1</a:t>
                      </a:r>
                      <a:r>
                        <a:rPr lang="en-US" sz="1400" b="0" i="0" dirty="0">
                          <a:solidFill>
                            <a:schemeClr val="dk1"/>
                          </a:solidFill>
                          <a:latin typeface="Arial"/>
                          <a:ea typeface="+mn-ea"/>
                          <a:cs typeface="+mn-cs"/>
                        </a:rPr>
                        <a:t>)</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6"/>
                  </a:ext>
                </a:extLst>
              </a:tr>
              <a:tr h="327600">
                <a:tc>
                  <a:txBody>
                    <a:bodyPr/>
                    <a:lstStyle/>
                    <a:p>
                      <a:pPr marL="0" algn="l" defTabSz="685800">
                        <a:buNone/>
                      </a:pPr>
                      <a:r>
                        <a:rPr lang="en-US" sz="1400" b="0" i="0">
                          <a:solidFill>
                            <a:srgbClr val="4D4D4D"/>
                          </a:solidFill>
                          <a:latin typeface="Arial"/>
                          <a:ea typeface="+mn-ea"/>
                          <a:cs typeface="+mn-cs"/>
                        </a:rPr>
                        <a:t>E</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a:solidFill>
                            <a:schemeClr val="dk1"/>
                          </a:solidFill>
                          <a:latin typeface="Arial"/>
                          <a:ea typeface="+mn-ea"/>
                          <a:cs typeface="+mn-cs"/>
                        </a:rPr>
                        <a:t>振荡电场</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7"/>
                  </a:ext>
                </a:extLst>
              </a:tr>
              <a:tr h="327600">
                <a:tc>
                  <a:txBody>
                    <a:bodyPr/>
                    <a:lstStyle/>
                    <a:p>
                      <a:pPr marL="0" algn="l" defTabSz="685800">
                        <a:buNone/>
                      </a:pPr>
                      <a:r>
                        <a:rPr lang="en-US" sz="1400" b="0" i="1">
                          <a:solidFill>
                            <a:srgbClr val="4D4D4D"/>
                          </a:solidFill>
                          <a:latin typeface="Arial"/>
                          <a:ea typeface="+mn-ea"/>
                          <a:cs typeface="+mn-cs"/>
                        </a:rPr>
                        <a:t>E</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a:solidFill>
                            <a:schemeClr val="dk1"/>
                          </a:solidFill>
                          <a:latin typeface="Arial"/>
                          <a:ea typeface="+mn-ea"/>
                          <a:cs typeface="+mn-cs"/>
                        </a:rPr>
                        <a:t>能量</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8"/>
                  </a:ext>
                </a:extLst>
              </a:tr>
              <a:tr h="327600">
                <a:tc>
                  <a:txBody>
                    <a:bodyPr/>
                    <a:lstStyle/>
                    <a:p>
                      <a:pPr marL="0" algn="l" defTabSz="685800">
                        <a:buNone/>
                      </a:pPr>
                      <a:r>
                        <a:rPr lang="en-US" sz="1400" b="0" i="0" baseline="0">
                          <a:solidFill>
                            <a:srgbClr val="4D4D4D"/>
                          </a:solidFill>
                          <a:latin typeface="Arial"/>
                          <a:ea typeface="+mn-ea"/>
                          <a:cs typeface="+mn-cs"/>
                        </a:rPr>
                        <a:t>h</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chemeClr val="dk1"/>
                          </a:solidFill>
                          <a:latin typeface="Arial"/>
                          <a:ea typeface="+mn-ea"/>
                          <a:cs typeface="+mn-cs"/>
                        </a:rPr>
                        <a:t>普朗克常数</a:t>
                      </a:r>
                      <a:r>
                        <a:rPr lang="en-US" sz="1400" b="0" i="0" dirty="0">
                          <a:solidFill>
                            <a:schemeClr val="dk1"/>
                          </a:solidFill>
                          <a:latin typeface="Arial"/>
                          <a:ea typeface="+mn-ea"/>
                          <a:cs typeface="+mn-cs"/>
                        </a:rPr>
                        <a:t> (6.62 </a:t>
                      </a:r>
                      <a:r>
                        <a:rPr lang="en-US" sz="1400" b="0" i="0" dirty="0">
                          <a:solidFill>
                            <a:schemeClr val="dk1"/>
                          </a:solidFill>
                          <a:latin typeface="Arial"/>
                          <a:ea typeface="+mn-ea"/>
                          <a:cs typeface="+mn-cs"/>
                          <a:sym typeface="Symbol"/>
                        </a:rPr>
                        <a:t></a:t>
                      </a:r>
                      <a:r>
                        <a:rPr lang="en-US" sz="1400" b="0" i="0" dirty="0">
                          <a:solidFill>
                            <a:schemeClr val="dk1"/>
                          </a:solidFill>
                          <a:latin typeface="Arial"/>
                          <a:ea typeface="+mn-ea"/>
                          <a:cs typeface="+mn-cs"/>
                        </a:rPr>
                        <a:t> 10</a:t>
                      </a:r>
                      <a:r>
                        <a:rPr lang="en-US" sz="1400" b="0" i="0" baseline="30000" dirty="0">
                          <a:solidFill>
                            <a:schemeClr val="dk1"/>
                          </a:solidFill>
                          <a:latin typeface="Arial"/>
                          <a:ea typeface="+mn-ea"/>
                          <a:cs typeface="+mn-cs"/>
                        </a:rPr>
                        <a:t>-34</a:t>
                      </a:r>
                      <a:r>
                        <a:rPr lang="en-US" sz="1400" b="0" i="0" dirty="0">
                          <a:solidFill>
                            <a:schemeClr val="dk1"/>
                          </a:solidFill>
                          <a:latin typeface="Arial"/>
                          <a:ea typeface="+mn-ea"/>
                          <a:cs typeface="+mn-cs"/>
                        </a:rPr>
                        <a:t> J s)</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9"/>
                  </a:ext>
                </a:extLst>
              </a:tr>
              <a:tr h="327600">
                <a:tc>
                  <a:txBody>
                    <a:bodyPr/>
                    <a:lstStyle/>
                    <a:p>
                      <a:pPr marL="0" algn="l" defTabSz="685800">
                        <a:buNone/>
                      </a:pPr>
                      <a:r>
                        <a:rPr lang="en-US" sz="1400" b="0" i="0">
                          <a:solidFill>
                            <a:schemeClr val="dk1"/>
                          </a:solidFill>
                          <a:latin typeface="Arial"/>
                          <a:ea typeface="+mn-ea"/>
                          <a:cs typeface="+mn-cs"/>
                        </a:rPr>
                        <a:t>I</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a:solidFill>
                            <a:schemeClr val="dk1"/>
                          </a:solidFill>
                          <a:latin typeface="Arial"/>
                          <a:ea typeface="+mn-ea"/>
                          <a:cs typeface="+mn-cs"/>
                        </a:rPr>
                        <a:t>透射辐射 </a:t>
                      </a: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10"/>
                  </a:ext>
                </a:extLst>
              </a:tr>
              <a:tr h="327600">
                <a:tc>
                  <a:txBody>
                    <a:bodyPr/>
                    <a:lstStyle/>
                    <a:p>
                      <a:pPr marL="0" algn="l" defTabSz="685800">
                        <a:buNone/>
                      </a:pPr>
                      <a:r>
                        <a:rPr lang="en-US" sz="1400" b="0" i="0">
                          <a:solidFill>
                            <a:schemeClr val="dk1"/>
                          </a:solidFill>
                          <a:latin typeface="Arial"/>
                          <a:ea typeface="+mn-ea"/>
                          <a:cs typeface="+mn-cs"/>
                        </a:rPr>
                        <a:t>I</a:t>
                      </a:r>
                      <a:r>
                        <a:rPr lang="en-US" sz="1400" b="0" i="0" baseline="-25000">
                          <a:solidFill>
                            <a:schemeClr val="dk1"/>
                          </a:solidFill>
                          <a:latin typeface="Arial"/>
                          <a:ea typeface="+mn-ea"/>
                          <a:cs typeface="+mn-cs"/>
                        </a:rPr>
                        <a:t>0</a:t>
                      </a:r>
                    </a:p>
                  </a:txBody>
                  <a:tcPr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dirty="0" err="1">
                          <a:solidFill>
                            <a:schemeClr val="dk1"/>
                          </a:solidFill>
                          <a:latin typeface="Arial"/>
                          <a:ea typeface="+mn-ea"/>
                          <a:cs typeface="+mn-cs"/>
                        </a:rPr>
                        <a:t>入射辐射</a:t>
                      </a:r>
                      <a:endParaRPr lang="en-US" sz="1400" b="0" i="0" dirty="0">
                        <a:solidFill>
                          <a:schemeClr val="dk1"/>
                        </a:solidFill>
                        <a:latin typeface="Arial"/>
                        <a:ea typeface="+mn-ea"/>
                        <a:cs typeface="+mn-cs"/>
                      </a:endParaRPr>
                    </a:p>
                  </a:txBody>
                  <a:tcPr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675803791"/>
              </p:ext>
            </p:extLst>
          </p:nvPr>
        </p:nvGraphicFramePr>
        <p:xfrm>
          <a:off x="4634710" y="1511300"/>
          <a:ext cx="4140000" cy="3941232"/>
        </p:xfrm>
        <a:graphic>
          <a:graphicData uri="http://schemas.openxmlformats.org/drawingml/2006/table">
            <a:tbl>
              <a:tblPr firstRow="1" bandRow="1">
                <a:tableStyleId>{5C22544A-7EE6-4342-B048-85BDC9FD1C3A}</a:tableStyleId>
              </a:tblPr>
              <a:tblGrid>
                <a:gridCol w="1201646">
                  <a:extLst>
                    <a:ext uri="{9D8B030D-6E8A-4147-A177-3AD203B41FA5}">
                      <a16:colId xmlns:a16="http://schemas.microsoft.com/office/drawing/2014/main" val="20000"/>
                    </a:ext>
                  </a:extLst>
                </a:gridCol>
                <a:gridCol w="2938354">
                  <a:extLst>
                    <a:ext uri="{9D8B030D-6E8A-4147-A177-3AD203B41FA5}">
                      <a16:colId xmlns:a16="http://schemas.microsoft.com/office/drawing/2014/main" val="20001"/>
                    </a:ext>
                  </a:extLst>
                </a:gridCol>
              </a:tblGrid>
              <a:tr h="342897">
                <a:tc>
                  <a:txBody>
                    <a:bodyPr/>
                    <a:lstStyle/>
                    <a:p>
                      <a:pPr marL="0" algn="l" defTabSz="685800">
                        <a:buNone/>
                      </a:pPr>
                      <a:r>
                        <a:rPr lang="en-US" sz="1400" b="1" i="0" dirty="0" err="1">
                          <a:solidFill>
                            <a:schemeClr val="lt1"/>
                          </a:solidFill>
                          <a:latin typeface="Arial"/>
                          <a:ea typeface="+mn-ea"/>
                          <a:cs typeface="+mn-cs"/>
                        </a:rPr>
                        <a:t>缩写</a:t>
                      </a:r>
                      <a:endParaRPr lang="en-US" sz="1400" b="1" i="0" dirty="0">
                        <a:solidFill>
                          <a:schemeClr val="lt1"/>
                        </a:solidFill>
                        <a:latin typeface="Arial"/>
                        <a:ea typeface="+mn-ea"/>
                        <a:cs typeface="+mn-cs"/>
                      </a:endParaRPr>
                    </a:p>
                  </a:txBody>
                  <a:tcPr marL="90000" marR="0" marT="46800" marB="468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tc>
                  <a:txBody>
                    <a:bodyPr/>
                    <a:lstStyle/>
                    <a:p>
                      <a:pPr marL="0" algn="l" defTabSz="685800">
                        <a:buNone/>
                      </a:pPr>
                      <a:r>
                        <a:rPr lang="en-US" sz="1400" b="1" i="0" dirty="0" err="1">
                          <a:solidFill>
                            <a:schemeClr val="lt1"/>
                          </a:solidFill>
                          <a:latin typeface="Arial"/>
                          <a:ea typeface="+mn-ea"/>
                          <a:cs typeface="+mn-cs"/>
                        </a:rPr>
                        <a:t>定义</a:t>
                      </a:r>
                      <a:endParaRPr lang="en-US" sz="1400" b="1" i="0" dirty="0">
                        <a:solidFill>
                          <a:schemeClr val="lt1"/>
                        </a:solidFill>
                        <a:latin typeface="Arial"/>
                        <a:ea typeface="+mn-ea"/>
                        <a:cs typeface="+mn-cs"/>
                      </a:endParaRPr>
                    </a:p>
                  </a:txBody>
                  <a:tcPr marL="90000" marR="0" marT="46800" marB="468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extLst>
                  <a:ext uri="{0D108BD9-81ED-4DB2-BD59-A6C34878D82A}">
                    <a16:rowId xmlns:a16="http://schemas.microsoft.com/office/drawing/2014/main" val="10000"/>
                  </a:ext>
                </a:extLst>
              </a:tr>
              <a:tr h="399815">
                <a:tc>
                  <a:txBody>
                    <a:bodyPr/>
                    <a:lstStyle/>
                    <a:p>
                      <a:pPr marL="0" algn="l" defTabSz="685800">
                        <a:buNone/>
                      </a:pPr>
                      <a:r>
                        <a:rPr lang="en-US" sz="1400" b="0" i="0" dirty="0">
                          <a:solidFill>
                            <a:srgbClr val="4D4D4D"/>
                          </a:solidFill>
                          <a:latin typeface="Arial"/>
                          <a:ea typeface="+mn-ea"/>
                          <a:cs typeface="+mn-cs"/>
                        </a:rPr>
                        <a:t>ICP-OES</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dirty="0" err="1">
                          <a:solidFill>
                            <a:schemeClr val="dk1"/>
                          </a:solidFill>
                          <a:latin typeface="Arial"/>
                          <a:ea typeface="+mn-ea"/>
                          <a:cs typeface="+mn-cs"/>
                        </a:rPr>
                        <a:t>电感耦合等离子体光学发射光谱</a:t>
                      </a:r>
                      <a:endParaRPr lang="en-US" sz="1400" b="0" i="0" dirty="0">
                        <a:solidFill>
                          <a:schemeClr val="dk1"/>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1"/>
                  </a:ext>
                </a:extLst>
              </a:tr>
              <a:tr h="399815">
                <a:tc>
                  <a:txBody>
                    <a:bodyPr/>
                    <a:lstStyle/>
                    <a:p>
                      <a:pPr marL="0" algn="l" defTabSz="685800">
                        <a:buNone/>
                      </a:pPr>
                      <a:r>
                        <a:rPr lang="en-US" sz="1400" b="0" i="0">
                          <a:solidFill>
                            <a:schemeClr val="dk1"/>
                          </a:solidFill>
                          <a:latin typeface="Arial"/>
                          <a:ea typeface="+mn-ea"/>
                          <a:cs typeface="+mn-cs"/>
                        </a:rPr>
                        <a:t>ICP-MS</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baseline="0" dirty="0" err="1">
                          <a:solidFill>
                            <a:schemeClr val="dk1"/>
                          </a:solidFill>
                          <a:latin typeface="Arial"/>
                          <a:ea typeface="+mn-ea"/>
                          <a:cs typeface="+mn-cs"/>
                        </a:rPr>
                        <a:t>电感耦合等离子体原子质谱</a:t>
                      </a:r>
                      <a:endParaRPr lang="en-US" sz="1400" b="0" i="0" baseline="0" dirty="0">
                        <a:solidFill>
                          <a:schemeClr val="dk1"/>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2"/>
                  </a:ext>
                </a:extLst>
              </a:tr>
              <a:tr h="399815">
                <a:tc>
                  <a:txBody>
                    <a:bodyPr/>
                    <a:lstStyle/>
                    <a:p>
                      <a:pPr marL="0" marR="0" indent="0" algn="l" defTabSz="685800">
                        <a:lnSpc>
                          <a:spcPct val="100000"/>
                        </a:lnSpc>
                        <a:spcBef>
                          <a:spcPts val="0"/>
                        </a:spcBef>
                        <a:spcAft>
                          <a:spcPts val="0"/>
                        </a:spcAft>
                        <a:buNone/>
                      </a:pPr>
                      <a:r>
                        <a:rPr lang="en-US" sz="1400" b="0" i="0">
                          <a:solidFill>
                            <a:srgbClr val="000000"/>
                          </a:solidFill>
                          <a:latin typeface="Arial"/>
                          <a:ea typeface="+mn-ea"/>
                          <a:cs typeface="+mn-cs"/>
                          <a:sym typeface="Symbol"/>
                        </a:rPr>
                        <a:t></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rgbClr val="4D4D4D"/>
                          </a:solidFill>
                          <a:latin typeface="Arial"/>
                          <a:ea typeface="+mn-ea"/>
                          <a:cs typeface="+mn-cs"/>
                        </a:rPr>
                        <a:t>波长</a:t>
                      </a:r>
                      <a:endParaRPr lang="en-US" sz="1400" b="0" i="0" dirty="0">
                        <a:solidFill>
                          <a:srgbClr val="4D4D4D"/>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3"/>
                  </a:ext>
                </a:extLst>
              </a:tr>
              <a:tr h="399815">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M</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chemeClr val="dk1"/>
                          </a:solidFill>
                          <a:latin typeface="Arial"/>
                          <a:ea typeface="+mn-ea"/>
                          <a:cs typeface="+mn-cs"/>
                        </a:rPr>
                        <a:t>振荡磁场</a:t>
                      </a:r>
                      <a:endParaRPr lang="en-US" sz="1400" b="0" i="0" dirty="0">
                        <a:solidFill>
                          <a:schemeClr val="dk1"/>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4"/>
                  </a:ext>
                </a:extLst>
              </a:tr>
              <a:tr h="399815">
                <a:tc>
                  <a:txBody>
                    <a:bodyPr/>
                    <a:lstStyle/>
                    <a:p>
                      <a:pPr marL="0" marR="0" indent="0" algn="l" defTabSz="685800">
                        <a:lnSpc>
                          <a:spcPct val="100000"/>
                        </a:lnSpc>
                        <a:spcBef>
                          <a:spcPts val="0"/>
                        </a:spcBef>
                        <a:spcAft>
                          <a:spcPts val="0"/>
                        </a:spcAft>
                        <a:buNone/>
                      </a:pPr>
                      <a:r>
                        <a:rPr lang="en-US" sz="1400" b="0" i="0" dirty="0">
                          <a:solidFill>
                            <a:srgbClr val="4D4D4D"/>
                          </a:solidFill>
                          <a:latin typeface="Arial"/>
                          <a:ea typeface="+mn-ea"/>
                          <a:cs typeface="+mn-cs"/>
                        </a:rPr>
                        <a:t>MP-AES</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dirty="0" err="1">
                          <a:solidFill>
                            <a:schemeClr val="dk1"/>
                          </a:solidFill>
                          <a:latin typeface="Arial"/>
                          <a:ea typeface="+mn-ea"/>
                          <a:cs typeface="+mn-cs"/>
                        </a:rPr>
                        <a:t>微波等离子体原子发射光谱</a:t>
                      </a:r>
                      <a:r>
                        <a:rPr lang="en-US" sz="1400" b="0" i="0" dirty="0">
                          <a:solidFill>
                            <a:schemeClr val="dk1"/>
                          </a:solidFill>
                          <a:latin typeface="Arial"/>
                          <a:ea typeface="+mn-ea"/>
                          <a:cs typeface="+mn-cs"/>
                        </a:rPr>
                        <a:t> </a:t>
                      </a: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5"/>
                  </a:ext>
                </a:extLst>
              </a:tr>
              <a:tr h="399815">
                <a:tc>
                  <a:txBody>
                    <a:bodyPr/>
                    <a:lstStyle/>
                    <a:p>
                      <a:pPr marL="0" algn="l" defTabSz="685800">
                        <a:buNone/>
                      </a:pPr>
                      <a:r>
                        <a:rPr lang="en-US" sz="1400" b="0" i="0">
                          <a:solidFill>
                            <a:srgbClr val="4D4D4D"/>
                          </a:solidFill>
                          <a:latin typeface="Arial"/>
                          <a:ea typeface="+mn-ea"/>
                          <a:cs typeface="+mn-cs"/>
                        </a:rPr>
                        <a:t>T</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de-DE" sz="1400" b="0" i="0" dirty="0">
                          <a:solidFill>
                            <a:srgbClr val="4D4D4D"/>
                          </a:solidFill>
                          <a:latin typeface="Arial"/>
                          <a:ea typeface="+mn-ea"/>
                          <a:cs typeface="+mn-cs"/>
                        </a:rPr>
                        <a:t>透</a:t>
                      </a:r>
                      <a:r>
                        <a:rPr lang="zh-CN" altLang="en-US" sz="1400" b="0" i="0" dirty="0">
                          <a:solidFill>
                            <a:srgbClr val="4D4D4D"/>
                          </a:solidFill>
                          <a:latin typeface="+mn-lt"/>
                          <a:ea typeface="+mn-ea"/>
                          <a:cs typeface="+mn-cs"/>
                        </a:rPr>
                        <a:t>光</a:t>
                      </a:r>
                      <a:r>
                        <a:rPr lang="de-DE" sz="1400" b="0" i="0" dirty="0">
                          <a:solidFill>
                            <a:srgbClr val="4D4D4D"/>
                          </a:solidFill>
                          <a:latin typeface="Arial"/>
                          <a:ea typeface="+mn-ea"/>
                          <a:cs typeface="+mn-cs"/>
                        </a:rPr>
                        <a:t>率</a:t>
                      </a: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6"/>
                  </a:ext>
                </a:extLst>
              </a:tr>
              <a:tr h="399815">
                <a:tc>
                  <a:txBody>
                    <a:bodyPr/>
                    <a:lstStyle/>
                    <a:p>
                      <a:pPr marL="0" algn="l" defTabSz="685800">
                        <a:buNone/>
                      </a:pPr>
                      <a:r>
                        <a:rPr lang="en-US" sz="1400" b="0" i="1" baseline="0">
                          <a:solidFill>
                            <a:srgbClr val="4D4D4D"/>
                          </a:solidFill>
                          <a:latin typeface="Arial"/>
                          <a:ea typeface="+mn-ea"/>
                          <a:cs typeface="+mn-cs"/>
                        </a:rPr>
                        <a:t>v</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marR="0" indent="0" algn="l" defTabSz="685800">
                        <a:lnSpc>
                          <a:spcPct val="100000"/>
                        </a:lnSpc>
                        <a:spcBef>
                          <a:spcPts val="0"/>
                        </a:spcBef>
                        <a:spcAft>
                          <a:spcPts val="0"/>
                        </a:spcAft>
                        <a:buNone/>
                      </a:pPr>
                      <a:r>
                        <a:rPr lang="en-US" sz="1400" b="0" i="0" dirty="0" err="1">
                          <a:solidFill>
                            <a:schemeClr val="dk1"/>
                          </a:solidFill>
                          <a:latin typeface="Arial"/>
                          <a:ea typeface="+mn-ea"/>
                          <a:cs typeface="+mn-cs"/>
                        </a:rPr>
                        <a:t>频率</a:t>
                      </a:r>
                      <a:r>
                        <a:rPr lang="en-US" sz="1400" b="0" i="0" dirty="0">
                          <a:solidFill>
                            <a:schemeClr val="dk1"/>
                          </a:solidFill>
                          <a:latin typeface="Arial"/>
                          <a:ea typeface="+mn-ea"/>
                          <a:cs typeface="+mn-cs"/>
                        </a:rPr>
                        <a:t> (s</a:t>
                      </a:r>
                      <a:r>
                        <a:rPr lang="en-US" sz="1400" b="0" i="0" baseline="30000" dirty="0">
                          <a:solidFill>
                            <a:schemeClr val="dk1"/>
                          </a:solidFill>
                          <a:latin typeface="Arial"/>
                          <a:ea typeface="+mn-ea"/>
                          <a:cs typeface="+mn-cs"/>
                        </a:rPr>
                        <a:t>-1</a:t>
                      </a:r>
                      <a:r>
                        <a:rPr lang="en-US" sz="1400" b="0" i="0" dirty="0">
                          <a:solidFill>
                            <a:schemeClr val="dk1"/>
                          </a:solidFill>
                          <a:latin typeface="Arial"/>
                          <a:ea typeface="+mn-ea"/>
                          <a:cs typeface="+mn-cs"/>
                        </a:rPr>
                        <a:t>)</a:t>
                      </a: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7"/>
                  </a:ext>
                </a:extLst>
              </a:tr>
              <a:tr h="399815">
                <a:tc>
                  <a:txBody>
                    <a:bodyPr/>
                    <a:lstStyle/>
                    <a:p>
                      <a:pPr marL="0" algn="l" defTabSz="685800">
                        <a:buNone/>
                      </a:pPr>
                      <a:r>
                        <a:rPr lang="en-US" sz="1400" b="0" i="0" baseline="0">
                          <a:solidFill>
                            <a:srgbClr val="4D4D4D"/>
                          </a:solidFill>
                          <a:latin typeface="Arial"/>
                          <a:ea typeface="+mn-ea"/>
                          <a:cs typeface="+mn-cs"/>
                        </a:rPr>
                        <a:t>XRF</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dirty="0">
                          <a:solidFill>
                            <a:schemeClr val="dk1"/>
                          </a:solidFill>
                          <a:latin typeface="Arial"/>
                          <a:ea typeface="+mn-ea"/>
                          <a:cs typeface="+mn-cs"/>
                        </a:rPr>
                        <a:t>X </a:t>
                      </a:r>
                      <a:r>
                        <a:rPr lang="en-US" sz="1400" b="0" i="0" dirty="0" err="1">
                          <a:solidFill>
                            <a:schemeClr val="dk1"/>
                          </a:solidFill>
                          <a:latin typeface="Arial"/>
                          <a:ea typeface="+mn-ea"/>
                          <a:cs typeface="+mn-cs"/>
                        </a:rPr>
                        <a:t>射线荧光</a:t>
                      </a:r>
                      <a:endParaRPr lang="en-US" sz="1400" b="0" i="0" dirty="0">
                        <a:solidFill>
                          <a:schemeClr val="dk1"/>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8"/>
                  </a:ext>
                </a:extLst>
              </a:tr>
              <a:tr h="399815">
                <a:tc>
                  <a:txBody>
                    <a:bodyPr/>
                    <a:lstStyle/>
                    <a:p>
                      <a:pPr marL="0" algn="l" defTabSz="685800">
                        <a:buNone/>
                      </a:pPr>
                      <a:r>
                        <a:rPr lang="en-US" sz="1400" b="0" i="0" baseline="0" dirty="0">
                          <a:solidFill>
                            <a:srgbClr val="4D4D4D"/>
                          </a:solidFill>
                          <a:latin typeface="Arial"/>
                          <a:ea typeface="+mn-ea"/>
                          <a:cs typeface="+mn-cs"/>
                        </a:rPr>
                        <a:t>XRD</a:t>
                      </a:r>
                    </a:p>
                  </a:txBody>
                  <a:tcPr marL="90000" marR="0" marT="90000" marB="90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dirty="0">
                          <a:solidFill>
                            <a:schemeClr val="dk1"/>
                          </a:solidFill>
                          <a:latin typeface="Arial"/>
                          <a:ea typeface="+mn-ea"/>
                          <a:cs typeface="+mn-cs"/>
                        </a:rPr>
                        <a:t>X </a:t>
                      </a:r>
                      <a:r>
                        <a:rPr lang="en-US" sz="1400" b="0" i="0" dirty="0" err="1">
                          <a:solidFill>
                            <a:schemeClr val="dk1"/>
                          </a:solidFill>
                          <a:latin typeface="Arial"/>
                          <a:ea typeface="+mn-ea"/>
                          <a:cs typeface="+mn-cs"/>
                        </a:rPr>
                        <a:t>射线衍射</a:t>
                      </a:r>
                      <a:endParaRPr lang="en-US" sz="1400" b="0" i="0" dirty="0">
                        <a:solidFill>
                          <a:schemeClr val="dk1"/>
                        </a:solidFill>
                        <a:latin typeface="Arial"/>
                        <a:ea typeface="+mn-ea"/>
                        <a:cs typeface="+mn-cs"/>
                      </a:endParaRPr>
                    </a:p>
                  </a:txBody>
                  <a:tcPr marL="90000" marR="0" marT="90000" marB="90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15" name="Group 14"/>
          <p:cNvGrpSpPr/>
          <p:nvPr/>
        </p:nvGrpSpPr>
        <p:grpSpPr>
          <a:xfrm>
            <a:off x="0" y="6085641"/>
            <a:ext cx="619067" cy="246221"/>
            <a:chOff x="1689099" y="6028267"/>
            <a:chExt cx="1087983" cy="246221"/>
          </a:xfrm>
        </p:grpSpPr>
        <p:sp>
          <p:nvSpPr>
            <p:cNvPr id="16" name="Action Button: Custom 15">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Chevron 16">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Chevron 17">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347791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400" b="0" i="0" dirty="0" err="1">
                <a:solidFill>
                  <a:srgbClr val="000000"/>
                </a:solidFill>
                <a:latin typeface="Arial Narrow"/>
                <a:ea typeface="+mj-ea"/>
                <a:cs typeface="Arial Narrow"/>
              </a:rPr>
              <a:t>前言</a:t>
            </a:r>
            <a:r>
              <a:rPr lang="en-US" sz="3400" b="0" i="0" dirty="0">
                <a:solidFill>
                  <a:srgbClr val="000000"/>
                </a:solidFill>
                <a:latin typeface="Arial Narrow"/>
                <a:ea typeface="+mj-ea"/>
                <a:cs typeface="Arial Narrow"/>
              </a:rPr>
              <a:t> </a:t>
            </a:r>
            <a:br>
              <a:rPr lang="en-US" sz="3400" b="0" i="0" dirty="0">
                <a:solidFill>
                  <a:srgbClr val="FF0000"/>
                </a:solidFill>
                <a:latin typeface="Arial Narrow"/>
                <a:ea typeface="+mj-ea"/>
                <a:cs typeface="Arial Narrow"/>
              </a:rPr>
            </a:br>
            <a:endParaRPr lang="en-US" sz="3400" b="0" i="0" dirty="0">
              <a:solidFill>
                <a:srgbClr val="FF0000"/>
              </a:solidFill>
              <a:latin typeface="Arial Narrow"/>
              <a:ea typeface="+mj-ea"/>
              <a:cs typeface="Arial Narrow"/>
            </a:endParaRPr>
          </a:p>
        </p:txBody>
      </p:sp>
      <p:sp>
        <p:nvSpPr>
          <p:cNvPr id="3" name="Content Placeholder 2"/>
          <p:cNvSpPr>
            <a:spLocks noGrp="1"/>
          </p:cNvSpPr>
          <p:nvPr>
            <p:ph idx="1"/>
          </p:nvPr>
        </p:nvSpPr>
        <p:spPr>
          <a:xfrm>
            <a:off x="228600" y="1508760"/>
            <a:ext cx="8686800" cy="4562856"/>
          </a:xfrm>
        </p:spPr>
        <p:txBody>
          <a:bodyPr>
            <a:normAutofit/>
          </a:bodyPr>
          <a:lstStyle/>
          <a:p>
            <a:pPr>
              <a:lnSpc>
                <a:spcPct val="110000"/>
              </a:lnSpc>
              <a:spcBef>
                <a:spcPts val="1200"/>
              </a:spcBef>
            </a:pPr>
            <a:r>
              <a:rPr lang="en-GB" sz="2000" b="1" i="0" dirty="0" err="1">
                <a:solidFill>
                  <a:srgbClr val="000000"/>
                </a:solidFill>
                <a:latin typeface="Arial"/>
                <a:ea typeface="+mn-ea"/>
                <a:cs typeface="Arial"/>
              </a:rPr>
              <a:t>光谱</a:t>
            </a:r>
            <a:r>
              <a:rPr lang="zh-CN" altLang="en-US" sz="2000" dirty="0"/>
              <a:t>学</a:t>
            </a:r>
            <a:r>
              <a:rPr lang="en-GB" sz="2000" b="0" i="0" dirty="0" err="1">
                <a:solidFill>
                  <a:srgbClr val="000000"/>
                </a:solidFill>
                <a:latin typeface="Arial"/>
                <a:ea typeface="+mn-ea"/>
                <a:cs typeface="Arial"/>
              </a:rPr>
              <a:t>是研究物质与电磁辐射之间相互作用的科学。历史上</a:t>
            </a:r>
            <a:r>
              <a:rPr lang="en-GB" altLang="zh-CN" sz="2000" dirty="0">
                <a:solidFill>
                  <a:srgbClr val="000000"/>
                </a:solidFill>
                <a:cs typeface="Arial"/>
              </a:rPr>
              <a:t> ，</a:t>
            </a:r>
            <a:r>
              <a:rPr lang="en-GB" sz="2000" b="0" i="0" dirty="0" err="1">
                <a:solidFill>
                  <a:srgbClr val="000000"/>
                </a:solidFill>
                <a:latin typeface="Arial"/>
                <a:ea typeface="+mn-ea"/>
                <a:cs typeface="Arial"/>
              </a:rPr>
              <a:t>光谱</a:t>
            </a:r>
            <a:r>
              <a:rPr lang="zh-CN" altLang="en-US" sz="2000" dirty="0"/>
              <a:t>学</a:t>
            </a:r>
            <a:r>
              <a:rPr lang="en-GB" sz="2000" b="0" i="0" dirty="0" err="1">
                <a:solidFill>
                  <a:srgbClr val="000000"/>
                </a:solidFill>
                <a:latin typeface="Arial"/>
                <a:ea typeface="+mn-ea"/>
                <a:cs typeface="Arial"/>
              </a:rPr>
              <a:t>起源于</a:t>
            </a:r>
            <a:r>
              <a:rPr lang="zh-CN" altLang="en-US" sz="2000" dirty="0"/>
              <a:t>可见光</a:t>
            </a:r>
            <a:r>
              <a:rPr lang="en-GB" sz="2000" b="0" i="0" dirty="0" err="1">
                <a:solidFill>
                  <a:srgbClr val="000000"/>
                </a:solidFill>
                <a:latin typeface="Arial"/>
                <a:ea typeface="+mn-ea"/>
                <a:cs typeface="Arial"/>
              </a:rPr>
              <a:t>通过棱镜</a:t>
            </a:r>
            <a:r>
              <a:rPr lang="zh-CN" altLang="en-US" sz="2000" dirty="0"/>
              <a:t>依照其波长而产生的</a:t>
            </a:r>
            <a:r>
              <a:rPr lang="en-GB" sz="2000" b="0" i="0" dirty="0" err="1">
                <a:solidFill>
                  <a:srgbClr val="000000"/>
                </a:solidFill>
                <a:latin typeface="Arial"/>
                <a:ea typeface="+mn-ea"/>
                <a:cs typeface="Arial"/>
              </a:rPr>
              <a:t>散射的研究。后来，这一概念</a:t>
            </a:r>
            <a:r>
              <a:rPr lang="zh-CN" altLang="en-US" sz="2000" dirty="0"/>
              <a:t>极大地扩展</a:t>
            </a:r>
            <a:r>
              <a:rPr lang="en-GB" sz="2000" b="0" i="0" dirty="0" err="1">
                <a:solidFill>
                  <a:srgbClr val="000000"/>
                </a:solidFill>
                <a:latin typeface="Arial"/>
                <a:ea typeface="+mn-ea"/>
                <a:cs typeface="Arial"/>
              </a:rPr>
              <a:t>为辐射能</a:t>
            </a:r>
            <a:r>
              <a:rPr lang="zh-CN" altLang="en-US" sz="2000" dirty="0"/>
              <a:t>由于</a:t>
            </a:r>
            <a:r>
              <a:rPr lang="en-GB" sz="2000" b="0" i="0" dirty="0" err="1">
                <a:solidFill>
                  <a:srgbClr val="000000"/>
                </a:solidFill>
                <a:latin typeface="Arial"/>
                <a:ea typeface="+mn-ea"/>
                <a:cs typeface="Arial"/>
              </a:rPr>
              <a:t>其波长或频率而产生的</a:t>
            </a:r>
            <a:r>
              <a:rPr lang="zh-CN" altLang="en-US" sz="2000" dirty="0"/>
              <a:t>任何</a:t>
            </a:r>
            <a:r>
              <a:rPr lang="en-GB" sz="2000" b="0" i="0" dirty="0" err="1">
                <a:solidFill>
                  <a:srgbClr val="000000"/>
                </a:solidFill>
                <a:latin typeface="Arial"/>
                <a:ea typeface="+mn-ea"/>
                <a:cs typeface="Arial"/>
              </a:rPr>
              <a:t>相互作用。光谱数据通常</a:t>
            </a:r>
            <a:r>
              <a:rPr lang="zh-CN" altLang="en-US" sz="2000" dirty="0"/>
              <a:t>以</a:t>
            </a:r>
            <a:r>
              <a:rPr lang="en-GB" sz="2000" b="0" i="0" dirty="0" err="1">
                <a:solidFill>
                  <a:srgbClr val="000000"/>
                </a:solidFill>
                <a:latin typeface="Arial"/>
                <a:ea typeface="+mn-ea"/>
                <a:cs typeface="Arial"/>
              </a:rPr>
              <a:t>谱图</a:t>
            </a:r>
            <a:r>
              <a:rPr lang="zh-CN" altLang="en-US" sz="2000" dirty="0"/>
              <a:t>形式</a:t>
            </a:r>
            <a:r>
              <a:rPr lang="en-GB" sz="2000" b="0" i="0" dirty="0" err="1">
                <a:solidFill>
                  <a:srgbClr val="000000"/>
                </a:solidFill>
                <a:latin typeface="Arial"/>
                <a:ea typeface="+mn-ea"/>
                <a:cs typeface="Arial"/>
              </a:rPr>
              <a:t>表示，即目标物质响应与波长或频率之间的关系图</a:t>
            </a:r>
            <a:r>
              <a:rPr lang="en-GB" sz="2000" b="0" i="0" dirty="0">
                <a:solidFill>
                  <a:srgbClr val="000000"/>
                </a:solidFill>
                <a:latin typeface="Arial"/>
                <a:ea typeface="+mn-ea"/>
                <a:cs typeface="Arial"/>
              </a:rPr>
              <a:t>。</a:t>
            </a:r>
          </a:p>
          <a:p>
            <a:pPr marL="230400" indent="-230400">
              <a:buClr>
                <a:srgbClr val="000000"/>
              </a:buClr>
              <a:buFont typeface="Arial" pitchFamily="34" charset="0"/>
              <a:buChar char="•"/>
            </a:pPr>
            <a:r>
              <a:rPr lang="en-US" sz="2000" dirty="0"/>
              <a:t>Spectrum （</a:t>
            </a:r>
            <a:r>
              <a:rPr lang="en-US" sz="2000" dirty="0" err="1"/>
              <a:t>拉丁文</a:t>
            </a:r>
            <a:r>
              <a:rPr lang="en-US" sz="2000" dirty="0"/>
              <a:t>）：</a:t>
            </a:r>
            <a:r>
              <a:rPr lang="en-US" sz="2000" dirty="0" err="1"/>
              <a:t>幽灵</a:t>
            </a:r>
            <a:endParaRPr lang="en-US" sz="2000" dirty="0"/>
          </a:p>
          <a:p>
            <a:pPr marL="230400" indent="-230400">
              <a:buClr>
                <a:srgbClr val="000000"/>
              </a:buClr>
              <a:buFont typeface="Arial" pitchFamily="34" charset="0"/>
              <a:buChar char="•"/>
            </a:pPr>
            <a:r>
              <a:rPr lang="en-US" sz="2000" dirty="0" err="1"/>
              <a:t>Skopos（希腊文</a:t>
            </a:r>
            <a:r>
              <a:rPr lang="en-US" sz="2000" dirty="0"/>
              <a:t>）：</a:t>
            </a:r>
            <a:r>
              <a:rPr lang="en-US" sz="2000" dirty="0" err="1"/>
              <a:t>观察者</a:t>
            </a:r>
            <a:endParaRPr lang="en-US" sz="2000" dirty="0"/>
          </a:p>
          <a:p>
            <a:pPr marL="230400" indent="-230400">
              <a:buClr>
                <a:srgbClr val="000000"/>
              </a:buClr>
              <a:buFont typeface="Arial" pitchFamily="34" charset="0"/>
              <a:buChar char="•"/>
            </a:pPr>
            <a:r>
              <a:rPr lang="en-US" sz="2000" dirty="0" err="1"/>
              <a:t>光谱学家</a:t>
            </a:r>
            <a:r>
              <a:rPr lang="en-US" sz="2000" dirty="0"/>
              <a:t> = </a:t>
            </a:r>
            <a:r>
              <a:rPr lang="en-US" sz="2000" dirty="0" err="1"/>
              <a:t>幽灵观察者</a:t>
            </a:r>
            <a:endParaRPr lang="en-US" sz="2000" dirty="0"/>
          </a:p>
          <a:p>
            <a:pPr marL="0" indent="0" algn="l" defTabSz="685800">
              <a:spcBef>
                <a:spcPts val="1400"/>
              </a:spcBef>
              <a:buNone/>
            </a:pPr>
            <a:endParaRPr lang="en-US" dirty="0"/>
          </a:p>
          <a:p>
            <a:pPr marL="457200" indent="-457200" algn="l" defTabSz="685800">
              <a:spcBef>
                <a:spcPts val="1400"/>
              </a:spcBef>
              <a:buFont typeface="Arial"/>
              <a:buChar char="•"/>
            </a:pPr>
            <a:endParaRPr lang="en-US" dirty="0"/>
          </a:p>
          <a:p>
            <a:pPr marL="0" indent="0" algn="l" defTabSz="685800">
              <a:lnSpc>
                <a:spcPct val="110000"/>
              </a:lnSpc>
              <a:spcBef>
                <a:spcPts val="1200"/>
              </a:spcBef>
              <a:buNone/>
            </a:pPr>
            <a:endParaRPr lang="en-US" dirty="0"/>
          </a:p>
        </p:txBody>
      </p:sp>
    </p:spTree>
    <p:extLst>
      <p:ext uri="{BB962C8B-B14F-4D97-AF65-F5344CB8AC3E}">
        <p14:creationId xmlns:p14="http://schemas.microsoft.com/office/powerpoint/2010/main" val="103183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ts val="1"/>
              </a:spcBef>
              <a:spcAft>
                <a:spcPts val="300"/>
              </a:spcAft>
              <a:buNone/>
            </a:pPr>
            <a:r>
              <a:rPr lang="de-DE" sz="3400" b="0" i="0" dirty="0">
                <a:solidFill>
                  <a:srgbClr val="000000"/>
                </a:solidFill>
                <a:latin typeface="Arial Narrow"/>
                <a:ea typeface="+mj-ea"/>
                <a:cs typeface="Arial (Body)"/>
              </a:rPr>
              <a:t>目录 </a:t>
            </a:r>
          </a:p>
        </p:txBody>
      </p:sp>
      <p:sp>
        <p:nvSpPr>
          <p:cNvPr id="8" name="Content Placeholder 7"/>
          <p:cNvSpPr>
            <a:spLocks noGrp="1"/>
          </p:cNvSpPr>
          <p:nvPr>
            <p:ph sz="half" idx="1"/>
          </p:nvPr>
        </p:nvSpPr>
        <p:spPr>
          <a:xfrm>
            <a:off x="228600" y="1508760"/>
            <a:ext cx="4206240" cy="4890627"/>
          </a:xfrm>
        </p:spPr>
        <p:txBody>
          <a:bodyPr>
            <a:noAutofit/>
          </a:bodyPr>
          <a:lstStyle/>
          <a:p>
            <a:pPr marL="0" indent="0" algn="l" defTabSz="685800">
              <a:lnSpc>
                <a:spcPct val="90000"/>
              </a:lnSpc>
              <a:spcBef>
                <a:spcPts val="1200"/>
              </a:spcBef>
              <a:spcAft>
                <a:spcPts val="600"/>
              </a:spcAft>
              <a:buNone/>
            </a:pPr>
            <a:r>
              <a:rPr lang="de-DE" sz="1800" b="1" i="0" dirty="0">
                <a:solidFill>
                  <a:srgbClr val="0085D5"/>
                </a:solidFill>
                <a:latin typeface="Arial"/>
                <a:ea typeface="+mn-ea"/>
                <a:cs typeface="Arial"/>
              </a:rPr>
              <a:t>历史背景</a:t>
            </a:r>
          </a:p>
          <a:p>
            <a:pPr marL="182880" lvl="1" indent="-182880">
              <a:lnSpc>
                <a:spcPct val="90000"/>
              </a:lnSpc>
              <a:spcBef>
                <a:spcPts val="0"/>
              </a:spcBef>
              <a:spcAft>
                <a:spcPts val="600"/>
              </a:spcAft>
              <a:buClr>
                <a:srgbClr val="000000"/>
              </a:buClr>
              <a:buFont typeface="Arial"/>
              <a:buChar char="•"/>
            </a:pPr>
            <a:r>
              <a:rPr lang="de-DE" sz="1800" b="0" i="0" dirty="0">
                <a:solidFill>
                  <a:srgbClr val="000000"/>
                </a:solidFill>
                <a:latin typeface="Arial"/>
                <a:cs typeface="Arial"/>
                <a:hlinkClick r:id="rId3" action="ppaction://hlinksldjump"/>
              </a:rPr>
              <a:t>光谱</a:t>
            </a:r>
            <a:r>
              <a:rPr lang="zh-CN" altLang="en-US" dirty="0">
                <a:hlinkClick r:id="rId3" action="ppaction://hlinksldjump"/>
              </a:rPr>
              <a:t>学的</a:t>
            </a:r>
            <a:r>
              <a:rPr lang="de-AT" sz="1800" b="0" i="0" dirty="0">
                <a:solidFill>
                  <a:srgbClr val="000000"/>
                </a:solidFill>
                <a:latin typeface="Arial"/>
                <a:cs typeface="Arial"/>
                <a:hlinkClick r:id="rId3" action="ppaction://hlinksldjump"/>
              </a:rPr>
              <a:t>早期历史</a:t>
            </a:r>
            <a:endParaRPr lang="de-AT" sz="1800" b="0" i="0" dirty="0">
              <a:solidFill>
                <a:srgbClr val="000000"/>
              </a:solidFill>
              <a:latin typeface="Arial"/>
              <a:ea typeface="+mn-ea"/>
              <a:cs typeface="Arial"/>
              <a:hlinkClick r:id="rId3"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800" b="0" i="0" dirty="0">
                <a:solidFill>
                  <a:srgbClr val="000000"/>
                </a:solidFill>
                <a:latin typeface="Arial"/>
                <a:ea typeface="+mn-ea"/>
                <a:cs typeface="Arial"/>
                <a:hlinkClick r:id="rId4" action="ppaction://hlinksldjump"/>
              </a:rPr>
              <a:t>1666 </a:t>
            </a:r>
            <a:r>
              <a:rPr lang="de-AT" sz="1800" b="0" i="0" dirty="0">
                <a:solidFill>
                  <a:srgbClr val="000000"/>
                </a:solidFill>
                <a:latin typeface="Arial"/>
                <a:ea typeface="+mn-ea"/>
                <a:cs typeface="Arial"/>
                <a:hlinkClick r:id="rId4" action="ppaction://hlinksldjump"/>
              </a:rPr>
              <a:t>年观察到可见光谱</a:t>
            </a:r>
          </a:p>
          <a:p>
            <a:pPr marL="182880" lvl="1" indent="-182880">
              <a:lnSpc>
                <a:spcPct val="90000"/>
              </a:lnSpc>
              <a:spcBef>
                <a:spcPts val="0"/>
              </a:spcBef>
              <a:spcAft>
                <a:spcPts val="600"/>
              </a:spcAft>
              <a:buClr>
                <a:srgbClr val="000000"/>
              </a:buClr>
              <a:buFont typeface="Arial"/>
              <a:buChar char="•"/>
            </a:pPr>
            <a:r>
              <a:rPr lang="en-US" sz="1800" b="0" i="0" dirty="0">
                <a:solidFill>
                  <a:srgbClr val="000000"/>
                </a:solidFill>
                <a:latin typeface="Arial"/>
                <a:cs typeface="Arial"/>
                <a:hlinkClick r:id="rId5" action="ppaction://hlinksldjump"/>
              </a:rPr>
              <a:t>1802 </a:t>
            </a:r>
            <a:r>
              <a:rPr lang="en-AU" sz="1800" b="0" i="0" dirty="0" err="1">
                <a:solidFill>
                  <a:srgbClr val="000000"/>
                </a:solidFill>
                <a:latin typeface="Arial"/>
                <a:cs typeface="Arial"/>
                <a:hlinkClick r:id="rId5" action="ppaction://hlinksldjump"/>
              </a:rPr>
              <a:t>年发现</a:t>
            </a:r>
            <a:r>
              <a:rPr lang="pt-BR" altLang="zh-CN" dirty="0">
                <a:hlinkClick r:id="rId5" action="ppaction://hlinksldjump"/>
              </a:rPr>
              <a:t> Fraunhofer </a:t>
            </a:r>
            <a:r>
              <a:rPr lang="en-AU" sz="1800" b="0" i="0" dirty="0" err="1">
                <a:solidFill>
                  <a:srgbClr val="000000"/>
                </a:solidFill>
                <a:latin typeface="Arial"/>
                <a:cs typeface="Arial"/>
                <a:hlinkClick r:id="rId5" action="ppaction://hlinksldjump"/>
              </a:rPr>
              <a:t>吸收线</a:t>
            </a:r>
            <a:endParaRPr lang="en-AU" sz="1800" b="0" i="0" dirty="0">
              <a:solidFill>
                <a:srgbClr val="000000"/>
              </a:solidFill>
              <a:latin typeface="Arial"/>
              <a:ea typeface="+mn-ea"/>
              <a:cs typeface="Arial"/>
              <a:hlinkClick r:id="rId5" action="ppaction://hlinksldjump"/>
            </a:endParaRPr>
          </a:p>
          <a:p>
            <a:pPr marL="182880" lvl="1" indent="-182880" algn="l" defTabSz="685800">
              <a:lnSpc>
                <a:spcPct val="90000"/>
              </a:lnSpc>
              <a:spcBef>
                <a:spcPts val="0"/>
              </a:spcBef>
              <a:spcAft>
                <a:spcPts val="600"/>
              </a:spcAft>
              <a:buClr>
                <a:srgbClr val="000000"/>
              </a:buClr>
              <a:buFont typeface="Arial"/>
              <a:buChar char="•"/>
            </a:pPr>
            <a:r>
              <a:rPr lang="en-AU" sz="1800" b="0" i="0" dirty="0">
                <a:solidFill>
                  <a:srgbClr val="000000"/>
                </a:solidFill>
                <a:latin typeface="Arial"/>
                <a:ea typeface="+mn-ea"/>
                <a:cs typeface="Arial"/>
                <a:hlinkClick r:id="rId6" action="ppaction://hlinksldjump"/>
              </a:rPr>
              <a:t>Kirchhoff 与 Bunsen </a:t>
            </a:r>
            <a:r>
              <a:rPr lang="en-AU" sz="1800" b="0" i="0" dirty="0" err="1">
                <a:solidFill>
                  <a:srgbClr val="000000"/>
                </a:solidFill>
                <a:latin typeface="Arial"/>
                <a:ea typeface="+mn-ea"/>
                <a:cs typeface="Arial"/>
                <a:hlinkClick r:id="rId6" action="ppaction://hlinksldjump"/>
              </a:rPr>
              <a:t>的发射实验</a:t>
            </a:r>
            <a:endParaRPr lang="en-AU" sz="1800" b="0" i="0" dirty="0">
              <a:solidFill>
                <a:srgbClr val="000000"/>
              </a:solidFill>
              <a:latin typeface="Arial"/>
              <a:ea typeface="+mn-ea"/>
              <a:cs typeface="Arial"/>
              <a:hlinkClick r:id="rId6" action="ppaction://hlinksldjump"/>
            </a:endParaRPr>
          </a:p>
          <a:p>
            <a:pPr marL="182880" lvl="1" indent="-182880" algn="l" defTabSz="685800">
              <a:lnSpc>
                <a:spcPct val="90000"/>
              </a:lnSpc>
              <a:spcBef>
                <a:spcPts val="0"/>
              </a:spcBef>
              <a:spcAft>
                <a:spcPts val="600"/>
              </a:spcAft>
              <a:buClr>
                <a:srgbClr val="000000"/>
              </a:buClr>
              <a:buFont typeface="Arial"/>
              <a:buChar char="•"/>
            </a:pPr>
            <a:r>
              <a:rPr lang="en-AU" sz="1800" b="0" i="0" dirty="0">
                <a:solidFill>
                  <a:srgbClr val="000000"/>
                </a:solidFill>
                <a:latin typeface="Arial"/>
                <a:ea typeface="+mn-ea"/>
                <a:cs typeface="Arial"/>
                <a:hlinkClick r:id="rId7" action="ppaction://hlinksldjump"/>
              </a:rPr>
              <a:t>Kirchhoff 与 Bunsen </a:t>
            </a:r>
            <a:r>
              <a:rPr lang="en-AU" sz="1800" b="0" i="0" dirty="0" err="1">
                <a:solidFill>
                  <a:srgbClr val="000000"/>
                </a:solidFill>
                <a:latin typeface="Arial"/>
                <a:ea typeface="+mn-ea"/>
                <a:cs typeface="Arial"/>
                <a:hlinkClick r:id="rId7" action="ppaction://hlinksldjump"/>
              </a:rPr>
              <a:t>的吸收实验</a:t>
            </a:r>
            <a:endParaRPr lang="en-AU" sz="1800" b="0" i="0" dirty="0">
              <a:solidFill>
                <a:srgbClr val="000000"/>
              </a:solidFill>
              <a:latin typeface="Arial"/>
              <a:ea typeface="+mn-ea"/>
              <a:cs typeface="Arial"/>
              <a:hlinkClick r:id="rId7" action="ppaction://hlinksldjump"/>
            </a:endParaRPr>
          </a:p>
          <a:p>
            <a:pPr marL="182880" lvl="1" indent="-182880" algn="l" defTabSz="685800">
              <a:lnSpc>
                <a:spcPct val="90000"/>
              </a:lnSpc>
              <a:spcBef>
                <a:spcPts val="0"/>
              </a:spcBef>
              <a:spcAft>
                <a:spcPts val="600"/>
              </a:spcAft>
              <a:buFont typeface="Arial"/>
              <a:buChar char="•"/>
            </a:pPr>
            <a:endParaRPr lang="en-US" dirty="0"/>
          </a:p>
          <a:p>
            <a:pPr marL="0" indent="0" algn="l" defTabSz="685800">
              <a:lnSpc>
                <a:spcPct val="90000"/>
              </a:lnSpc>
              <a:spcBef>
                <a:spcPts val="0"/>
              </a:spcBef>
              <a:spcAft>
                <a:spcPts val="600"/>
              </a:spcAft>
              <a:buNone/>
            </a:pPr>
            <a:r>
              <a:rPr lang="de-DE" sz="1800" b="1" i="0" dirty="0">
                <a:solidFill>
                  <a:srgbClr val="0085D5"/>
                </a:solidFill>
                <a:latin typeface="Arial"/>
                <a:ea typeface="+mn-ea"/>
                <a:cs typeface="Arial"/>
              </a:rPr>
              <a:t>定义</a:t>
            </a:r>
            <a:endParaRPr lang="en-US" sz="1800" b="0" i="0" dirty="0">
              <a:solidFill>
                <a:srgbClr val="000000"/>
              </a:solidFill>
              <a:latin typeface="Arial"/>
              <a:ea typeface="+mn-ea"/>
              <a:cs typeface="Arial"/>
              <a:hlinkClick r:id="rId8" action="ppaction://hlinksldjump"/>
            </a:endParaRPr>
          </a:p>
          <a:p>
            <a:pPr marL="0" lvl="1" indent="-285750">
              <a:lnSpc>
                <a:spcPct val="90000"/>
              </a:lnSpc>
              <a:spcBef>
                <a:spcPts val="0"/>
              </a:spcBef>
              <a:spcAft>
                <a:spcPts val="600"/>
              </a:spcAft>
              <a:buClr>
                <a:srgbClr val="000000"/>
              </a:buClr>
              <a:buFont typeface="Arial"/>
              <a:buChar char="•"/>
            </a:pPr>
            <a:r>
              <a:rPr lang="en-US" sz="1800" b="0" i="0" dirty="0" err="1">
                <a:solidFill>
                  <a:srgbClr val="000000"/>
                </a:solidFill>
                <a:latin typeface="Arial"/>
                <a:cs typeface="Arial"/>
                <a:hlinkClick r:id="rId8" action="ppaction://hlinksldjump"/>
              </a:rPr>
              <a:t>光谱</a:t>
            </a:r>
            <a:r>
              <a:rPr lang="zh-CN" altLang="en-US" dirty="0">
                <a:hlinkClick r:id="rId8" action="ppaction://hlinksldjump"/>
              </a:rPr>
              <a:t>学</a:t>
            </a:r>
            <a:r>
              <a:rPr lang="en-US" sz="1800" b="0" i="0" dirty="0">
                <a:solidFill>
                  <a:srgbClr val="000000"/>
                </a:solidFill>
                <a:latin typeface="Arial"/>
                <a:cs typeface="Arial"/>
                <a:hlinkClick r:id="rId8" action="ppaction://hlinksldjump"/>
              </a:rPr>
              <a:t>与</a:t>
            </a:r>
            <a:r>
              <a:rPr lang="zh-CN" altLang="en-US" dirty="0">
                <a:hlinkClick r:id="rId8" action="ppaction://hlinksldjump"/>
              </a:rPr>
              <a:t>光谱仪</a:t>
            </a:r>
            <a:endParaRPr lang="en-US" sz="1800" b="0" i="0" dirty="0">
              <a:solidFill>
                <a:srgbClr val="000000"/>
              </a:solidFill>
              <a:latin typeface="Arial"/>
              <a:ea typeface="+mn-ea"/>
              <a:cs typeface="Arial"/>
              <a:hlinkClick r:id="rId8" action="ppaction://hlinksldjump"/>
            </a:endParaRPr>
          </a:p>
          <a:p>
            <a:pPr marL="0" lvl="1" indent="-285750" algn="l" defTabSz="685800">
              <a:lnSpc>
                <a:spcPct val="90000"/>
              </a:lnSpc>
              <a:spcBef>
                <a:spcPts val="0"/>
              </a:spcBef>
              <a:spcAft>
                <a:spcPts val="600"/>
              </a:spcAft>
              <a:buClr>
                <a:srgbClr val="000000"/>
              </a:buClr>
              <a:buFont typeface="Arial"/>
              <a:buChar char="•"/>
            </a:pPr>
            <a:r>
              <a:rPr lang="en-US" sz="1800" b="0" i="0" dirty="0" err="1">
                <a:solidFill>
                  <a:srgbClr val="000000"/>
                </a:solidFill>
                <a:latin typeface="Arial"/>
                <a:ea typeface="+mn-ea"/>
                <a:cs typeface="Arial"/>
                <a:hlinkClick r:id="rId9" action="ppaction://hlinksldjump"/>
              </a:rPr>
              <a:t>电磁光谱</a:t>
            </a:r>
            <a:endParaRPr lang="en-US" sz="1800" b="0" i="0" dirty="0">
              <a:solidFill>
                <a:srgbClr val="000000"/>
              </a:solidFill>
              <a:latin typeface="Arial"/>
              <a:ea typeface="+mn-ea"/>
              <a:cs typeface="Arial"/>
              <a:hlinkClick r:id="rId9" action="ppaction://hlinksldjump"/>
            </a:endParaRPr>
          </a:p>
          <a:p>
            <a:pPr marL="0" lvl="1" indent="-285750" algn="l" defTabSz="685800">
              <a:lnSpc>
                <a:spcPct val="90000"/>
              </a:lnSpc>
              <a:spcBef>
                <a:spcPts val="0"/>
              </a:spcBef>
              <a:spcAft>
                <a:spcPts val="600"/>
              </a:spcAft>
              <a:buClr>
                <a:srgbClr val="000000"/>
              </a:buClr>
              <a:buFont typeface="Arial"/>
              <a:buChar char="•"/>
            </a:pPr>
            <a:r>
              <a:rPr lang="en-US" sz="1800" b="0" i="0" dirty="0">
                <a:solidFill>
                  <a:srgbClr val="000000"/>
                </a:solidFill>
                <a:latin typeface="Arial"/>
                <a:ea typeface="+mn-ea"/>
                <a:cs typeface="Arial"/>
                <a:hlinkClick r:id="rId10" action="ppaction://hlinksldjump"/>
              </a:rPr>
              <a:t>光</a:t>
            </a:r>
          </a:p>
          <a:p>
            <a:pPr marL="0" lvl="1" indent="0" algn="l" defTabSz="685800">
              <a:lnSpc>
                <a:spcPct val="90000"/>
              </a:lnSpc>
              <a:spcBef>
                <a:spcPts val="0"/>
              </a:spcBef>
              <a:spcAft>
                <a:spcPts val="600"/>
              </a:spcAft>
              <a:buNone/>
            </a:pPr>
            <a:endParaRPr lang="en-US" dirty="0"/>
          </a:p>
          <a:p>
            <a:pPr marL="182880" lvl="1" indent="-182880" algn="l" defTabSz="685800">
              <a:lnSpc>
                <a:spcPct val="90000"/>
              </a:lnSpc>
              <a:spcBef>
                <a:spcPts val="0"/>
              </a:spcBef>
              <a:spcAft>
                <a:spcPts val="600"/>
              </a:spcAft>
              <a:buFont typeface="Arial"/>
              <a:buChar char="•"/>
            </a:pPr>
            <a:endParaRPr lang="en-US" dirty="0"/>
          </a:p>
          <a:p>
            <a:pPr marL="0" lvl="1" indent="0" algn="l" defTabSz="685800">
              <a:lnSpc>
                <a:spcPct val="90000"/>
              </a:lnSpc>
              <a:spcBef>
                <a:spcPts val="0"/>
              </a:spcBef>
              <a:spcAft>
                <a:spcPts val="600"/>
              </a:spcAft>
              <a:buNone/>
            </a:pPr>
            <a:endParaRPr lang="en-US" dirty="0"/>
          </a:p>
          <a:p>
            <a:pPr marL="0" indent="0" algn="l" defTabSz="685800">
              <a:lnSpc>
                <a:spcPct val="120000"/>
              </a:lnSpc>
              <a:spcBef>
                <a:spcPts val="1400"/>
              </a:spcBef>
              <a:buNone/>
            </a:pPr>
            <a:endParaRPr lang="en-US" dirty="0"/>
          </a:p>
        </p:txBody>
      </p:sp>
      <p:sp>
        <p:nvSpPr>
          <p:cNvPr id="9" name="Content Placeholder 8"/>
          <p:cNvSpPr>
            <a:spLocks noGrp="1"/>
          </p:cNvSpPr>
          <p:nvPr>
            <p:ph sz="half" idx="2"/>
          </p:nvPr>
        </p:nvSpPr>
        <p:spPr>
          <a:xfrm>
            <a:off x="4745312" y="1508759"/>
            <a:ext cx="4203954" cy="4844415"/>
          </a:xfrm>
        </p:spPr>
        <p:txBody>
          <a:bodyPr>
            <a:normAutofit/>
          </a:bodyPr>
          <a:lstStyle/>
          <a:p>
            <a:pPr marL="0" lvl="1" indent="0">
              <a:lnSpc>
                <a:spcPct val="90000"/>
              </a:lnSpc>
              <a:spcBef>
                <a:spcPts val="0"/>
              </a:spcBef>
              <a:spcAft>
                <a:spcPts val="600"/>
              </a:spcAft>
              <a:buNone/>
            </a:pPr>
            <a:r>
              <a:rPr lang="zh-CN" altLang="en-US" b="1" dirty="0">
                <a:solidFill>
                  <a:srgbClr val="0085D5"/>
                </a:solidFill>
                <a:cs typeface="Arial"/>
              </a:rPr>
              <a:t>主要</a:t>
            </a:r>
            <a:r>
              <a:rPr lang="de-AT" sz="1800" b="1" i="0" dirty="0">
                <a:solidFill>
                  <a:srgbClr val="0085D5"/>
                </a:solidFill>
                <a:latin typeface="Arial"/>
                <a:ea typeface="+mn-ea"/>
                <a:cs typeface="Arial"/>
              </a:rPr>
              <a:t>参数</a:t>
            </a:r>
          </a:p>
          <a:p>
            <a:pPr marL="182880" lvl="1" indent="-182880" algn="l" defTabSz="685800">
              <a:lnSpc>
                <a:spcPct val="90000"/>
              </a:lnSpc>
              <a:spcBef>
                <a:spcPts val="0"/>
              </a:spcBef>
              <a:spcAft>
                <a:spcPts val="600"/>
              </a:spcAft>
              <a:buClr>
                <a:srgbClr val="000000"/>
              </a:buClr>
              <a:buFont typeface="Arial"/>
              <a:buChar char="•"/>
            </a:pPr>
            <a:r>
              <a:rPr lang="en-US" sz="1800" b="0" i="0" dirty="0" err="1">
                <a:solidFill>
                  <a:srgbClr val="000000"/>
                </a:solidFill>
                <a:latin typeface="Arial"/>
                <a:ea typeface="+mn-ea"/>
                <a:cs typeface="Arial"/>
                <a:hlinkClick r:id="rId11" action="ppaction://hlinksldjump"/>
              </a:rPr>
              <a:t>波长与频率</a:t>
            </a:r>
            <a:endParaRPr lang="en-US" sz="1800" b="0" i="0" dirty="0">
              <a:solidFill>
                <a:srgbClr val="000000"/>
              </a:solidFill>
              <a:latin typeface="Arial"/>
              <a:ea typeface="+mn-ea"/>
              <a:cs typeface="Arial"/>
              <a:hlinkClick r:id="rId11"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800" b="0" i="0" dirty="0" err="1">
                <a:solidFill>
                  <a:srgbClr val="000000"/>
                </a:solidFill>
                <a:latin typeface="Arial"/>
                <a:ea typeface="+mn-ea"/>
                <a:cs typeface="Arial"/>
                <a:hlinkClick r:id="rId12" action="ppaction://hlinksldjump"/>
              </a:rPr>
              <a:t>吸收与发射</a:t>
            </a:r>
            <a:endParaRPr lang="en-US" sz="1800" b="0" i="0" dirty="0">
              <a:solidFill>
                <a:srgbClr val="000000"/>
              </a:solidFill>
              <a:latin typeface="Arial"/>
              <a:ea typeface="+mn-ea"/>
              <a:cs typeface="Arial"/>
              <a:hlinkClick r:id="rId12" action="ppaction://hlinksldjump"/>
            </a:endParaRPr>
          </a:p>
          <a:p>
            <a:pPr marL="182880" lvl="1" indent="-182880" algn="l" defTabSz="685800">
              <a:lnSpc>
                <a:spcPct val="90000"/>
              </a:lnSpc>
              <a:spcBef>
                <a:spcPts val="0"/>
              </a:spcBef>
              <a:spcAft>
                <a:spcPts val="600"/>
              </a:spcAft>
              <a:buClr>
                <a:srgbClr val="000000"/>
              </a:buClr>
              <a:buFont typeface="Arial"/>
              <a:buChar char="•"/>
            </a:pPr>
            <a:r>
              <a:rPr lang="de-DE" sz="1800" b="0" i="0" dirty="0">
                <a:solidFill>
                  <a:srgbClr val="000000"/>
                </a:solidFill>
                <a:latin typeface="Arial"/>
                <a:ea typeface="+mn-ea"/>
                <a:cs typeface="Arial"/>
                <a:hlinkClick r:id="rId13" action="ppaction://hlinksldjump"/>
              </a:rPr>
              <a:t>吸收的光与能级</a:t>
            </a:r>
          </a:p>
          <a:p>
            <a:pPr marL="182880" lvl="1" indent="-182880" algn="l" defTabSz="685800">
              <a:lnSpc>
                <a:spcPct val="90000"/>
              </a:lnSpc>
              <a:spcBef>
                <a:spcPts val="0"/>
              </a:spcBef>
              <a:spcAft>
                <a:spcPts val="600"/>
              </a:spcAft>
              <a:buClr>
                <a:srgbClr val="000000"/>
              </a:buClr>
              <a:buFont typeface="Arial"/>
              <a:buChar char="•"/>
            </a:pPr>
            <a:r>
              <a:rPr lang="de-DE" sz="1800" b="0" i="0" dirty="0">
                <a:solidFill>
                  <a:srgbClr val="000000"/>
                </a:solidFill>
                <a:latin typeface="Arial"/>
                <a:ea typeface="+mn-ea"/>
                <a:cs typeface="Arial"/>
                <a:hlinkClick r:id="rId14" action="ppaction://hlinksldjump"/>
              </a:rPr>
              <a:t>原子光谱特性</a:t>
            </a:r>
          </a:p>
          <a:p>
            <a:pPr marL="182880" lvl="1" indent="-182880">
              <a:lnSpc>
                <a:spcPct val="90000"/>
              </a:lnSpc>
              <a:spcBef>
                <a:spcPts val="0"/>
              </a:spcBef>
              <a:spcAft>
                <a:spcPts val="600"/>
              </a:spcAft>
              <a:buClr>
                <a:srgbClr val="000000"/>
              </a:buClr>
              <a:buFont typeface="Arial"/>
              <a:buChar char="•"/>
            </a:pPr>
            <a:r>
              <a:rPr lang="en-US" sz="1800" b="0" i="0" dirty="0" err="1">
                <a:solidFill>
                  <a:srgbClr val="000000"/>
                </a:solidFill>
                <a:latin typeface="Arial"/>
                <a:cs typeface="Arial"/>
                <a:hlinkClick r:id="rId15" action="ppaction://hlinksldjump"/>
              </a:rPr>
              <a:t>吸光度与透</a:t>
            </a:r>
            <a:r>
              <a:rPr lang="zh-CN" altLang="en-US" dirty="0">
                <a:hlinkClick r:id="rId15" action="ppaction://hlinksldjump"/>
              </a:rPr>
              <a:t>光</a:t>
            </a:r>
            <a:r>
              <a:rPr lang="en-US" sz="1800" b="0" i="0" dirty="0">
                <a:solidFill>
                  <a:srgbClr val="000000"/>
                </a:solidFill>
                <a:latin typeface="Arial"/>
                <a:cs typeface="Arial"/>
                <a:hlinkClick r:id="rId15" action="ppaction://hlinksldjump"/>
              </a:rPr>
              <a:t>率</a:t>
            </a:r>
            <a:endParaRPr lang="en-US" sz="1800" b="0" i="0" dirty="0">
              <a:solidFill>
                <a:srgbClr val="000000"/>
              </a:solidFill>
              <a:latin typeface="Arial"/>
              <a:ea typeface="+mn-ea"/>
              <a:cs typeface="Arial"/>
              <a:hlinkClick r:id="rId15" action="ppaction://hlinksldjump"/>
            </a:endParaRPr>
          </a:p>
          <a:p>
            <a:pPr marL="182880" lvl="1" indent="-182880">
              <a:lnSpc>
                <a:spcPct val="90000"/>
              </a:lnSpc>
              <a:spcBef>
                <a:spcPts val="0"/>
              </a:spcBef>
              <a:spcAft>
                <a:spcPts val="600"/>
              </a:spcAft>
              <a:buClr>
                <a:srgbClr val="000000"/>
              </a:buClr>
              <a:buFont typeface="Arial"/>
              <a:buChar char="•"/>
            </a:pPr>
            <a:r>
              <a:rPr lang="de-AT" sz="1800" b="0" i="0" dirty="0">
                <a:solidFill>
                  <a:srgbClr val="000000"/>
                </a:solidFill>
                <a:latin typeface="Arial"/>
                <a:cs typeface="Arial"/>
                <a:hlinkClick r:id="rId16" action="ppaction://hlinksldjump"/>
              </a:rPr>
              <a:t>吸光度</a:t>
            </a:r>
            <a:r>
              <a:rPr lang="zh-CN" altLang="en-US" dirty="0">
                <a:solidFill>
                  <a:srgbClr val="000000"/>
                </a:solidFill>
                <a:latin typeface="Arial"/>
                <a:cs typeface="Arial"/>
                <a:hlinkClick r:id="rId16" action="ppaction://hlinksldjump"/>
              </a:rPr>
              <a:t>：</a:t>
            </a:r>
            <a:r>
              <a:rPr lang="zh-CN" altLang="en-US" dirty="0">
                <a:hlinkClick r:id="rId16" action="ppaction://hlinksldjump"/>
              </a:rPr>
              <a:t>与</a:t>
            </a:r>
            <a:r>
              <a:rPr lang="de-AT" sz="1800" b="0" i="0" dirty="0">
                <a:solidFill>
                  <a:srgbClr val="000000"/>
                </a:solidFill>
                <a:latin typeface="Arial"/>
                <a:cs typeface="Arial"/>
                <a:hlinkClick r:id="rId16" action="ppaction://hlinksldjump"/>
              </a:rPr>
              <a:t>浓度的关系</a:t>
            </a:r>
            <a:endParaRPr lang="de-AT" sz="1800" b="0" i="0" dirty="0">
              <a:solidFill>
                <a:srgbClr val="000000"/>
              </a:solidFill>
              <a:latin typeface="Arial"/>
              <a:ea typeface="+mn-ea"/>
              <a:cs typeface="Arial"/>
              <a:hlinkClick r:id="rId16" action="ppaction://hlinksldjump"/>
            </a:endParaRPr>
          </a:p>
          <a:p>
            <a:pPr marL="182880" lvl="1" indent="-182880" algn="l" defTabSz="685800">
              <a:lnSpc>
                <a:spcPct val="90000"/>
              </a:lnSpc>
              <a:spcBef>
                <a:spcPts val="0"/>
              </a:spcBef>
              <a:spcAft>
                <a:spcPts val="600"/>
              </a:spcAft>
              <a:buClr>
                <a:srgbClr val="000000"/>
              </a:buClr>
              <a:buFont typeface="Arial"/>
              <a:buChar char="•"/>
            </a:pPr>
            <a:r>
              <a:rPr lang="de-AT" sz="1800" b="0" i="0" dirty="0">
                <a:solidFill>
                  <a:srgbClr val="000000"/>
                </a:solidFill>
                <a:latin typeface="Arial"/>
                <a:ea typeface="+mn-ea"/>
                <a:cs typeface="Arial"/>
                <a:hlinkClick r:id="rId16" action="ppaction://hlinksldjump"/>
              </a:rPr>
              <a:t>比尔-布格-朗伯定律</a:t>
            </a:r>
          </a:p>
          <a:p>
            <a:pPr marL="182880" lvl="1" indent="-182880" algn="l" defTabSz="685800">
              <a:lnSpc>
                <a:spcPct val="90000"/>
              </a:lnSpc>
              <a:spcBef>
                <a:spcPts val="0"/>
              </a:spcBef>
              <a:spcAft>
                <a:spcPts val="600"/>
              </a:spcAft>
              <a:buFont typeface="Arial"/>
              <a:buChar char="•"/>
            </a:pPr>
            <a:endParaRPr lang="en-US" dirty="0"/>
          </a:p>
        </p:txBody>
      </p:sp>
      <p:cxnSp>
        <p:nvCxnSpPr>
          <p:cNvPr id="12" name="Straight Connector 11"/>
          <p:cNvCxnSpPr/>
          <p:nvPr/>
        </p:nvCxnSpPr>
        <p:spPr>
          <a:xfrm rot="5400000">
            <a:off x="2433542" y="3674364"/>
            <a:ext cx="4280694" cy="5366"/>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9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pPr algn="l" defTabSz="685800">
              <a:spcBef>
                <a:spcPts val="1"/>
              </a:spcBef>
              <a:spcAft>
                <a:spcPts val="300"/>
              </a:spcAft>
              <a:buNone/>
            </a:pPr>
            <a:r>
              <a:rPr lang="en-US" sz="3778" b="0" i="0">
                <a:solidFill>
                  <a:srgbClr val="000000"/>
                </a:solidFill>
                <a:latin typeface="Arial Narrow"/>
                <a:ea typeface="+mj-ea"/>
                <a:cs typeface="Arial Narrow"/>
              </a:rPr>
              <a:t>历史背景</a:t>
            </a:r>
            <a:br>
              <a:rPr lang="en-US" sz="3400" b="0" i="0">
                <a:solidFill>
                  <a:srgbClr val="000000"/>
                </a:solidFill>
                <a:latin typeface="Arial Narrow"/>
                <a:ea typeface="+mj-ea"/>
                <a:cs typeface="Arial Narrow"/>
              </a:rPr>
            </a:br>
            <a:r>
              <a:rPr lang="de-AT" sz="3111" b="0" i="0">
                <a:solidFill>
                  <a:srgbClr val="000000"/>
                </a:solidFill>
                <a:latin typeface="Arial Narrow"/>
                <a:ea typeface="+mj-ea"/>
                <a:cs typeface="Arial Narrow"/>
              </a:rPr>
              <a:t>光学光谱早期历史</a:t>
            </a: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Chevron 18">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0" name="Chevron 19">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1" name="TextBox 2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15" name="Group 14"/>
          <p:cNvGrpSpPr/>
          <p:nvPr/>
        </p:nvGrpSpPr>
        <p:grpSpPr>
          <a:xfrm>
            <a:off x="232431" y="1681493"/>
            <a:ext cx="8698056" cy="3375846"/>
            <a:chOff x="511208" y="1376584"/>
            <a:chExt cx="7817114" cy="3113355"/>
          </a:xfrm>
        </p:grpSpPr>
        <p:sp>
          <p:nvSpPr>
            <p:cNvPr id="16" name="Freeform 15"/>
            <p:cNvSpPr/>
            <p:nvPr/>
          </p:nvSpPr>
          <p:spPr>
            <a:xfrm>
              <a:off x="7210092" y="2261239"/>
              <a:ext cx="1118230" cy="2228700"/>
            </a:xfrm>
            <a:custGeom>
              <a:avLst/>
              <a:gdLst>
                <a:gd name="connsiteX0" fmla="*/ 0 w 1118230"/>
                <a:gd name="connsiteY0" fmla="*/ 0 h 3195855"/>
                <a:gd name="connsiteX1" fmla="*/ 186372 w 1118230"/>
                <a:gd name="connsiteY1" fmla="*/ 0 h 3195855"/>
                <a:gd name="connsiteX2" fmla="*/ 186372 w 1118230"/>
                <a:gd name="connsiteY2" fmla="*/ 0 h 3195855"/>
                <a:gd name="connsiteX3" fmla="*/ 465929 w 1118230"/>
                <a:gd name="connsiteY3" fmla="*/ 0 h 3195855"/>
                <a:gd name="connsiteX4" fmla="*/ 1118230 w 1118230"/>
                <a:gd name="connsiteY4" fmla="*/ 0 h 3195855"/>
                <a:gd name="connsiteX5" fmla="*/ 1118230 w 1118230"/>
                <a:gd name="connsiteY5" fmla="*/ 532643 h 3195855"/>
                <a:gd name="connsiteX6" fmla="*/ 1118230 w 1118230"/>
                <a:gd name="connsiteY6" fmla="*/ 532643 h 3195855"/>
                <a:gd name="connsiteX7" fmla="*/ 1118230 w 1118230"/>
                <a:gd name="connsiteY7" fmla="*/ 1331606 h 3195855"/>
                <a:gd name="connsiteX8" fmla="*/ 1118230 w 1118230"/>
                <a:gd name="connsiteY8" fmla="*/ 3195855 h 3195855"/>
                <a:gd name="connsiteX9" fmla="*/ 465929 w 1118230"/>
                <a:gd name="connsiteY9" fmla="*/ 3195855 h 3195855"/>
                <a:gd name="connsiteX10" fmla="*/ 186372 w 1118230"/>
                <a:gd name="connsiteY10" fmla="*/ 3195855 h 3195855"/>
                <a:gd name="connsiteX11" fmla="*/ 186372 w 1118230"/>
                <a:gd name="connsiteY11" fmla="*/ 3195855 h 3195855"/>
                <a:gd name="connsiteX12" fmla="*/ 0 w 1118230"/>
                <a:gd name="connsiteY12" fmla="*/ 3195855 h 3195855"/>
                <a:gd name="connsiteX13" fmla="*/ 0 w 1118230"/>
                <a:gd name="connsiteY13" fmla="*/ 1331606 h 3195855"/>
                <a:gd name="connsiteX14" fmla="*/ 0 w 1118230"/>
                <a:gd name="connsiteY14" fmla="*/ 1597928 h 3195855"/>
                <a:gd name="connsiteX15" fmla="*/ 0 w 1118230"/>
                <a:gd name="connsiteY15" fmla="*/ 532643 h 3195855"/>
                <a:gd name="connsiteX16" fmla="*/ 0 w 1118230"/>
                <a:gd name="connsiteY16" fmla="*/ 0 h 31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195855">
                  <a:moveTo>
                    <a:pt x="0" y="0"/>
                  </a:moveTo>
                  <a:lnTo>
                    <a:pt x="186372" y="0"/>
                  </a:lnTo>
                  <a:lnTo>
                    <a:pt x="186372" y="0"/>
                  </a:lnTo>
                  <a:lnTo>
                    <a:pt x="465929" y="0"/>
                  </a:lnTo>
                  <a:lnTo>
                    <a:pt x="1118230" y="0"/>
                  </a:lnTo>
                  <a:lnTo>
                    <a:pt x="1118230" y="532643"/>
                  </a:lnTo>
                  <a:lnTo>
                    <a:pt x="1118230" y="532643"/>
                  </a:lnTo>
                  <a:lnTo>
                    <a:pt x="1118230" y="1331606"/>
                  </a:lnTo>
                  <a:lnTo>
                    <a:pt x="1118230" y="3195855"/>
                  </a:lnTo>
                  <a:lnTo>
                    <a:pt x="465929" y="3195855"/>
                  </a:lnTo>
                  <a:lnTo>
                    <a:pt x="186372" y="3195855"/>
                  </a:lnTo>
                  <a:lnTo>
                    <a:pt x="186372" y="3195855"/>
                  </a:lnTo>
                  <a:lnTo>
                    <a:pt x="0" y="3195855"/>
                  </a:lnTo>
                  <a:lnTo>
                    <a:pt x="0" y="1331606"/>
                  </a:lnTo>
                  <a:lnTo>
                    <a:pt x="0" y="1597928"/>
                  </a:lnTo>
                  <a:lnTo>
                    <a:pt x="0" y="532643"/>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000000"/>
                  </a:solidFill>
                  <a:latin typeface="Arial"/>
                  <a:ea typeface="+mn-ea"/>
                  <a:cs typeface="+mn-cs"/>
                </a:rPr>
                <a:t>Abney </a:t>
              </a:r>
              <a:r>
                <a:rPr lang="zh-CN" altLang="en-US" sz="1200" dirty="0">
                  <a:solidFill>
                    <a:srgbClr val="000000"/>
                  </a:solidFill>
                  <a:latin typeface="Arial"/>
                </a:rPr>
                <a:t>与</a:t>
              </a:r>
              <a:r>
                <a:rPr lang="en-US" sz="1200" b="1" i="0" dirty="0" err="1">
                  <a:solidFill>
                    <a:srgbClr val="000000"/>
                  </a:solidFill>
                  <a:latin typeface="Arial"/>
                  <a:ea typeface="+mn-ea"/>
                  <a:cs typeface="+mn-cs"/>
                </a:rPr>
                <a:t>Festing</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获得了</a:t>
              </a:r>
              <a:r>
                <a:rPr lang="en-US" sz="1200" b="0" i="0" dirty="0">
                  <a:solidFill>
                    <a:srgbClr val="000000"/>
                  </a:solidFill>
                  <a:latin typeface="Arial"/>
                  <a:ea typeface="+mn-ea"/>
                  <a:cs typeface="+mn-cs"/>
                </a:rPr>
                <a:t> 50 </a:t>
              </a:r>
              <a:r>
                <a:rPr lang="en-US" sz="1200" b="0" i="0" dirty="0" err="1">
                  <a:solidFill>
                    <a:srgbClr val="000000"/>
                  </a:solidFill>
                  <a:latin typeface="Arial"/>
                  <a:ea typeface="+mn-ea"/>
                  <a:cs typeface="+mn-cs"/>
                </a:rPr>
                <a:t>多种化合物的红外吸收光谱</a:t>
              </a:r>
              <a:endParaRPr lang="en-US" sz="1200" b="0" i="0" dirty="0">
                <a:solidFill>
                  <a:srgbClr val="000000"/>
                </a:solidFill>
                <a:latin typeface="Arial"/>
                <a:ea typeface="+mn-ea"/>
                <a:cs typeface="+mn-cs"/>
              </a:endParaRPr>
            </a:p>
            <a:p>
              <a:pPr algn="r" defTabSz="0">
                <a:lnSpc>
                  <a:spcPct val="90000"/>
                </a:lnSpc>
                <a:spcBef>
                  <a:spcPts val="1"/>
                </a:spcBef>
                <a:spcAft>
                  <a:spcPts val="1"/>
                </a:spcAft>
                <a:buNone/>
              </a:pPr>
              <a:endParaRPr lang="en-US" dirty="0"/>
            </a:p>
          </p:txBody>
        </p:sp>
        <p:sp>
          <p:nvSpPr>
            <p:cNvPr id="17" name="Freeform 16"/>
            <p:cNvSpPr/>
            <p:nvPr/>
          </p:nvSpPr>
          <p:spPr>
            <a:xfrm>
              <a:off x="7208877" y="1376584"/>
              <a:ext cx="1119445" cy="887510"/>
            </a:xfrm>
            <a:custGeom>
              <a:avLst/>
              <a:gdLst>
                <a:gd name="connsiteX0" fmla="*/ 0 w 1111202"/>
                <a:gd name="connsiteY0" fmla="*/ 0 h 887510"/>
                <a:gd name="connsiteX1" fmla="*/ 1111202 w 1111202"/>
                <a:gd name="connsiteY1" fmla="*/ 0 h 887510"/>
                <a:gd name="connsiteX2" fmla="*/ 1111202 w 1111202"/>
                <a:gd name="connsiteY2" fmla="*/ 887510 h 887510"/>
                <a:gd name="connsiteX3" fmla="*/ 0 w 1111202"/>
                <a:gd name="connsiteY3" fmla="*/ 887510 h 887510"/>
                <a:gd name="connsiteX4" fmla="*/ 0 w 1111202"/>
                <a:gd name="connsiteY4" fmla="*/ 0 h 887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02" h="887510">
                  <a:moveTo>
                    <a:pt x="0" y="0"/>
                  </a:moveTo>
                  <a:lnTo>
                    <a:pt x="1111202" y="0"/>
                  </a:lnTo>
                  <a:lnTo>
                    <a:pt x="1111202" y="887510"/>
                  </a:lnTo>
                  <a:lnTo>
                    <a:pt x="0" y="887510"/>
                  </a:lnTo>
                  <a:lnTo>
                    <a:pt x="0" y="0"/>
                  </a:lnTo>
                  <a:close/>
                </a:path>
              </a:pathLst>
            </a:custGeom>
            <a:solidFill>
              <a:srgbClr val="FF99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1882</a:t>
              </a:r>
            </a:p>
          </p:txBody>
        </p:sp>
        <p:sp>
          <p:nvSpPr>
            <p:cNvPr id="18" name="Freeform 17"/>
            <p:cNvSpPr/>
            <p:nvPr/>
          </p:nvSpPr>
          <p:spPr>
            <a:xfrm>
              <a:off x="6103574" y="2261237"/>
              <a:ext cx="1118230" cy="2158364"/>
            </a:xfrm>
            <a:custGeom>
              <a:avLst/>
              <a:gdLst>
                <a:gd name="connsiteX0" fmla="*/ 0 w 1118230"/>
                <a:gd name="connsiteY0" fmla="*/ 0 h 3018353"/>
                <a:gd name="connsiteX1" fmla="*/ 652301 w 1118230"/>
                <a:gd name="connsiteY1" fmla="*/ 0 h 3018353"/>
                <a:gd name="connsiteX2" fmla="*/ 652301 w 1118230"/>
                <a:gd name="connsiteY2" fmla="*/ 0 h 3018353"/>
                <a:gd name="connsiteX3" fmla="*/ 931858 w 1118230"/>
                <a:gd name="connsiteY3" fmla="*/ 0 h 3018353"/>
                <a:gd name="connsiteX4" fmla="*/ 1118230 w 1118230"/>
                <a:gd name="connsiteY4" fmla="*/ 0 h 3018353"/>
                <a:gd name="connsiteX5" fmla="*/ 1118230 w 1118230"/>
                <a:gd name="connsiteY5" fmla="*/ 1760706 h 3018353"/>
                <a:gd name="connsiteX6" fmla="*/ 1258009 w 1118230"/>
                <a:gd name="connsiteY6" fmla="*/ 2137899 h 3018353"/>
                <a:gd name="connsiteX7" fmla="*/ 1118230 w 1118230"/>
                <a:gd name="connsiteY7" fmla="*/ 2515294 h 3018353"/>
                <a:gd name="connsiteX8" fmla="*/ 1118230 w 1118230"/>
                <a:gd name="connsiteY8" fmla="*/ 3018353 h 3018353"/>
                <a:gd name="connsiteX9" fmla="*/ 931858 w 1118230"/>
                <a:gd name="connsiteY9" fmla="*/ 3018353 h 3018353"/>
                <a:gd name="connsiteX10" fmla="*/ 652301 w 1118230"/>
                <a:gd name="connsiteY10" fmla="*/ 3018353 h 3018353"/>
                <a:gd name="connsiteX11" fmla="*/ 652301 w 1118230"/>
                <a:gd name="connsiteY11" fmla="*/ 3018353 h 3018353"/>
                <a:gd name="connsiteX12" fmla="*/ 0 w 1118230"/>
                <a:gd name="connsiteY12" fmla="*/ 3018353 h 3018353"/>
                <a:gd name="connsiteX13" fmla="*/ 0 w 1118230"/>
                <a:gd name="connsiteY13" fmla="*/ 2515294 h 3018353"/>
                <a:gd name="connsiteX14" fmla="*/ 0 w 1118230"/>
                <a:gd name="connsiteY14" fmla="*/ 1760706 h 3018353"/>
                <a:gd name="connsiteX15" fmla="*/ 0 w 1118230"/>
                <a:gd name="connsiteY15" fmla="*/ 1760706 h 3018353"/>
                <a:gd name="connsiteX16" fmla="*/ 0 w 1118230"/>
                <a:gd name="connsiteY16" fmla="*/ 0 h 30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018353">
                  <a:moveTo>
                    <a:pt x="0" y="0"/>
                  </a:moveTo>
                  <a:lnTo>
                    <a:pt x="652301" y="0"/>
                  </a:lnTo>
                  <a:lnTo>
                    <a:pt x="652301" y="0"/>
                  </a:lnTo>
                  <a:lnTo>
                    <a:pt x="931858" y="0"/>
                  </a:lnTo>
                  <a:lnTo>
                    <a:pt x="1118230" y="0"/>
                  </a:lnTo>
                  <a:lnTo>
                    <a:pt x="1118230" y="1760706"/>
                  </a:lnTo>
                  <a:lnTo>
                    <a:pt x="1258009" y="2137899"/>
                  </a:lnTo>
                  <a:lnTo>
                    <a:pt x="1118230" y="2515294"/>
                  </a:lnTo>
                  <a:lnTo>
                    <a:pt x="1118230" y="3018353"/>
                  </a:lnTo>
                  <a:lnTo>
                    <a:pt x="931858" y="3018353"/>
                  </a:lnTo>
                  <a:lnTo>
                    <a:pt x="652301" y="3018353"/>
                  </a:lnTo>
                  <a:lnTo>
                    <a:pt x="652301" y="3018353"/>
                  </a:lnTo>
                  <a:lnTo>
                    <a:pt x="0" y="3018353"/>
                  </a:lnTo>
                  <a:lnTo>
                    <a:pt x="0" y="2515294"/>
                  </a:lnTo>
                  <a:lnTo>
                    <a:pt x="0" y="1760706"/>
                  </a:lnTo>
                  <a:lnTo>
                    <a:pt x="0" y="1760706"/>
                  </a:lnTo>
                  <a:lnTo>
                    <a:pt x="0" y="0"/>
                  </a:lnTo>
                  <a:close/>
                </a:path>
              </a:pathLst>
            </a:custGeom>
          </p:spPr>
          <p:style>
            <a:lnRef idx="2">
              <a:schemeClr val="lt1">
                <a:hueOff val="0"/>
                <a:satOff val="0"/>
                <a:lumOff val="0"/>
                <a:alphaOff val="0"/>
              </a:schemeClr>
            </a:lnRef>
            <a:fillRef idx="1">
              <a:schemeClr val="accent1">
                <a:tint val="50000"/>
                <a:hueOff val="-1863148"/>
                <a:satOff val="7550"/>
                <a:lumOff val="2071"/>
                <a:alphaOff val="0"/>
              </a:schemeClr>
            </a:fillRef>
            <a:effectRef idx="0">
              <a:schemeClr val="accent1">
                <a:tint val="50000"/>
                <a:hueOff val="-1863148"/>
                <a:satOff val="7550"/>
                <a:lumOff val="2071"/>
                <a:alphaOff val="0"/>
              </a:schemeClr>
            </a:effectRef>
            <a:fontRef idx="minor">
              <a:schemeClr val="lt1">
                <a:hueOff val="0"/>
                <a:satOff val="0"/>
                <a:lumOff val="0"/>
                <a:alphaOff val="0"/>
              </a:schemeClr>
            </a:fontRef>
          </p:style>
          <p:txBody>
            <a:bodyPr spcFirstLastPara="0" vert="horz" wrap="square" lIns="180222"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000000"/>
                  </a:solidFill>
                  <a:latin typeface="Arial"/>
                  <a:ea typeface="+mn-ea"/>
                  <a:cs typeface="+mn-cs"/>
                </a:rPr>
                <a:t>Anders J. Angstrom </a:t>
              </a:r>
              <a:r>
                <a:rPr lang="en-US" sz="1200" b="0" i="0" dirty="0" err="1">
                  <a:solidFill>
                    <a:srgbClr val="000000"/>
                  </a:solidFill>
                  <a:latin typeface="Arial"/>
                  <a:ea typeface="+mn-ea"/>
                  <a:cs typeface="+mn-cs"/>
                </a:rPr>
                <a:t>对约</a:t>
              </a:r>
              <a:r>
                <a:rPr lang="en-US" sz="1200" b="0" i="0" dirty="0">
                  <a:solidFill>
                    <a:srgbClr val="000000"/>
                  </a:solidFill>
                  <a:latin typeface="Arial"/>
                  <a:ea typeface="+mn-ea"/>
                  <a:cs typeface="+mn-cs"/>
                </a:rPr>
                <a:t> 1000 </a:t>
              </a:r>
              <a:r>
                <a:rPr lang="en-US" sz="1200" dirty="0">
                  <a:solidFill>
                    <a:srgbClr val="000000"/>
                  </a:solidFill>
                </a:rPr>
                <a:t>条 </a:t>
              </a:r>
              <a:r>
                <a:rPr lang="en-US" sz="1200" dirty="0" err="1">
                  <a:solidFill>
                    <a:srgbClr val="000000"/>
                  </a:solidFill>
                </a:rPr>
                <a:t>Fraunhofer</a:t>
              </a:r>
              <a:r>
                <a:rPr lang="en-US" sz="1200" dirty="0">
                  <a:solidFill>
                    <a:srgbClr val="000000"/>
                  </a:solidFill>
                </a:rPr>
                <a:t> </a:t>
              </a:r>
              <a:r>
                <a:rPr lang="en-US" sz="1200" dirty="0" err="1">
                  <a:solidFill>
                    <a:srgbClr val="000000"/>
                  </a:solidFill>
                </a:rPr>
                <a:t>线的波长进行了测量</a:t>
              </a:r>
              <a:endParaRPr lang="en-US" sz="1200" b="0" i="0" dirty="0">
                <a:solidFill>
                  <a:srgbClr val="000000"/>
                </a:solidFill>
                <a:latin typeface="Arial"/>
                <a:ea typeface="+mn-ea"/>
                <a:cs typeface="+mn-cs"/>
              </a:endParaRPr>
            </a:p>
          </p:txBody>
        </p:sp>
        <p:sp>
          <p:nvSpPr>
            <p:cNvPr id="22" name="Freeform 21"/>
            <p:cNvSpPr/>
            <p:nvPr/>
          </p:nvSpPr>
          <p:spPr>
            <a:xfrm>
              <a:off x="6102359" y="1465131"/>
              <a:ext cx="1119445" cy="798963"/>
            </a:xfrm>
            <a:custGeom>
              <a:avLst/>
              <a:gdLst>
                <a:gd name="connsiteX0" fmla="*/ 0 w 1111983"/>
                <a:gd name="connsiteY0" fmla="*/ 0 h 798963"/>
                <a:gd name="connsiteX1" fmla="*/ 1111983 w 1111983"/>
                <a:gd name="connsiteY1" fmla="*/ 0 h 798963"/>
                <a:gd name="connsiteX2" fmla="*/ 1111983 w 1111983"/>
                <a:gd name="connsiteY2" fmla="*/ 798963 h 798963"/>
                <a:gd name="connsiteX3" fmla="*/ 0 w 1111983"/>
                <a:gd name="connsiteY3" fmla="*/ 798963 h 798963"/>
                <a:gd name="connsiteX4" fmla="*/ 0 w 1111983"/>
                <a:gd name="connsiteY4" fmla="*/ 0 h 7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983" h="798963">
                  <a:moveTo>
                    <a:pt x="0" y="0"/>
                  </a:moveTo>
                  <a:lnTo>
                    <a:pt x="1111983" y="0"/>
                  </a:lnTo>
                  <a:lnTo>
                    <a:pt x="1111983" y="798963"/>
                  </a:lnTo>
                  <a:lnTo>
                    <a:pt x="0" y="79896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1868</a:t>
              </a:r>
            </a:p>
          </p:txBody>
        </p:sp>
        <p:sp>
          <p:nvSpPr>
            <p:cNvPr id="23" name="Freeform 22"/>
            <p:cNvSpPr/>
            <p:nvPr/>
          </p:nvSpPr>
          <p:spPr>
            <a:xfrm>
              <a:off x="4981353" y="2268642"/>
              <a:ext cx="1119445" cy="1900454"/>
            </a:xfrm>
            <a:custGeom>
              <a:avLst/>
              <a:gdLst>
                <a:gd name="connsiteX0" fmla="*/ 0 w 1118230"/>
                <a:gd name="connsiteY0" fmla="*/ 0 h 2840851"/>
                <a:gd name="connsiteX1" fmla="*/ 652301 w 1118230"/>
                <a:gd name="connsiteY1" fmla="*/ 0 h 2840851"/>
                <a:gd name="connsiteX2" fmla="*/ 652301 w 1118230"/>
                <a:gd name="connsiteY2" fmla="*/ 0 h 2840851"/>
                <a:gd name="connsiteX3" fmla="*/ 931858 w 1118230"/>
                <a:gd name="connsiteY3" fmla="*/ 0 h 2840851"/>
                <a:gd name="connsiteX4" fmla="*/ 1118230 w 1118230"/>
                <a:gd name="connsiteY4" fmla="*/ 0 h 2840851"/>
                <a:gd name="connsiteX5" fmla="*/ 1118230 w 1118230"/>
                <a:gd name="connsiteY5" fmla="*/ 1657163 h 2840851"/>
                <a:gd name="connsiteX6" fmla="*/ 1258009 w 1118230"/>
                <a:gd name="connsiteY6" fmla="*/ 2012175 h 2840851"/>
                <a:gd name="connsiteX7" fmla="*/ 1118230 w 1118230"/>
                <a:gd name="connsiteY7" fmla="*/ 2367376 h 2840851"/>
                <a:gd name="connsiteX8" fmla="*/ 1118230 w 1118230"/>
                <a:gd name="connsiteY8" fmla="*/ 2840851 h 2840851"/>
                <a:gd name="connsiteX9" fmla="*/ 931858 w 1118230"/>
                <a:gd name="connsiteY9" fmla="*/ 2840851 h 2840851"/>
                <a:gd name="connsiteX10" fmla="*/ 652301 w 1118230"/>
                <a:gd name="connsiteY10" fmla="*/ 2840851 h 2840851"/>
                <a:gd name="connsiteX11" fmla="*/ 652301 w 1118230"/>
                <a:gd name="connsiteY11" fmla="*/ 2840851 h 2840851"/>
                <a:gd name="connsiteX12" fmla="*/ 0 w 1118230"/>
                <a:gd name="connsiteY12" fmla="*/ 2840851 h 2840851"/>
                <a:gd name="connsiteX13" fmla="*/ 0 w 1118230"/>
                <a:gd name="connsiteY13" fmla="*/ 2367376 h 2840851"/>
                <a:gd name="connsiteX14" fmla="*/ 0 w 1118230"/>
                <a:gd name="connsiteY14" fmla="*/ 1657163 h 2840851"/>
                <a:gd name="connsiteX15" fmla="*/ 0 w 1118230"/>
                <a:gd name="connsiteY15" fmla="*/ 1657163 h 2840851"/>
                <a:gd name="connsiteX16" fmla="*/ 0 w 1118230"/>
                <a:gd name="connsiteY16" fmla="*/ 0 h 284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840851">
                  <a:moveTo>
                    <a:pt x="0" y="0"/>
                  </a:moveTo>
                  <a:lnTo>
                    <a:pt x="652301" y="0"/>
                  </a:lnTo>
                  <a:lnTo>
                    <a:pt x="652301" y="0"/>
                  </a:lnTo>
                  <a:lnTo>
                    <a:pt x="931858" y="0"/>
                  </a:lnTo>
                  <a:lnTo>
                    <a:pt x="1118230" y="0"/>
                  </a:lnTo>
                  <a:lnTo>
                    <a:pt x="1118230" y="1657163"/>
                  </a:lnTo>
                  <a:lnTo>
                    <a:pt x="1258009" y="2012175"/>
                  </a:lnTo>
                  <a:lnTo>
                    <a:pt x="1118230" y="2367376"/>
                  </a:lnTo>
                  <a:lnTo>
                    <a:pt x="1118230" y="2840851"/>
                  </a:lnTo>
                  <a:lnTo>
                    <a:pt x="931858" y="2840851"/>
                  </a:lnTo>
                  <a:lnTo>
                    <a:pt x="652301" y="2840851"/>
                  </a:lnTo>
                  <a:lnTo>
                    <a:pt x="652301" y="2840851"/>
                  </a:lnTo>
                  <a:lnTo>
                    <a:pt x="0" y="2840851"/>
                  </a:lnTo>
                  <a:lnTo>
                    <a:pt x="0" y="2367376"/>
                  </a:lnTo>
                  <a:lnTo>
                    <a:pt x="0" y="1657163"/>
                  </a:lnTo>
                  <a:lnTo>
                    <a:pt x="0" y="1657163"/>
                  </a:lnTo>
                  <a:lnTo>
                    <a:pt x="0" y="0"/>
                  </a:lnTo>
                  <a:close/>
                </a:path>
              </a:pathLst>
            </a:custGeom>
          </p:spPr>
          <p:style>
            <a:lnRef idx="2">
              <a:schemeClr val="lt1">
                <a:hueOff val="0"/>
                <a:satOff val="0"/>
                <a:lumOff val="0"/>
                <a:alphaOff val="0"/>
              </a:schemeClr>
            </a:lnRef>
            <a:fillRef idx="1">
              <a:schemeClr val="accent1">
                <a:tint val="50000"/>
                <a:hueOff val="-3726297"/>
                <a:satOff val="15099"/>
                <a:lumOff val="4141"/>
                <a:alphaOff val="0"/>
              </a:schemeClr>
            </a:fillRef>
            <a:effectRef idx="0">
              <a:schemeClr val="accent1">
                <a:tint val="50000"/>
                <a:hueOff val="-3726297"/>
                <a:satOff val="15099"/>
                <a:lumOff val="4141"/>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000000"/>
                  </a:solidFill>
                  <a:latin typeface="Arial"/>
                  <a:ea typeface="+mn-ea"/>
                  <a:cs typeface="+mn-cs"/>
                </a:rPr>
                <a:t>Gustav Kirchhoff</a:t>
              </a:r>
              <a:r>
                <a:rPr lang="en-US" sz="1200" b="0" i="0" dirty="0">
                  <a:solidFill>
                    <a:srgbClr val="000000"/>
                  </a:solidFill>
                  <a:latin typeface="Arial"/>
                  <a:ea typeface="+mn-ea"/>
                  <a:cs typeface="+mn-cs"/>
                </a:rPr>
                <a:t> 与 </a:t>
              </a:r>
              <a:r>
                <a:rPr lang="en-US" sz="1200" b="1" i="0" dirty="0">
                  <a:solidFill>
                    <a:srgbClr val="000000"/>
                  </a:solidFill>
                  <a:latin typeface="Arial"/>
                  <a:ea typeface="+mn-ea"/>
                  <a:cs typeface="+mn-cs"/>
                </a:rPr>
                <a:t>Robert</a:t>
              </a:r>
              <a:r>
                <a:rPr lang="en-US" sz="1200" b="0" i="0" dirty="0">
                  <a:solidFill>
                    <a:srgbClr val="000000"/>
                  </a:solidFill>
                  <a:latin typeface="Arial"/>
                  <a:ea typeface="+mn-ea"/>
                  <a:cs typeface="+mn-cs"/>
                </a:rPr>
                <a:t> </a:t>
              </a:r>
              <a:r>
                <a:rPr lang="en-US" sz="1200" b="1" i="0" dirty="0">
                  <a:solidFill>
                    <a:srgbClr val="000000"/>
                  </a:solidFill>
                  <a:latin typeface="Arial"/>
                  <a:ea typeface="+mn-ea"/>
                  <a:cs typeface="+mn-cs"/>
                </a:rPr>
                <a:t>Bunsen</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观察到加热至白炽</a:t>
              </a:r>
              <a:r>
                <a:rPr lang="zh-CN" altLang="en-US" sz="1200" dirty="0">
                  <a:solidFill>
                    <a:srgbClr val="000000"/>
                  </a:solidFill>
                </a:rPr>
                <a:t>热</a:t>
              </a:r>
              <a:r>
                <a:rPr lang="en-US" sz="1200" b="0" i="0" dirty="0" err="1">
                  <a:solidFill>
                    <a:srgbClr val="000000"/>
                  </a:solidFill>
                  <a:latin typeface="Arial"/>
                  <a:ea typeface="+mn-ea"/>
                  <a:cs typeface="+mn-cs"/>
                </a:rPr>
                <a:t>状态的元素发出的不同</a:t>
              </a:r>
              <a:br>
                <a:rPr lang="en-US" sz="1200" b="0" i="0" dirty="0">
                  <a:solidFill>
                    <a:srgbClr val="000000"/>
                  </a:solidFill>
                  <a:latin typeface="Arial"/>
                  <a:ea typeface="+mn-ea"/>
                  <a:cs typeface="+mn-cs"/>
                </a:rPr>
              </a:br>
              <a:r>
                <a:rPr lang="en-US" sz="1200" b="0" i="0" dirty="0" err="1">
                  <a:solidFill>
                    <a:srgbClr val="000000"/>
                  </a:solidFill>
                  <a:latin typeface="Arial"/>
                  <a:ea typeface="+mn-ea"/>
                  <a:cs typeface="+mn-cs"/>
                </a:rPr>
                <a:t>颜色</a:t>
              </a:r>
              <a:endParaRPr lang="en-US" sz="1200" b="0" i="0" dirty="0">
                <a:solidFill>
                  <a:srgbClr val="000000"/>
                </a:solidFill>
                <a:latin typeface="Arial"/>
                <a:ea typeface="+mn-ea"/>
                <a:cs typeface="+mn-cs"/>
              </a:endParaRPr>
            </a:p>
          </p:txBody>
        </p:sp>
        <p:sp>
          <p:nvSpPr>
            <p:cNvPr id="24" name="Freeform 23"/>
            <p:cNvSpPr/>
            <p:nvPr/>
          </p:nvSpPr>
          <p:spPr>
            <a:xfrm>
              <a:off x="4982568" y="1551229"/>
              <a:ext cx="1118230" cy="710008"/>
            </a:xfrm>
            <a:custGeom>
              <a:avLst/>
              <a:gdLst>
                <a:gd name="connsiteX0" fmla="*/ 0 w 1118230"/>
                <a:gd name="connsiteY0" fmla="*/ 0 h 710008"/>
                <a:gd name="connsiteX1" fmla="*/ 1118230 w 1118230"/>
                <a:gd name="connsiteY1" fmla="*/ 0 h 710008"/>
                <a:gd name="connsiteX2" fmla="*/ 1118230 w 1118230"/>
                <a:gd name="connsiteY2" fmla="*/ 710008 h 710008"/>
                <a:gd name="connsiteX3" fmla="*/ 0 w 1118230"/>
                <a:gd name="connsiteY3" fmla="*/ 710008 h 710008"/>
                <a:gd name="connsiteX4" fmla="*/ 0 w 1118230"/>
                <a:gd name="connsiteY4" fmla="*/ 0 h 7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710008">
                  <a:moveTo>
                    <a:pt x="0" y="0"/>
                  </a:moveTo>
                  <a:lnTo>
                    <a:pt x="1118230" y="0"/>
                  </a:lnTo>
                  <a:lnTo>
                    <a:pt x="1118230" y="710008"/>
                  </a:lnTo>
                  <a:lnTo>
                    <a:pt x="0" y="71000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1859</a:t>
              </a:r>
            </a:p>
          </p:txBody>
        </p:sp>
        <p:sp>
          <p:nvSpPr>
            <p:cNvPr id="25" name="Freeform 24"/>
            <p:cNvSpPr/>
            <p:nvPr/>
          </p:nvSpPr>
          <p:spPr>
            <a:xfrm>
              <a:off x="3866680" y="2261238"/>
              <a:ext cx="1118230" cy="1759777"/>
            </a:xfrm>
            <a:custGeom>
              <a:avLst/>
              <a:gdLst>
                <a:gd name="connsiteX0" fmla="*/ 0 w 1118230"/>
                <a:gd name="connsiteY0" fmla="*/ 0 h 2662940"/>
                <a:gd name="connsiteX1" fmla="*/ 652301 w 1118230"/>
                <a:gd name="connsiteY1" fmla="*/ 0 h 2662940"/>
                <a:gd name="connsiteX2" fmla="*/ 652301 w 1118230"/>
                <a:gd name="connsiteY2" fmla="*/ 0 h 2662940"/>
                <a:gd name="connsiteX3" fmla="*/ 931858 w 1118230"/>
                <a:gd name="connsiteY3" fmla="*/ 0 h 2662940"/>
                <a:gd name="connsiteX4" fmla="*/ 1118230 w 1118230"/>
                <a:gd name="connsiteY4" fmla="*/ 0 h 2662940"/>
                <a:gd name="connsiteX5" fmla="*/ 1118230 w 1118230"/>
                <a:gd name="connsiteY5" fmla="*/ 1553382 h 2662940"/>
                <a:gd name="connsiteX6" fmla="*/ 1258009 w 1118230"/>
                <a:gd name="connsiteY6" fmla="*/ 1886160 h 2662940"/>
                <a:gd name="connsiteX7" fmla="*/ 1118230 w 1118230"/>
                <a:gd name="connsiteY7" fmla="*/ 2219117 h 2662940"/>
                <a:gd name="connsiteX8" fmla="*/ 1118230 w 1118230"/>
                <a:gd name="connsiteY8" fmla="*/ 2662940 h 2662940"/>
                <a:gd name="connsiteX9" fmla="*/ 931858 w 1118230"/>
                <a:gd name="connsiteY9" fmla="*/ 2662940 h 2662940"/>
                <a:gd name="connsiteX10" fmla="*/ 652301 w 1118230"/>
                <a:gd name="connsiteY10" fmla="*/ 2662940 h 2662940"/>
                <a:gd name="connsiteX11" fmla="*/ 652301 w 1118230"/>
                <a:gd name="connsiteY11" fmla="*/ 2662940 h 2662940"/>
                <a:gd name="connsiteX12" fmla="*/ 0 w 1118230"/>
                <a:gd name="connsiteY12" fmla="*/ 2662940 h 2662940"/>
                <a:gd name="connsiteX13" fmla="*/ 0 w 1118230"/>
                <a:gd name="connsiteY13" fmla="*/ 2219117 h 2662940"/>
                <a:gd name="connsiteX14" fmla="*/ 0 w 1118230"/>
                <a:gd name="connsiteY14" fmla="*/ 1553382 h 2662940"/>
                <a:gd name="connsiteX15" fmla="*/ 0 w 1118230"/>
                <a:gd name="connsiteY15" fmla="*/ 1553382 h 2662940"/>
                <a:gd name="connsiteX16" fmla="*/ 0 w 1118230"/>
                <a:gd name="connsiteY16" fmla="*/ 0 h 2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662940">
                  <a:moveTo>
                    <a:pt x="0" y="0"/>
                  </a:moveTo>
                  <a:lnTo>
                    <a:pt x="652301" y="0"/>
                  </a:lnTo>
                  <a:lnTo>
                    <a:pt x="652301" y="0"/>
                  </a:lnTo>
                  <a:lnTo>
                    <a:pt x="931858" y="0"/>
                  </a:lnTo>
                  <a:lnTo>
                    <a:pt x="1118230" y="0"/>
                  </a:lnTo>
                  <a:lnTo>
                    <a:pt x="1118230" y="1553382"/>
                  </a:lnTo>
                  <a:lnTo>
                    <a:pt x="1258009" y="1886160"/>
                  </a:lnTo>
                  <a:lnTo>
                    <a:pt x="1118230" y="2219117"/>
                  </a:lnTo>
                  <a:lnTo>
                    <a:pt x="1118230" y="2662940"/>
                  </a:lnTo>
                  <a:lnTo>
                    <a:pt x="931858" y="2662940"/>
                  </a:lnTo>
                  <a:lnTo>
                    <a:pt x="652301" y="2662940"/>
                  </a:lnTo>
                  <a:lnTo>
                    <a:pt x="652301" y="2662940"/>
                  </a:lnTo>
                  <a:lnTo>
                    <a:pt x="0" y="2662940"/>
                  </a:lnTo>
                  <a:lnTo>
                    <a:pt x="0" y="2219117"/>
                  </a:lnTo>
                  <a:lnTo>
                    <a:pt x="0" y="1553382"/>
                  </a:lnTo>
                  <a:lnTo>
                    <a:pt x="0" y="1553382"/>
                  </a:lnTo>
                  <a:lnTo>
                    <a:pt x="0" y="0"/>
                  </a:lnTo>
                  <a:close/>
                </a:path>
              </a:pathLst>
            </a:custGeom>
          </p:spPr>
          <p:style>
            <a:lnRef idx="2">
              <a:schemeClr val="lt1">
                <a:hueOff val="0"/>
                <a:satOff val="0"/>
                <a:lumOff val="0"/>
                <a:alphaOff val="0"/>
              </a:schemeClr>
            </a:lnRef>
            <a:fillRef idx="1">
              <a:schemeClr val="accent1">
                <a:tint val="50000"/>
                <a:hueOff val="-5589445"/>
                <a:satOff val="22649"/>
                <a:lumOff val="6212"/>
                <a:alphaOff val="0"/>
              </a:schemeClr>
            </a:fillRef>
            <a:effectRef idx="0">
              <a:schemeClr val="accent1">
                <a:tint val="50000"/>
                <a:hueOff val="-5589445"/>
                <a:satOff val="22649"/>
                <a:lumOff val="6212"/>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0">
                <a:lnSpc>
                  <a:spcPct val="90000"/>
                </a:lnSpc>
                <a:spcBef>
                  <a:spcPts val="1"/>
                </a:spcBef>
                <a:spcAft>
                  <a:spcPts val="1"/>
                </a:spcAft>
                <a:buNone/>
              </a:pPr>
              <a:r>
                <a:rPr lang="en-US" sz="1200" b="1" i="0">
                  <a:solidFill>
                    <a:srgbClr val="000000"/>
                  </a:solidFill>
                  <a:latin typeface="Arial"/>
                  <a:ea typeface="+mn-ea"/>
                  <a:cs typeface="+mn-cs"/>
                </a:rPr>
                <a:t>August Beer </a:t>
              </a:r>
              <a:r>
                <a:rPr lang="en-US" sz="1200" b="0" i="0">
                  <a:solidFill>
                    <a:srgbClr val="000000"/>
                  </a:solidFill>
                  <a:latin typeface="Arial"/>
                  <a:ea typeface="+mn-ea"/>
                  <a:cs typeface="+mn-cs"/>
                </a:rPr>
                <a:t>确定了光吸收量与浓度之间的关系</a:t>
              </a:r>
            </a:p>
          </p:txBody>
        </p:sp>
        <p:sp>
          <p:nvSpPr>
            <p:cNvPr id="26" name="Freeform 25"/>
            <p:cNvSpPr/>
            <p:nvPr/>
          </p:nvSpPr>
          <p:spPr>
            <a:xfrm>
              <a:off x="3866680" y="1639776"/>
              <a:ext cx="1118230" cy="621461"/>
            </a:xfrm>
            <a:custGeom>
              <a:avLst/>
              <a:gdLst>
                <a:gd name="connsiteX0" fmla="*/ 0 w 1118230"/>
                <a:gd name="connsiteY0" fmla="*/ 0 h 621461"/>
                <a:gd name="connsiteX1" fmla="*/ 1118230 w 1118230"/>
                <a:gd name="connsiteY1" fmla="*/ 0 h 621461"/>
                <a:gd name="connsiteX2" fmla="*/ 1118230 w 1118230"/>
                <a:gd name="connsiteY2" fmla="*/ 621461 h 621461"/>
                <a:gd name="connsiteX3" fmla="*/ 0 w 1118230"/>
                <a:gd name="connsiteY3" fmla="*/ 621461 h 621461"/>
                <a:gd name="connsiteX4" fmla="*/ 0 w 1118230"/>
                <a:gd name="connsiteY4" fmla="*/ 0 h 62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621461">
                  <a:moveTo>
                    <a:pt x="0" y="0"/>
                  </a:moveTo>
                  <a:lnTo>
                    <a:pt x="1118230" y="0"/>
                  </a:lnTo>
                  <a:lnTo>
                    <a:pt x="1118230" y="621461"/>
                  </a:lnTo>
                  <a:lnTo>
                    <a:pt x="0" y="62146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1853</a:t>
              </a:r>
            </a:p>
          </p:txBody>
        </p:sp>
        <p:sp>
          <p:nvSpPr>
            <p:cNvPr id="27" name="Freeform 26"/>
            <p:cNvSpPr/>
            <p:nvPr/>
          </p:nvSpPr>
          <p:spPr>
            <a:xfrm>
              <a:off x="2748449" y="2261238"/>
              <a:ext cx="1118230" cy="1597927"/>
            </a:xfrm>
            <a:custGeom>
              <a:avLst/>
              <a:gdLst>
                <a:gd name="connsiteX0" fmla="*/ 0 w 1118230"/>
                <a:gd name="connsiteY0" fmla="*/ 0 h 2485438"/>
                <a:gd name="connsiteX1" fmla="*/ 652301 w 1118230"/>
                <a:gd name="connsiteY1" fmla="*/ 0 h 2485438"/>
                <a:gd name="connsiteX2" fmla="*/ 652301 w 1118230"/>
                <a:gd name="connsiteY2" fmla="*/ 0 h 2485438"/>
                <a:gd name="connsiteX3" fmla="*/ 931858 w 1118230"/>
                <a:gd name="connsiteY3" fmla="*/ 0 h 2485438"/>
                <a:gd name="connsiteX4" fmla="*/ 1118230 w 1118230"/>
                <a:gd name="connsiteY4" fmla="*/ 0 h 2485438"/>
                <a:gd name="connsiteX5" fmla="*/ 1118230 w 1118230"/>
                <a:gd name="connsiteY5" fmla="*/ 1449839 h 2485438"/>
                <a:gd name="connsiteX6" fmla="*/ 1258009 w 1118230"/>
                <a:gd name="connsiteY6" fmla="*/ 1760436 h 2485438"/>
                <a:gd name="connsiteX7" fmla="*/ 1118230 w 1118230"/>
                <a:gd name="connsiteY7" fmla="*/ 2071198 h 2485438"/>
                <a:gd name="connsiteX8" fmla="*/ 1118230 w 1118230"/>
                <a:gd name="connsiteY8" fmla="*/ 2485438 h 2485438"/>
                <a:gd name="connsiteX9" fmla="*/ 931858 w 1118230"/>
                <a:gd name="connsiteY9" fmla="*/ 2485438 h 2485438"/>
                <a:gd name="connsiteX10" fmla="*/ 652301 w 1118230"/>
                <a:gd name="connsiteY10" fmla="*/ 2485438 h 2485438"/>
                <a:gd name="connsiteX11" fmla="*/ 652301 w 1118230"/>
                <a:gd name="connsiteY11" fmla="*/ 2485438 h 2485438"/>
                <a:gd name="connsiteX12" fmla="*/ 0 w 1118230"/>
                <a:gd name="connsiteY12" fmla="*/ 2485438 h 2485438"/>
                <a:gd name="connsiteX13" fmla="*/ 0 w 1118230"/>
                <a:gd name="connsiteY13" fmla="*/ 2071198 h 2485438"/>
                <a:gd name="connsiteX14" fmla="*/ 0 w 1118230"/>
                <a:gd name="connsiteY14" fmla="*/ 1449839 h 2485438"/>
                <a:gd name="connsiteX15" fmla="*/ 0 w 1118230"/>
                <a:gd name="connsiteY15" fmla="*/ 1449839 h 2485438"/>
                <a:gd name="connsiteX16" fmla="*/ 0 w 1118230"/>
                <a:gd name="connsiteY16" fmla="*/ 0 h 2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485438">
                  <a:moveTo>
                    <a:pt x="0" y="0"/>
                  </a:moveTo>
                  <a:lnTo>
                    <a:pt x="652301" y="0"/>
                  </a:lnTo>
                  <a:lnTo>
                    <a:pt x="652301" y="0"/>
                  </a:lnTo>
                  <a:lnTo>
                    <a:pt x="931858" y="0"/>
                  </a:lnTo>
                  <a:lnTo>
                    <a:pt x="1118230" y="0"/>
                  </a:lnTo>
                  <a:lnTo>
                    <a:pt x="1118230" y="1449839"/>
                  </a:lnTo>
                  <a:lnTo>
                    <a:pt x="1258009" y="1760436"/>
                  </a:lnTo>
                  <a:lnTo>
                    <a:pt x="1118230" y="2071198"/>
                  </a:lnTo>
                  <a:lnTo>
                    <a:pt x="1118230" y="2485438"/>
                  </a:lnTo>
                  <a:lnTo>
                    <a:pt x="931858" y="2485438"/>
                  </a:lnTo>
                  <a:lnTo>
                    <a:pt x="652301" y="2485438"/>
                  </a:lnTo>
                  <a:lnTo>
                    <a:pt x="652301" y="2485438"/>
                  </a:lnTo>
                  <a:lnTo>
                    <a:pt x="0" y="2485438"/>
                  </a:lnTo>
                  <a:lnTo>
                    <a:pt x="0" y="2071198"/>
                  </a:lnTo>
                  <a:lnTo>
                    <a:pt x="0" y="1449839"/>
                  </a:lnTo>
                  <a:lnTo>
                    <a:pt x="0" y="1449839"/>
                  </a:lnTo>
                  <a:lnTo>
                    <a:pt x="0" y="0"/>
                  </a:lnTo>
                  <a:close/>
                </a:path>
              </a:pathLst>
            </a:custGeom>
          </p:spPr>
          <p:style>
            <a:lnRef idx="2">
              <a:schemeClr val="lt1">
                <a:hueOff val="0"/>
                <a:satOff val="0"/>
                <a:lumOff val="0"/>
                <a:alphaOff val="0"/>
              </a:schemeClr>
            </a:lnRef>
            <a:fillRef idx="1">
              <a:schemeClr val="accent1">
                <a:tint val="50000"/>
                <a:hueOff val="-7452594"/>
                <a:satOff val="30198"/>
                <a:lumOff val="8282"/>
                <a:alphaOff val="0"/>
              </a:schemeClr>
            </a:fillRef>
            <a:effectRef idx="0">
              <a:schemeClr val="accent1">
                <a:tint val="50000"/>
                <a:hueOff val="-7452594"/>
                <a:satOff val="30198"/>
                <a:lumOff val="8282"/>
                <a:alphaOff val="0"/>
              </a:schemeClr>
            </a:effectRef>
            <a:fontRef idx="minor">
              <a:schemeClr val="lt1">
                <a:hueOff val="0"/>
                <a:satOff val="0"/>
                <a:lumOff val="0"/>
                <a:alphaOff val="0"/>
              </a:schemeClr>
            </a:fontRef>
          </p:style>
          <p:txBody>
            <a:bodyPr spcFirstLastPara="0" vert="horz" wrap="square" lIns="180222" tIns="38100" rIns="108000" bIns="38100" numCol="1" spcCol="1270" anchor="t" anchorCtr="0">
              <a:noAutofit/>
            </a:bodyPr>
            <a:lstStyle/>
            <a:p>
              <a:pPr algn="r" defTabSz="0">
                <a:lnSpc>
                  <a:spcPct val="90000"/>
                </a:lnSpc>
                <a:spcBef>
                  <a:spcPts val="1"/>
                </a:spcBef>
                <a:spcAft>
                  <a:spcPts val="1"/>
                </a:spcAft>
                <a:buNone/>
              </a:pPr>
              <a:r>
                <a:rPr lang="en-US" sz="1200" b="1" i="0">
                  <a:solidFill>
                    <a:srgbClr val="000000"/>
                  </a:solidFill>
                  <a:latin typeface="Arial"/>
                  <a:ea typeface="+mn-ea"/>
                  <a:cs typeface="+mn-cs"/>
                </a:rPr>
                <a:t>Joseph von</a:t>
              </a:r>
              <a:r>
                <a:rPr lang="en-US" sz="1200" b="0" i="0">
                  <a:solidFill>
                    <a:srgbClr val="000000"/>
                  </a:solidFill>
                  <a:latin typeface="Arial"/>
                  <a:ea typeface="+mn-ea"/>
                  <a:cs typeface="+mn-cs"/>
                </a:rPr>
                <a:t> </a:t>
              </a:r>
              <a:r>
                <a:rPr lang="en-US" sz="1200" b="1" i="0">
                  <a:solidFill>
                    <a:srgbClr val="000000"/>
                  </a:solidFill>
                  <a:latin typeface="Arial"/>
                  <a:ea typeface="+mn-ea"/>
                  <a:cs typeface="+mn-cs"/>
                </a:rPr>
                <a:t>Fraunhofer</a:t>
              </a:r>
              <a:r>
                <a:rPr lang="en-US" sz="1200" b="0" i="0">
                  <a:solidFill>
                    <a:srgbClr val="000000"/>
                  </a:solidFill>
                  <a:latin typeface="Arial"/>
                  <a:ea typeface="+mn-ea"/>
                  <a:cs typeface="+mn-cs"/>
                </a:rPr>
                <a:t> 利用分光镜对这些暗线进行了研究</a:t>
              </a:r>
            </a:p>
          </p:txBody>
        </p:sp>
        <p:sp>
          <p:nvSpPr>
            <p:cNvPr id="28" name="Freeform 27"/>
            <p:cNvSpPr/>
            <p:nvPr/>
          </p:nvSpPr>
          <p:spPr>
            <a:xfrm>
              <a:off x="2748449" y="1731588"/>
              <a:ext cx="1118230" cy="532506"/>
            </a:xfrm>
            <a:custGeom>
              <a:avLst/>
              <a:gdLst>
                <a:gd name="connsiteX0" fmla="*/ 0 w 1118230"/>
                <a:gd name="connsiteY0" fmla="*/ 0 h 532506"/>
                <a:gd name="connsiteX1" fmla="*/ 1118230 w 1118230"/>
                <a:gd name="connsiteY1" fmla="*/ 0 h 532506"/>
                <a:gd name="connsiteX2" fmla="*/ 1118230 w 1118230"/>
                <a:gd name="connsiteY2" fmla="*/ 532506 h 532506"/>
                <a:gd name="connsiteX3" fmla="*/ 0 w 1118230"/>
                <a:gd name="connsiteY3" fmla="*/ 532506 h 532506"/>
                <a:gd name="connsiteX4" fmla="*/ 0 w 1118230"/>
                <a:gd name="connsiteY4" fmla="*/ 0 h 5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532506">
                  <a:moveTo>
                    <a:pt x="0" y="0"/>
                  </a:moveTo>
                  <a:lnTo>
                    <a:pt x="1118230" y="0"/>
                  </a:lnTo>
                  <a:lnTo>
                    <a:pt x="1118230" y="532506"/>
                  </a:lnTo>
                  <a:lnTo>
                    <a:pt x="0" y="53250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1812</a:t>
              </a:r>
            </a:p>
          </p:txBody>
        </p:sp>
        <p:sp>
          <p:nvSpPr>
            <p:cNvPr id="29" name="Freeform 28"/>
            <p:cNvSpPr/>
            <p:nvPr/>
          </p:nvSpPr>
          <p:spPr>
            <a:xfrm>
              <a:off x="1629438" y="2234881"/>
              <a:ext cx="1118230" cy="1357827"/>
            </a:xfrm>
            <a:custGeom>
              <a:avLst/>
              <a:gdLst>
                <a:gd name="connsiteX0" fmla="*/ 0 w 1118230"/>
                <a:gd name="connsiteY0" fmla="*/ 0 h 1610293"/>
                <a:gd name="connsiteX1" fmla="*/ 652301 w 1118230"/>
                <a:gd name="connsiteY1" fmla="*/ 0 h 1610293"/>
                <a:gd name="connsiteX2" fmla="*/ 652301 w 1118230"/>
                <a:gd name="connsiteY2" fmla="*/ 0 h 1610293"/>
                <a:gd name="connsiteX3" fmla="*/ 931858 w 1118230"/>
                <a:gd name="connsiteY3" fmla="*/ 0 h 1610293"/>
                <a:gd name="connsiteX4" fmla="*/ 1118230 w 1118230"/>
                <a:gd name="connsiteY4" fmla="*/ 0 h 1610293"/>
                <a:gd name="connsiteX5" fmla="*/ 1118230 w 1118230"/>
                <a:gd name="connsiteY5" fmla="*/ 939338 h 1610293"/>
                <a:gd name="connsiteX6" fmla="*/ 1258009 w 1118230"/>
                <a:gd name="connsiteY6" fmla="*/ 1140571 h 1610293"/>
                <a:gd name="connsiteX7" fmla="*/ 1118230 w 1118230"/>
                <a:gd name="connsiteY7" fmla="*/ 1341911 h 1610293"/>
                <a:gd name="connsiteX8" fmla="*/ 1118230 w 1118230"/>
                <a:gd name="connsiteY8" fmla="*/ 1610293 h 1610293"/>
                <a:gd name="connsiteX9" fmla="*/ 931858 w 1118230"/>
                <a:gd name="connsiteY9" fmla="*/ 1610293 h 1610293"/>
                <a:gd name="connsiteX10" fmla="*/ 652301 w 1118230"/>
                <a:gd name="connsiteY10" fmla="*/ 1610293 h 1610293"/>
                <a:gd name="connsiteX11" fmla="*/ 652301 w 1118230"/>
                <a:gd name="connsiteY11" fmla="*/ 1610293 h 1610293"/>
                <a:gd name="connsiteX12" fmla="*/ 0 w 1118230"/>
                <a:gd name="connsiteY12" fmla="*/ 1610293 h 1610293"/>
                <a:gd name="connsiteX13" fmla="*/ 0 w 1118230"/>
                <a:gd name="connsiteY13" fmla="*/ 1341911 h 1610293"/>
                <a:gd name="connsiteX14" fmla="*/ 0 w 1118230"/>
                <a:gd name="connsiteY14" fmla="*/ 939338 h 1610293"/>
                <a:gd name="connsiteX15" fmla="*/ 0 w 1118230"/>
                <a:gd name="connsiteY15" fmla="*/ 939338 h 1610293"/>
                <a:gd name="connsiteX16" fmla="*/ 0 w 1118230"/>
                <a:gd name="connsiteY16" fmla="*/ 0 h 16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610293">
                  <a:moveTo>
                    <a:pt x="0" y="0"/>
                  </a:moveTo>
                  <a:lnTo>
                    <a:pt x="652301" y="0"/>
                  </a:lnTo>
                  <a:lnTo>
                    <a:pt x="652301" y="0"/>
                  </a:lnTo>
                  <a:lnTo>
                    <a:pt x="931858" y="0"/>
                  </a:lnTo>
                  <a:lnTo>
                    <a:pt x="1118230" y="0"/>
                  </a:lnTo>
                  <a:lnTo>
                    <a:pt x="1118230" y="939338"/>
                  </a:lnTo>
                  <a:lnTo>
                    <a:pt x="1258009" y="1140571"/>
                  </a:lnTo>
                  <a:lnTo>
                    <a:pt x="1118230" y="1341911"/>
                  </a:lnTo>
                  <a:lnTo>
                    <a:pt x="1118230" y="1610293"/>
                  </a:lnTo>
                  <a:lnTo>
                    <a:pt x="931858" y="1610293"/>
                  </a:lnTo>
                  <a:lnTo>
                    <a:pt x="652301" y="1610293"/>
                  </a:lnTo>
                  <a:lnTo>
                    <a:pt x="652301" y="1610293"/>
                  </a:lnTo>
                  <a:lnTo>
                    <a:pt x="0" y="1610293"/>
                  </a:lnTo>
                  <a:lnTo>
                    <a:pt x="0" y="1341911"/>
                  </a:lnTo>
                  <a:lnTo>
                    <a:pt x="0" y="939338"/>
                  </a:lnTo>
                  <a:lnTo>
                    <a:pt x="0" y="939338"/>
                  </a:lnTo>
                  <a:lnTo>
                    <a:pt x="0" y="0"/>
                  </a:lnTo>
                  <a:close/>
                </a:path>
              </a:pathLst>
            </a:custGeom>
          </p:spPr>
          <p:style>
            <a:lnRef idx="2">
              <a:schemeClr val="lt1">
                <a:hueOff val="0"/>
                <a:satOff val="0"/>
                <a:lumOff val="0"/>
                <a:alphaOff val="0"/>
              </a:schemeClr>
            </a:lnRef>
            <a:fillRef idx="1">
              <a:schemeClr val="accent1">
                <a:tint val="50000"/>
                <a:hueOff val="-9315742"/>
                <a:satOff val="37748"/>
                <a:lumOff val="10353"/>
                <a:alphaOff val="0"/>
              </a:schemeClr>
            </a:fillRef>
            <a:effectRef idx="0">
              <a:schemeClr val="accent1">
                <a:tint val="50000"/>
                <a:hueOff val="-9315742"/>
                <a:satOff val="37748"/>
                <a:lumOff val="10353"/>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0">
                <a:lnSpc>
                  <a:spcPct val="90000"/>
                </a:lnSpc>
                <a:spcBef>
                  <a:spcPts val="1"/>
                </a:spcBef>
                <a:spcAft>
                  <a:spcPts val="1"/>
                </a:spcAft>
                <a:buNone/>
              </a:pPr>
              <a:r>
                <a:rPr lang="en-US" sz="1200" b="1" i="0">
                  <a:solidFill>
                    <a:srgbClr val="000000"/>
                  </a:solidFill>
                  <a:latin typeface="Arial"/>
                  <a:ea typeface="+mn-ea"/>
                  <a:cs typeface="+mn-cs"/>
                </a:rPr>
                <a:t>William Hyde</a:t>
              </a:r>
              <a:r>
                <a:rPr lang="en-US" sz="1200" b="0" i="0">
                  <a:solidFill>
                    <a:srgbClr val="000000"/>
                  </a:solidFill>
                  <a:latin typeface="Arial"/>
                  <a:ea typeface="+mn-ea"/>
                  <a:cs typeface="+mn-cs"/>
                </a:rPr>
                <a:t> </a:t>
              </a:r>
              <a:r>
                <a:rPr lang="en-US" sz="1200" b="1" i="0">
                  <a:solidFill>
                    <a:srgbClr val="000000"/>
                  </a:solidFill>
                  <a:latin typeface="Arial"/>
                  <a:ea typeface="+mn-ea"/>
                  <a:cs typeface="+mn-cs"/>
                </a:rPr>
                <a:t>Wollaston</a:t>
              </a:r>
              <a:r>
                <a:rPr lang="en-US" sz="1200" b="0" i="0">
                  <a:solidFill>
                    <a:srgbClr val="000000"/>
                  </a:solidFill>
                  <a:latin typeface="Arial"/>
                  <a:ea typeface="+mn-ea"/>
                  <a:cs typeface="+mn-cs"/>
                </a:rPr>
                <a:t> 鉴别出了太阳光谱中的暗线</a:t>
              </a:r>
            </a:p>
          </p:txBody>
        </p:sp>
        <p:sp>
          <p:nvSpPr>
            <p:cNvPr id="30" name="Freeform 29"/>
            <p:cNvSpPr/>
            <p:nvPr/>
          </p:nvSpPr>
          <p:spPr>
            <a:xfrm>
              <a:off x="1629438" y="1817279"/>
              <a:ext cx="1118230" cy="443959"/>
            </a:xfrm>
            <a:custGeom>
              <a:avLst/>
              <a:gdLst>
                <a:gd name="connsiteX0" fmla="*/ 0 w 1118230"/>
                <a:gd name="connsiteY0" fmla="*/ 0 h 443959"/>
                <a:gd name="connsiteX1" fmla="*/ 1118230 w 1118230"/>
                <a:gd name="connsiteY1" fmla="*/ 0 h 443959"/>
                <a:gd name="connsiteX2" fmla="*/ 1118230 w 1118230"/>
                <a:gd name="connsiteY2" fmla="*/ 443959 h 443959"/>
                <a:gd name="connsiteX3" fmla="*/ 0 w 1118230"/>
                <a:gd name="connsiteY3" fmla="*/ 443959 h 443959"/>
                <a:gd name="connsiteX4" fmla="*/ 0 w 1118230"/>
                <a:gd name="connsiteY4" fmla="*/ 0 h 4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443959">
                  <a:moveTo>
                    <a:pt x="0" y="0"/>
                  </a:moveTo>
                  <a:lnTo>
                    <a:pt x="1118230" y="0"/>
                  </a:lnTo>
                  <a:lnTo>
                    <a:pt x="1118230" y="443959"/>
                  </a:lnTo>
                  <a:lnTo>
                    <a:pt x="0" y="443959"/>
                  </a:lnTo>
                  <a:lnTo>
                    <a:pt x="0" y="0"/>
                  </a:lnTo>
                  <a:close/>
                </a:path>
              </a:pathLst>
            </a:custGeom>
            <a:solidFill>
              <a:srgbClr val="FF99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1802</a:t>
              </a:r>
            </a:p>
          </p:txBody>
        </p:sp>
        <p:sp>
          <p:nvSpPr>
            <p:cNvPr id="31" name="Freeform 30"/>
            <p:cNvSpPr/>
            <p:nvPr/>
          </p:nvSpPr>
          <p:spPr>
            <a:xfrm>
              <a:off x="511208" y="2268642"/>
              <a:ext cx="1118230" cy="1235316"/>
            </a:xfrm>
            <a:custGeom>
              <a:avLst/>
              <a:gdLst>
                <a:gd name="connsiteX0" fmla="*/ 0 w 1118230"/>
                <a:gd name="connsiteY0" fmla="*/ 0 h 1436019"/>
                <a:gd name="connsiteX1" fmla="*/ 652301 w 1118230"/>
                <a:gd name="connsiteY1" fmla="*/ 0 h 1436019"/>
                <a:gd name="connsiteX2" fmla="*/ 652301 w 1118230"/>
                <a:gd name="connsiteY2" fmla="*/ 0 h 1436019"/>
                <a:gd name="connsiteX3" fmla="*/ 931858 w 1118230"/>
                <a:gd name="connsiteY3" fmla="*/ 0 h 1436019"/>
                <a:gd name="connsiteX4" fmla="*/ 1118230 w 1118230"/>
                <a:gd name="connsiteY4" fmla="*/ 0 h 1436019"/>
                <a:gd name="connsiteX5" fmla="*/ 1118230 w 1118230"/>
                <a:gd name="connsiteY5" fmla="*/ 837678 h 1436019"/>
                <a:gd name="connsiteX6" fmla="*/ 1258009 w 1118230"/>
                <a:gd name="connsiteY6" fmla="*/ 1017132 h 1436019"/>
                <a:gd name="connsiteX7" fmla="*/ 1118230 w 1118230"/>
                <a:gd name="connsiteY7" fmla="*/ 1196683 h 1436019"/>
                <a:gd name="connsiteX8" fmla="*/ 1118230 w 1118230"/>
                <a:gd name="connsiteY8" fmla="*/ 1436019 h 1436019"/>
                <a:gd name="connsiteX9" fmla="*/ 931858 w 1118230"/>
                <a:gd name="connsiteY9" fmla="*/ 1436019 h 1436019"/>
                <a:gd name="connsiteX10" fmla="*/ 652301 w 1118230"/>
                <a:gd name="connsiteY10" fmla="*/ 1436019 h 1436019"/>
                <a:gd name="connsiteX11" fmla="*/ 652301 w 1118230"/>
                <a:gd name="connsiteY11" fmla="*/ 1436019 h 1436019"/>
                <a:gd name="connsiteX12" fmla="*/ 0 w 1118230"/>
                <a:gd name="connsiteY12" fmla="*/ 1436019 h 1436019"/>
                <a:gd name="connsiteX13" fmla="*/ 0 w 1118230"/>
                <a:gd name="connsiteY13" fmla="*/ 1196683 h 1436019"/>
                <a:gd name="connsiteX14" fmla="*/ 0 w 1118230"/>
                <a:gd name="connsiteY14" fmla="*/ 837678 h 1436019"/>
                <a:gd name="connsiteX15" fmla="*/ 0 w 1118230"/>
                <a:gd name="connsiteY15" fmla="*/ 837678 h 1436019"/>
                <a:gd name="connsiteX16" fmla="*/ 0 w 1118230"/>
                <a:gd name="connsiteY16" fmla="*/ 0 h 143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436019">
                  <a:moveTo>
                    <a:pt x="0" y="0"/>
                  </a:moveTo>
                  <a:lnTo>
                    <a:pt x="652301" y="0"/>
                  </a:lnTo>
                  <a:lnTo>
                    <a:pt x="652301" y="0"/>
                  </a:lnTo>
                  <a:lnTo>
                    <a:pt x="931858" y="0"/>
                  </a:lnTo>
                  <a:lnTo>
                    <a:pt x="1118230" y="0"/>
                  </a:lnTo>
                  <a:lnTo>
                    <a:pt x="1118230" y="837678"/>
                  </a:lnTo>
                  <a:lnTo>
                    <a:pt x="1258009" y="1017132"/>
                  </a:lnTo>
                  <a:lnTo>
                    <a:pt x="1118230" y="1196683"/>
                  </a:lnTo>
                  <a:lnTo>
                    <a:pt x="1118230" y="1436019"/>
                  </a:lnTo>
                  <a:lnTo>
                    <a:pt x="931858" y="1436019"/>
                  </a:lnTo>
                  <a:lnTo>
                    <a:pt x="652301" y="1436019"/>
                  </a:lnTo>
                  <a:lnTo>
                    <a:pt x="652301" y="1436019"/>
                  </a:lnTo>
                  <a:lnTo>
                    <a:pt x="0" y="1436019"/>
                  </a:lnTo>
                  <a:lnTo>
                    <a:pt x="0" y="1196683"/>
                  </a:lnTo>
                  <a:lnTo>
                    <a:pt x="0" y="837678"/>
                  </a:lnTo>
                  <a:lnTo>
                    <a:pt x="0" y="837678"/>
                  </a:lnTo>
                  <a:lnTo>
                    <a:pt x="0" y="0"/>
                  </a:lnTo>
                  <a:close/>
                </a:path>
              </a:pathLst>
            </a:custGeom>
          </p:spPr>
          <p:style>
            <a:lnRef idx="2">
              <a:schemeClr val="lt1">
                <a:hueOff val="0"/>
                <a:satOff val="0"/>
                <a:lumOff val="0"/>
                <a:alphaOff val="0"/>
              </a:schemeClr>
            </a:lnRef>
            <a:fillRef idx="1">
              <a:schemeClr val="accent1">
                <a:tint val="50000"/>
                <a:hueOff val="-11178891"/>
                <a:satOff val="45297"/>
                <a:lumOff val="12423"/>
                <a:alphaOff val="0"/>
              </a:schemeClr>
            </a:fillRef>
            <a:effectRef idx="0">
              <a:schemeClr val="accent1">
                <a:tint val="50000"/>
                <a:hueOff val="-11178891"/>
                <a:satOff val="45297"/>
                <a:lumOff val="12423"/>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000000"/>
                  </a:solidFill>
                  <a:latin typeface="Arial"/>
                  <a:ea typeface="+mn-ea"/>
                  <a:cs typeface="+mn-cs"/>
                </a:rPr>
                <a:t>Isaac</a:t>
              </a:r>
              <a:r>
                <a:rPr lang="en-US" sz="1200" dirty="0">
                  <a:solidFill>
                    <a:srgbClr val="000000"/>
                  </a:solidFill>
                  <a:latin typeface="Arial"/>
                </a:rPr>
                <a:t> </a:t>
              </a:r>
              <a:r>
                <a:rPr lang="en-US" sz="1200" b="1" i="0" dirty="0">
                  <a:solidFill>
                    <a:srgbClr val="000000"/>
                  </a:solidFill>
                  <a:latin typeface="Arial"/>
                  <a:ea typeface="+mn-ea"/>
                  <a:cs typeface="+mn-cs"/>
                </a:rPr>
                <a:t>Newton </a:t>
              </a:r>
              <a:r>
                <a:rPr lang="en-US" sz="1200" b="1" i="0" dirty="0" err="1">
                  <a:solidFill>
                    <a:srgbClr val="000000"/>
                  </a:solidFill>
                  <a:latin typeface="Arial"/>
                  <a:ea typeface="+mn-ea"/>
                  <a:cs typeface="+mn-cs"/>
                </a:rPr>
                <a:t>爵士</a:t>
              </a:r>
              <a:r>
                <a:rPr lang="en-US" sz="1200" b="0" i="0" dirty="0" err="1">
                  <a:solidFill>
                    <a:srgbClr val="000000"/>
                  </a:solidFill>
                  <a:latin typeface="Arial"/>
                  <a:ea typeface="+mn-ea"/>
                  <a:cs typeface="+mn-cs"/>
                </a:rPr>
                <a:t>发现了太阳</a:t>
              </a:r>
              <a:br>
                <a:rPr lang="en-US" sz="1200" b="0" i="0" dirty="0">
                  <a:solidFill>
                    <a:srgbClr val="000000"/>
                  </a:solidFill>
                  <a:latin typeface="Arial"/>
                  <a:ea typeface="+mn-ea"/>
                  <a:cs typeface="+mn-cs"/>
                </a:rPr>
              </a:br>
              <a:r>
                <a:rPr lang="en-US" sz="1200" b="0" i="0" dirty="0" err="1">
                  <a:solidFill>
                    <a:srgbClr val="000000"/>
                  </a:solidFill>
                  <a:latin typeface="Arial"/>
                  <a:ea typeface="+mn-ea"/>
                  <a:cs typeface="+mn-cs"/>
                </a:rPr>
                <a:t>光谱</a:t>
              </a:r>
              <a:endParaRPr lang="en-US" sz="1200" b="0" i="0" dirty="0">
                <a:solidFill>
                  <a:srgbClr val="000000"/>
                </a:solidFill>
                <a:latin typeface="Arial"/>
                <a:ea typeface="+mn-ea"/>
                <a:cs typeface="+mn-cs"/>
              </a:endParaRPr>
            </a:p>
          </p:txBody>
        </p:sp>
        <p:sp>
          <p:nvSpPr>
            <p:cNvPr id="32" name="Freeform 31"/>
            <p:cNvSpPr/>
            <p:nvPr/>
          </p:nvSpPr>
          <p:spPr>
            <a:xfrm>
              <a:off x="511208" y="1906234"/>
              <a:ext cx="1118230" cy="355004"/>
            </a:xfrm>
            <a:custGeom>
              <a:avLst/>
              <a:gdLst>
                <a:gd name="connsiteX0" fmla="*/ 0 w 1118230"/>
                <a:gd name="connsiteY0" fmla="*/ 0 h 355004"/>
                <a:gd name="connsiteX1" fmla="*/ 1118230 w 1118230"/>
                <a:gd name="connsiteY1" fmla="*/ 0 h 355004"/>
                <a:gd name="connsiteX2" fmla="*/ 1118230 w 1118230"/>
                <a:gd name="connsiteY2" fmla="*/ 355004 h 355004"/>
                <a:gd name="connsiteX3" fmla="*/ 0 w 1118230"/>
                <a:gd name="connsiteY3" fmla="*/ 355004 h 355004"/>
                <a:gd name="connsiteX4" fmla="*/ 0 w 1118230"/>
                <a:gd name="connsiteY4" fmla="*/ 0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355004">
                  <a:moveTo>
                    <a:pt x="0" y="0"/>
                  </a:moveTo>
                  <a:lnTo>
                    <a:pt x="1118230" y="0"/>
                  </a:lnTo>
                  <a:lnTo>
                    <a:pt x="1118230" y="355004"/>
                  </a:lnTo>
                  <a:lnTo>
                    <a:pt x="0" y="3550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1666</a:t>
              </a:r>
            </a:p>
          </p:txBody>
        </p:sp>
      </p:grpSp>
    </p:spTree>
    <p:extLst>
      <p:ext uri="{BB962C8B-B14F-4D97-AF65-F5344CB8AC3E}">
        <p14:creationId xmlns:p14="http://schemas.microsoft.com/office/powerpoint/2010/main" val="399986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228601" y="1960028"/>
            <a:ext cx="8686800" cy="2470158"/>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haltsplatzhalter 9"/>
          <p:cNvSpPr>
            <a:spLocks noGrp="1"/>
          </p:cNvSpPr>
          <p:nvPr>
            <p:ph sz="half" idx="11"/>
          </p:nvPr>
        </p:nvSpPr>
        <p:spPr>
          <a:xfrm>
            <a:off x="228600" y="1512000"/>
            <a:ext cx="4270248" cy="465280"/>
          </a:xfrm>
        </p:spPr>
        <p:txBody>
          <a:bodyPr/>
          <a:lstStyle/>
          <a:p>
            <a:pPr marL="0" indent="0" algn="l" defTabSz="685800">
              <a:spcBef>
                <a:spcPts val="1400"/>
              </a:spcBef>
              <a:buNone/>
            </a:pPr>
            <a:r>
              <a:rPr lang="en-US" sz="2000" b="0" i="0">
                <a:solidFill>
                  <a:srgbClr val="000000"/>
                </a:solidFill>
                <a:latin typeface="Arial"/>
                <a:ea typeface="+mn-ea"/>
                <a:cs typeface="Arial"/>
              </a:rPr>
              <a:t>Isaac Newton 爵士的实验 </a:t>
            </a:r>
          </a:p>
          <a:p>
            <a:pPr marL="0" indent="0" algn="l" defTabSz="685800">
              <a:spcBef>
                <a:spcPts val="1400"/>
              </a:spcBef>
              <a:buNone/>
            </a:pPr>
            <a:endParaRPr lang="en-US" dirty="0"/>
          </a:p>
        </p:txBody>
      </p:sp>
      <p:sp>
        <p:nvSpPr>
          <p:cNvPr id="31746" name="Rectangle 2"/>
          <p:cNvSpPr>
            <a:spLocks noGrp="1" noChangeArrowheads="1"/>
          </p:cNvSpPr>
          <p:nvPr>
            <p:ph type="title"/>
          </p:nvPr>
        </p:nvSpPr>
        <p:spPr>
          <a:noFill/>
          <a:ln/>
        </p:spPr>
        <p:txBody>
          <a:bodyPr>
            <a:normAutofit fontScale="90000"/>
          </a:bodyPr>
          <a:lstStyle/>
          <a:p>
            <a:pPr>
              <a:spcBef>
                <a:spcPts val="1"/>
              </a:spcBef>
            </a:pPr>
            <a:r>
              <a:rPr lang="en-US" sz="3800" b="0" i="0" dirty="0" err="1">
                <a:solidFill>
                  <a:srgbClr val="000000"/>
                </a:solidFill>
                <a:latin typeface="Arial Narrow"/>
                <a:ea typeface="+mj-ea"/>
                <a:cs typeface="Arial"/>
              </a:rPr>
              <a:t>历史背景</a:t>
            </a:r>
            <a:br>
              <a:rPr lang="en-US" sz="3800" b="0" i="0" dirty="0">
                <a:solidFill>
                  <a:srgbClr val="000000"/>
                </a:solidFill>
                <a:latin typeface="Arial Narrow"/>
                <a:ea typeface="+mj-ea"/>
                <a:cs typeface="Arial"/>
              </a:rPr>
            </a:br>
            <a:r>
              <a:rPr lang="en-US" sz="3100" b="0" i="0" dirty="0">
                <a:solidFill>
                  <a:srgbClr val="000000"/>
                </a:solidFill>
                <a:latin typeface="Arial Narrow"/>
                <a:ea typeface="+mj-ea"/>
                <a:cs typeface="Arial"/>
              </a:rPr>
              <a:t>1666 年</a:t>
            </a:r>
            <a:r>
              <a:rPr lang="de-AT" sz="3100" dirty="0">
                <a:latin typeface="Arial Narrow"/>
                <a:cs typeface="Arial"/>
              </a:rPr>
              <a:t>观察</a:t>
            </a:r>
            <a:r>
              <a:rPr lang="zh-CN" altLang="en-US" sz="3100" dirty="0">
                <a:latin typeface="Arial Narrow"/>
                <a:cs typeface="Arial"/>
              </a:rPr>
              <a:t>到</a:t>
            </a:r>
            <a:r>
              <a:rPr lang="de-AT" sz="3100" dirty="0">
                <a:latin typeface="Arial Narrow"/>
                <a:cs typeface="Arial"/>
              </a:rPr>
              <a:t>可见光谱</a:t>
            </a:r>
          </a:p>
        </p:txBody>
      </p:sp>
      <p:sp>
        <p:nvSpPr>
          <p:cNvPr id="2" name="TextBox 1"/>
          <p:cNvSpPr txBox="1"/>
          <p:nvPr/>
        </p:nvSpPr>
        <p:spPr>
          <a:xfrm>
            <a:off x="1316078" y="5131981"/>
            <a:ext cx="2674031" cy="646331"/>
          </a:xfrm>
          <a:prstGeom prst="rect">
            <a:avLst/>
          </a:prstGeom>
          <a:noFill/>
        </p:spPr>
        <p:txBody>
          <a:bodyPr wrap="square" rtlCol="0">
            <a:spAutoFit/>
          </a:bodyPr>
          <a:lstStyle/>
          <a:p>
            <a:pPr algn="l" defTabSz="914400">
              <a:buNone/>
            </a:pPr>
            <a:r>
              <a:rPr lang="en-US" sz="1200" b="0" i="1" dirty="0">
                <a:solidFill>
                  <a:srgbClr val="4D4D4D"/>
                </a:solidFill>
                <a:latin typeface="Arial"/>
                <a:ea typeface="+mn-ea"/>
                <a:cs typeface="+mn-cs"/>
              </a:rPr>
              <a:t>Isaac Newton 爵士，1642-1726</a:t>
            </a:r>
          </a:p>
          <a:p>
            <a:pPr algn="l" defTabSz="914400">
              <a:buNone/>
            </a:pPr>
            <a:r>
              <a:rPr lang="en-US" sz="1200" b="0" i="1" dirty="0" err="1">
                <a:solidFill>
                  <a:srgbClr val="4D4D4D"/>
                </a:solidFill>
                <a:latin typeface="Arial"/>
                <a:ea typeface="+mn-ea"/>
                <a:cs typeface="+mn-cs"/>
              </a:rPr>
              <a:t>英国物理学家和数学家</a:t>
            </a:r>
            <a:endParaRPr lang="en-US" sz="1200" b="0" i="1" dirty="0">
              <a:solidFill>
                <a:srgbClr val="4D4D4D"/>
              </a:solidFill>
              <a:latin typeface="Arial"/>
              <a:ea typeface="+mn-ea"/>
              <a:cs typeface="+mn-cs"/>
            </a:endParaRPr>
          </a:p>
          <a:p>
            <a:pPr algn="l" defTabSz="914400">
              <a:buNone/>
            </a:pP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3"/>
              </a:rPr>
              <a:t>维基百科</a:t>
            </a:r>
            <a:endParaRPr lang="en-US" sz="1200" b="0" i="0" dirty="0">
              <a:solidFill>
                <a:srgbClr val="777777"/>
              </a:solidFill>
              <a:latin typeface="Arial"/>
              <a:ea typeface="+mn-ea"/>
              <a:cs typeface="+mn-cs"/>
              <a:hlinkClick r:id="rId3"/>
            </a:endParaRPr>
          </a:p>
        </p:txBody>
      </p:sp>
      <p:grpSp>
        <p:nvGrpSpPr>
          <p:cNvPr id="15" name="Group 14"/>
          <p:cNvGrpSpPr/>
          <p:nvPr/>
        </p:nvGrpSpPr>
        <p:grpSpPr>
          <a:xfrm>
            <a:off x="0" y="6085641"/>
            <a:ext cx="619067" cy="246221"/>
            <a:chOff x="1689099" y="6028267"/>
            <a:chExt cx="1087983" cy="246221"/>
          </a:xfrm>
        </p:grpSpPr>
        <p:sp>
          <p:nvSpPr>
            <p:cNvPr id="16" name="Action Button: Custom 15">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Chevron 16">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Chevron 17">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TextBox 21">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1" name="Eingekerbter Richtungspfeil 10"/>
          <p:cNvSpPr/>
          <p:nvPr/>
        </p:nvSpPr>
        <p:spPr>
          <a:xfrm>
            <a:off x="3069435" y="3037859"/>
            <a:ext cx="2467154" cy="248808"/>
          </a:xfrm>
          <a:prstGeom prst="chevron">
            <a:avLst>
              <a:gd name="adj" fmla="val 34615"/>
            </a:avLst>
          </a:prstGeom>
          <a:gradFill>
            <a:gsLst>
              <a:gs pos="0">
                <a:schemeClr val="accent2">
                  <a:lumMod val="60000"/>
                  <a:lumOff val="40000"/>
                </a:schemeClr>
              </a:gs>
              <a:gs pos="45000">
                <a:srgbClr val="FF9900">
                  <a:lumMod val="100000"/>
                </a:srgbClr>
              </a:gs>
              <a:gs pos="100000">
                <a:schemeClr val="tx2">
                  <a:lumMod val="68000"/>
                  <a:lumOff val="3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4532916"/>
            <a:ext cx="935182" cy="11520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000" y="2084400"/>
            <a:ext cx="2304000" cy="23040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5372" y="2442263"/>
            <a:ext cx="2260062" cy="1440000"/>
          </a:xfrm>
          <a:prstGeom prst="rect">
            <a:avLst/>
          </a:prstGeom>
        </p:spPr>
      </p:pic>
    </p:spTree>
    <p:extLst>
      <p:ext uri="{BB962C8B-B14F-4D97-AF65-F5344CB8AC3E}">
        <p14:creationId xmlns:p14="http://schemas.microsoft.com/office/powerpoint/2010/main" val="19385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400"/>
                                  </p:stCondLst>
                                  <p:childTnLst>
                                    <p:set>
                                      <p:cBhvr>
                                        <p:cTn id="6" dur="1" fill="hold">
                                          <p:stCondLst>
                                            <p:cond delay="0"/>
                                          </p:stCondLst>
                                        </p:cTn>
                                        <p:tgtEl>
                                          <p:spTgt spid="11"/>
                                        </p:tgtEl>
                                        <p:attrNameLst>
                                          <p:attrName>style.visibility</p:attrName>
                                        </p:attrNameLst>
                                      </p:cBhvr>
                                      <p:to>
                                        <p:strVal val="visible"/>
                                      </p:to>
                                    </p:set>
                                    <p:anim calcmode="lin" valueType="num">
                                      <p:cBhvr>
                                        <p:cTn id="7" dur="1100" fill="hold"/>
                                        <p:tgtEl>
                                          <p:spTgt spid="11"/>
                                        </p:tgtEl>
                                        <p:attrNameLst>
                                          <p:attrName>ppt_x</p:attrName>
                                        </p:attrNameLst>
                                      </p:cBhvr>
                                      <p:tavLst>
                                        <p:tav tm="0">
                                          <p:val>
                                            <p:strVal val="#ppt_x-#ppt_w/2"/>
                                          </p:val>
                                        </p:tav>
                                        <p:tav tm="100000">
                                          <p:val>
                                            <p:strVal val="#ppt_x"/>
                                          </p:val>
                                        </p:tav>
                                      </p:tavLst>
                                    </p:anim>
                                    <p:anim calcmode="lin" valueType="num">
                                      <p:cBhvr>
                                        <p:cTn id="8" dur="1100" fill="hold"/>
                                        <p:tgtEl>
                                          <p:spTgt spid="11"/>
                                        </p:tgtEl>
                                        <p:attrNameLst>
                                          <p:attrName>ppt_y</p:attrName>
                                        </p:attrNameLst>
                                      </p:cBhvr>
                                      <p:tavLst>
                                        <p:tav tm="0">
                                          <p:val>
                                            <p:strVal val="#ppt_y"/>
                                          </p:val>
                                        </p:tav>
                                        <p:tav tm="100000">
                                          <p:val>
                                            <p:strVal val="#ppt_y"/>
                                          </p:val>
                                        </p:tav>
                                      </p:tavLst>
                                    </p:anim>
                                    <p:anim calcmode="lin" valueType="num">
                                      <p:cBhvr>
                                        <p:cTn id="9" dur="1100" fill="hold"/>
                                        <p:tgtEl>
                                          <p:spTgt spid="11"/>
                                        </p:tgtEl>
                                        <p:attrNameLst>
                                          <p:attrName>ppt_w</p:attrName>
                                        </p:attrNameLst>
                                      </p:cBhvr>
                                      <p:tavLst>
                                        <p:tav tm="0">
                                          <p:val>
                                            <p:fltVal val="0"/>
                                          </p:val>
                                        </p:tav>
                                        <p:tav tm="100000">
                                          <p:val>
                                            <p:strVal val="#ppt_w"/>
                                          </p:val>
                                        </p:tav>
                                      </p:tavLst>
                                    </p:anim>
                                    <p:anim calcmode="lin" valueType="num">
                                      <p:cBhvr>
                                        <p:cTn id="10" dur="11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pPr>
              <a:spcBef>
                <a:spcPts val="1"/>
              </a:spcBef>
            </a:pPr>
            <a:r>
              <a:rPr lang="en-US" sz="3778" b="0" i="0" dirty="0" err="1">
                <a:solidFill>
                  <a:srgbClr val="000000"/>
                </a:solidFill>
                <a:latin typeface="Arial Narrow"/>
                <a:ea typeface="+mj-ea"/>
                <a:cs typeface="Arial Narrow"/>
              </a:rPr>
              <a:t>历史背景</a:t>
            </a:r>
            <a:br>
              <a:rPr lang="en-US" sz="3400" b="0" i="0" dirty="0">
                <a:solidFill>
                  <a:srgbClr val="000000"/>
                </a:solidFill>
                <a:latin typeface="Arial Narrow"/>
                <a:ea typeface="+mj-ea"/>
                <a:cs typeface="Arial Narrow"/>
              </a:rPr>
            </a:br>
            <a:r>
              <a:rPr lang="en-US" sz="3100" b="0" i="0" dirty="0">
                <a:solidFill>
                  <a:srgbClr val="000000"/>
                </a:solidFill>
                <a:latin typeface="Arial Narrow"/>
                <a:ea typeface="+mj-ea"/>
                <a:cs typeface="Arial Narrow"/>
              </a:rPr>
              <a:t>1802 年</a:t>
            </a:r>
            <a:r>
              <a:rPr lang="en-AU" sz="3100" b="0" i="0" dirty="0" err="1">
                <a:solidFill>
                  <a:srgbClr val="000000"/>
                </a:solidFill>
                <a:latin typeface="Arial Narrow"/>
                <a:ea typeface="+mj-ea"/>
                <a:cs typeface="Arial Narrow"/>
              </a:rPr>
              <a:t>发现</a:t>
            </a:r>
            <a:r>
              <a:rPr lang="pt-BR" altLang="zh-CN" sz="2800" dirty="0"/>
              <a:t> Fraunhofer </a:t>
            </a:r>
            <a:r>
              <a:rPr lang="en-AU" sz="3100" b="0" i="0" dirty="0" err="1">
                <a:solidFill>
                  <a:srgbClr val="000000"/>
                </a:solidFill>
                <a:latin typeface="Arial Narrow"/>
                <a:ea typeface="+mj-ea"/>
                <a:cs typeface="Arial Narrow"/>
              </a:rPr>
              <a:t>吸收线</a:t>
            </a:r>
            <a:endParaRPr lang="en-AU" sz="3100" b="0" i="0" dirty="0">
              <a:solidFill>
                <a:srgbClr val="000000"/>
              </a:solidFill>
              <a:latin typeface="Arial Narrow"/>
              <a:ea typeface="+mj-ea"/>
              <a:cs typeface="Arial Narrow"/>
            </a:endParaRPr>
          </a:p>
        </p:txBody>
      </p:sp>
      <p:sp>
        <p:nvSpPr>
          <p:cNvPr id="2" name="Content Placeholder 1"/>
          <p:cNvSpPr>
            <a:spLocks noGrp="1"/>
          </p:cNvSpPr>
          <p:nvPr>
            <p:ph idx="1"/>
          </p:nvPr>
        </p:nvSpPr>
        <p:spPr>
          <a:xfrm>
            <a:off x="306527" y="1492532"/>
            <a:ext cx="5405652" cy="1604718"/>
          </a:xfrm>
        </p:spPr>
        <p:txBody>
          <a:bodyPr>
            <a:normAutofit/>
          </a:bodyPr>
          <a:lstStyle/>
          <a:p>
            <a:pPr>
              <a:spcBef>
                <a:spcPct val="25000"/>
              </a:spcBef>
              <a:spcAft>
                <a:spcPct val="25000"/>
              </a:spcAft>
            </a:pPr>
            <a:r>
              <a:rPr lang="en-US" sz="2000" dirty="0">
                <a:latin typeface="Arial" pitchFamily="34" charset="0"/>
              </a:rPr>
              <a:t>Wollaston 和 </a:t>
            </a:r>
            <a:r>
              <a:rPr lang="en-US" sz="2000" dirty="0" err="1">
                <a:latin typeface="Arial" pitchFamily="34" charset="0"/>
              </a:rPr>
              <a:t>Fraunhofer</a:t>
            </a:r>
            <a:r>
              <a:rPr lang="en-US" sz="2000" dirty="0">
                <a:latin typeface="Arial" pitchFamily="34" charset="0"/>
              </a:rPr>
              <a:t> </a:t>
            </a:r>
            <a:r>
              <a:rPr lang="en-US" sz="2000" dirty="0" err="1">
                <a:latin typeface="Arial" pitchFamily="34" charset="0"/>
              </a:rPr>
              <a:t>独自开展研究工作，发现了太阳光谱中的暗线</a:t>
            </a:r>
            <a:r>
              <a:rPr lang="en-US" sz="2000" dirty="0">
                <a:latin typeface="Arial" pitchFamily="34" charset="0"/>
              </a:rPr>
              <a:t>。</a:t>
            </a:r>
          </a:p>
        </p:txBody>
      </p:sp>
      <p:sp>
        <p:nvSpPr>
          <p:cNvPr id="3" name="TextBox 2"/>
          <p:cNvSpPr txBox="1"/>
          <p:nvPr/>
        </p:nvSpPr>
        <p:spPr>
          <a:xfrm>
            <a:off x="230399" y="3855923"/>
            <a:ext cx="6087851" cy="1169551"/>
          </a:xfrm>
          <a:prstGeom prst="rect">
            <a:avLst/>
          </a:prstGeom>
          <a:noFill/>
        </p:spPr>
        <p:txBody>
          <a:bodyPr wrap="square" lIns="0" rtlCol="0">
            <a:spAutoFit/>
          </a:bodyPr>
          <a:lstStyle/>
          <a:p>
            <a:pPr defTabSz="685800">
              <a:spcBef>
                <a:spcPct val="25000"/>
              </a:spcBef>
              <a:spcAft>
                <a:spcPct val="25000"/>
              </a:spcAft>
              <a:buNone/>
            </a:pPr>
            <a:r>
              <a:rPr lang="en-US" sz="2000" dirty="0" err="1">
                <a:solidFill>
                  <a:srgbClr val="000000"/>
                </a:solidFill>
                <a:cs typeface="Arial" panose="020B0604020202020204" pitchFamily="34" charset="0"/>
              </a:rPr>
              <a:t>Fraunhofer</a:t>
            </a:r>
            <a:r>
              <a:rPr lang="en-US" sz="2000" dirty="0">
                <a:solidFill>
                  <a:srgbClr val="000000"/>
                </a:solidFill>
                <a:cs typeface="Arial" panose="020B0604020202020204" pitchFamily="34" charset="0"/>
              </a:rPr>
              <a:t> </a:t>
            </a:r>
            <a:r>
              <a:rPr lang="zh-CN" altLang="en-US" sz="2000" dirty="0">
                <a:solidFill>
                  <a:srgbClr val="000000"/>
                </a:solidFill>
                <a:cs typeface="Arial" panose="020B0604020202020204" pitchFamily="34" charset="0"/>
              </a:rPr>
              <a:t>引入</a:t>
            </a:r>
            <a:r>
              <a:rPr lang="en-US" sz="2000" dirty="0" err="1">
                <a:solidFill>
                  <a:srgbClr val="000000"/>
                </a:solidFill>
                <a:cs typeface="Arial" panose="020B0604020202020204" pitchFamily="34" charset="0"/>
              </a:rPr>
              <a:t>衍射光栅</a:t>
            </a:r>
            <a:r>
              <a:rPr lang="zh-CN" altLang="en-US" sz="2000" dirty="0">
                <a:solidFill>
                  <a:srgbClr val="000000"/>
                </a:solidFill>
                <a:cs typeface="Arial" panose="020B0604020202020204" pitchFamily="34" charset="0"/>
              </a:rPr>
              <a:t>以得到更好的光谱分辨率</a:t>
            </a:r>
            <a:r>
              <a:rPr lang="en-US" sz="2000" dirty="0">
                <a:solidFill>
                  <a:srgbClr val="000000"/>
                </a:solidFill>
                <a:cs typeface="Arial" panose="020B0604020202020204" pitchFamily="34" charset="0"/>
              </a:rPr>
              <a:t>。</a:t>
            </a:r>
          </a:p>
          <a:p>
            <a:pPr defTabSz="685800">
              <a:spcBef>
                <a:spcPct val="25000"/>
              </a:spcBef>
              <a:spcAft>
                <a:spcPct val="25000"/>
              </a:spcAft>
              <a:buNone/>
            </a:pPr>
            <a:r>
              <a:rPr lang="pt-BR" altLang="zh-CN" sz="2000" dirty="0">
                <a:solidFill>
                  <a:srgbClr val="000000"/>
                </a:solidFill>
                <a:cs typeface="Arial" panose="020B0604020202020204" pitchFamily="34" charset="0"/>
              </a:rPr>
              <a:t>Fraunhofer </a:t>
            </a:r>
            <a:r>
              <a:rPr lang="en-US" sz="2000" dirty="0" err="1">
                <a:solidFill>
                  <a:srgbClr val="000000"/>
                </a:solidFill>
                <a:cs typeface="Arial" panose="020B0604020202020204" pitchFamily="34" charset="0"/>
              </a:rPr>
              <a:t>提出了暗线</a:t>
            </a:r>
            <a:r>
              <a:rPr lang="zh-CN" altLang="en-US" sz="2000" dirty="0">
                <a:solidFill>
                  <a:srgbClr val="000000"/>
                </a:solidFill>
                <a:cs typeface="Arial" panose="020B0604020202020204" pitchFamily="34" charset="0"/>
              </a:rPr>
              <a:t>是</a:t>
            </a:r>
            <a:r>
              <a:rPr lang="en-US" sz="2000" dirty="0" err="1">
                <a:solidFill>
                  <a:srgbClr val="000000"/>
                </a:solidFill>
                <a:cs typeface="Arial" panose="020B0604020202020204" pitchFamily="34" charset="0"/>
              </a:rPr>
              <a:t>由太阳本身的大气</a:t>
            </a:r>
            <a:r>
              <a:rPr lang="zh-CN" altLang="en-US" sz="2000" dirty="0">
                <a:solidFill>
                  <a:srgbClr val="000000"/>
                </a:solidFill>
                <a:cs typeface="Arial" panose="020B0604020202020204" pitchFamily="34" charset="0"/>
              </a:rPr>
              <a:t>层</a:t>
            </a:r>
            <a:r>
              <a:rPr lang="en-US" sz="2000" dirty="0" err="1">
                <a:solidFill>
                  <a:srgbClr val="000000"/>
                </a:solidFill>
                <a:cs typeface="Arial" panose="020B0604020202020204" pitchFamily="34" charset="0"/>
              </a:rPr>
              <a:t>吸收光</a:t>
            </a:r>
            <a:r>
              <a:rPr lang="zh-CN" altLang="en-US" sz="2000" dirty="0">
                <a:solidFill>
                  <a:srgbClr val="000000"/>
                </a:solidFill>
                <a:cs typeface="Arial" panose="020B0604020202020204" pitchFamily="34" charset="0"/>
              </a:rPr>
              <a:t>而</a:t>
            </a:r>
            <a:r>
              <a:rPr lang="en-US" sz="2000" dirty="0" err="1">
                <a:solidFill>
                  <a:srgbClr val="000000"/>
                </a:solidFill>
                <a:cs typeface="Arial" panose="020B0604020202020204" pitchFamily="34" charset="0"/>
              </a:rPr>
              <a:t>形成</a:t>
            </a:r>
            <a:r>
              <a:rPr lang="zh-CN" altLang="en-US" sz="2000" dirty="0">
                <a:solidFill>
                  <a:srgbClr val="000000"/>
                </a:solidFill>
                <a:cs typeface="Arial" panose="020B0604020202020204" pitchFamily="34" charset="0"/>
              </a:rPr>
              <a:t>的</a:t>
            </a:r>
            <a:r>
              <a:rPr lang="en-US" sz="2000" dirty="0">
                <a:solidFill>
                  <a:srgbClr val="000000"/>
                </a:solidFill>
                <a:cs typeface="Arial" panose="020B0604020202020204" pitchFamily="34" charset="0"/>
              </a:rPr>
              <a:t>。</a:t>
            </a:r>
          </a:p>
        </p:txBody>
      </p:sp>
      <p:grpSp>
        <p:nvGrpSpPr>
          <p:cNvPr id="16" name="Group 15"/>
          <p:cNvGrpSpPr/>
          <p:nvPr/>
        </p:nvGrpSpPr>
        <p:grpSpPr>
          <a:xfrm>
            <a:off x="0" y="6085641"/>
            <a:ext cx="619067" cy="246221"/>
            <a:chOff x="1689099" y="6028267"/>
            <a:chExt cx="1087983" cy="246221"/>
          </a:xfrm>
        </p:grpSpPr>
        <p:sp>
          <p:nvSpPr>
            <p:cNvPr id="17" name="Action Button: Custom 16">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Chevron 17">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Chevron 2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3" name="TextBox 22">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20" name="Picture 2" descr="C:\Temp\Fraunhofer lin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3" t="5250" r="1356" b="6602"/>
          <a:stretch/>
        </p:blipFill>
        <p:spPr bwMode="auto">
          <a:xfrm>
            <a:off x="246184" y="2332517"/>
            <a:ext cx="5624177" cy="127674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TextBox 3"/>
          <p:cNvSpPr txBox="1"/>
          <p:nvPr/>
        </p:nvSpPr>
        <p:spPr>
          <a:xfrm>
            <a:off x="6560798" y="3770237"/>
            <a:ext cx="2458524" cy="1777410"/>
          </a:xfrm>
          <a:prstGeom prst="rect">
            <a:avLst/>
          </a:prstGeom>
          <a:noFill/>
        </p:spPr>
        <p:txBody>
          <a:bodyPr wrap="square" lIns="0" rtlCol="0">
            <a:spAutoFit/>
          </a:bodyPr>
          <a:lstStyle/>
          <a:p>
            <a:pPr algn="l" defTabSz="914400">
              <a:spcBef>
                <a:spcPts val="400"/>
              </a:spcBef>
              <a:spcAft>
                <a:spcPts val="300"/>
              </a:spcAft>
              <a:buNone/>
            </a:pPr>
            <a:r>
              <a:rPr lang="en-US" sz="1200" b="0" i="1" dirty="0" err="1">
                <a:solidFill>
                  <a:srgbClr val="4D4D4D"/>
                </a:solidFill>
                <a:latin typeface="Arial"/>
                <a:ea typeface="+mn-ea"/>
                <a:cs typeface="+mn-cs"/>
              </a:rPr>
              <a:t>图片</a:t>
            </a:r>
            <a:r>
              <a:rPr lang="en-US" sz="1200" b="0" i="1" dirty="0">
                <a:solidFill>
                  <a:srgbClr val="4D4D4D"/>
                </a:solidFill>
                <a:latin typeface="Arial"/>
                <a:ea typeface="+mn-ea"/>
                <a:cs typeface="+mn-cs"/>
              </a:rPr>
              <a:t> 1：Joseph von Fraunhofer，1787-1826，德国光学家</a:t>
            </a:r>
            <a:br>
              <a:rPr lang="en-US" sz="1200" b="0" i="1" dirty="0">
                <a:solidFill>
                  <a:srgbClr val="4D4D4D"/>
                </a:solidFill>
                <a:latin typeface="Arial"/>
                <a:ea typeface="+mn-ea"/>
                <a:cs typeface="+mn-cs"/>
              </a:rPr>
            </a:b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6"/>
              </a:rPr>
              <a:t>维基百科</a:t>
            </a:r>
            <a:r>
              <a:rPr lang="en-US" sz="1200" b="0" i="0" dirty="0">
                <a:solidFill>
                  <a:srgbClr val="777777"/>
                </a:solidFill>
                <a:latin typeface="Arial"/>
                <a:ea typeface="+mn-ea"/>
                <a:cs typeface="+mn-cs"/>
              </a:rPr>
              <a:t> </a:t>
            </a:r>
            <a:br>
              <a:rPr lang="en-US" sz="1200" b="0" i="0" dirty="0">
                <a:solidFill>
                  <a:srgbClr val="777777"/>
                </a:solidFill>
                <a:latin typeface="Arial"/>
                <a:ea typeface="+mn-ea"/>
                <a:cs typeface="+mn-cs"/>
              </a:rPr>
            </a:br>
            <a:endParaRPr lang="en-US" sz="1200" b="0" i="0" dirty="0">
              <a:solidFill>
                <a:srgbClr val="777777"/>
              </a:solidFill>
              <a:latin typeface="Arial"/>
              <a:ea typeface="+mn-ea"/>
              <a:cs typeface="+mn-cs"/>
            </a:endParaRPr>
          </a:p>
          <a:p>
            <a:pPr algn="l" defTabSz="914400">
              <a:spcAft>
                <a:spcPts val="600"/>
              </a:spcAft>
              <a:buNone/>
            </a:pPr>
            <a:r>
              <a:rPr lang="en-US" sz="1200" b="0" i="1" spc="-10" dirty="0" err="1">
                <a:solidFill>
                  <a:srgbClr val="4D4D4D"/>
                </a:solidFill>
                <a:latin typeface="Arial"/>
                <a:ea typeface="+mn-ea"/>
                <a:cs typeface="+mn-cs"/>
              </a:rPr>
              <a:t>图片</a:t>
            </a:r>
            <a:r>
              <a:rPr lang="en-US" sz="1200" b="0" i="1" spc="-10" dirty="0">
                <a:solidFill>
                  <a:srgbClr val="4D4D4D"/>
                </a:solidFill>
                <a:latin typeface="Arial"/>
                <a:ea typeface="+mn-ea"/>
                <a:cs typeface="+mn-cs"/>
              </a:rPr>
              <a:t> 2：William Hyde Wollaston，1766-1828</a:t>
            </a:r>
            <a:r>
              <a:rPr lang="en-US" sz="1200" b="0" i="1" dirty="0">
                <a:solidFill>
                  <a:srgbClr val="4D4D4D"/>
                </a:solidFill>
                <a:latin typeface="Arial"/>
                <a:ea typeface="+mn-ea"/>
                <a:cs typeface="+mn-cs"/>
              </a:rPr>
              <a:t>，英国化学家</a:t>
            </a:r>
            <a:r>
              <a:rPr lang="en-US" sz="1200" b="0" i="0" dirty="0">
                <a:solidFill>
                  <a:srgbClr val="4D4D4D"/>
                </a:solidFill>
                <a:latin typeface="Arial"/>
                <a:ea typeface="+mn-ea"/>
                <a:cs typeface="+mn-cs"/>
              </a:rPr>
              <a:t> </a:t>
            </a:r>
            <a:br>
              <a:rPr lang="en-US" sz="1200" b="0" i="0" dirty="0">
                <a:solidFill>
                  <a:srgbClr val="4D4D4D"/>
                </a:solidFill>
                <a:latin typeface="Arial"/>
                <a:ea typeface="+mn-ea"/>
                <a:cs typeface="+mn-cs"/>
              </a:rPr>
            </a:b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7"/>
              </a:rPr>
              <a:t>维基百科</a:t>
            </a:r>
            <a:endParaRPr lang="en-US" sz="1200" b="0" i="0" dirty="0">
              <a:solidFill>
                <a:srgbClr val="777777"/>
              </a:solidFill>
              <a:latin typeface="Arial"/>
              <a:ea typeface="+mn-ea"/>
              <a:cs typeface="+mn-cs"/>
              <a:hlinkClick r:id="rId7"/>
            </a:endParaRPr>
          </a:p>
          <a:p>
            <a:pPr algn="l" defTabSz="914400">
              <a:buNone/>
            </a:pPr>
            <a:endParaRPr lang="en-US" dirty="0"/>
          </a:p>
        </p:txBody>
      </p:sp>
      <p:sp>
        <p:nvSpPr>
          <p:cNvPr id="10" name="Rechteck 9"/>
          <p:cNvSpPr/>
          <p:nvPr/>
        </p:nvSpPr>
        <p:spPr>
          <a:xfrm>
            <a:off x="7449293" y="6048000"/>
            <a:ext cx="1169551" cy="276999"/>
          </a:xfrm>
          <a:prstGeom prst="rect">
            <a:avLst/>
          </a:prstGeom>
        </p:spPr>
        <p:txBody>
          <a:bodyPr wrap="none" lIns="0">
            <a:spAutoFit/>
          </a:bodyPr>
          <a:lstStyle/>
          <a:p>
            <a:r>
              <a:rPr lang="en-US" sz="1200" b="0" i="0" dirty="0" err="1">
                <a:solidFill>
                  <a:srgbClr val="4D4D4D"/>
                </a:solidFill>
                <a:latin typeface="Arial"/>
                <a:ea typeface="+mn-ea"/>
                <a:cs typeface="+mn-cs"/>
              </a:rPr>
              <a:t>详情请参</a:t>
            </a:r>
            <a:r>
              <a:rPr lang="zh-CN" altLang="en-US" sz="1200" dirty="0">
                <a:solidFill>
                  <a:srgbClr val="4D4D4D"/>
                </a:solidFill>
              </a:rPr>
              <a:t>考</a:t>
            </a:r>
            <a:r>
              <a:rPr lang="en-US" sz="1200" b="0" i="0" dirty="0" err="1">
                <a:solidFill>
                  <a:srgbClr val="4D4D4D"/>
                </a:solidFill>
                <a:latin typeface="Arial"/>
                <a:ea typeface="+mn-ea"/>
                <a:cs typeface="+mn-cs"/>
              </a:rPr>
              <a:t>注释</a:t>
            </a:r>
            <a:endParaRPr lang="en-US" sz="1200" b="0" i="0" dirty="0">
              <a:solidFill>
                <a:srgbClr val="4D4D4D"/>
              </a:solidFill>
              <a:latin typeface="Arial"/>
              <a:ea typeface="+mn-ea"/>
              <a:cs typeface="+mn-cs"/>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798" y="2332517"/>
            <a:ext cx="1115437" cy="13104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6235" y="2332800"/>
            <a:ext cx="1008393" cy="1310400"/>
          </a:xfrm>
          <a:prstGeom prst="rect">
            <a:avLst/>
          </a:prstGeom>
        </p:spPr>
      </p:pic>
    </p:spTree>
    <p:extLst>
      <p:ext uri="{BB962C8B-B14F-4D97-AF65-F5344CB8AC3E}">
        <p14:creationId xmlns:p14="http://schemas.microsoft.com/office/powerpoint/2010/main" val="294086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pPr algn="l" defTabSz="685800">
              <a:spcBef>
                <a:spcPts val="1"/>
              </a:spcBef>
              <a:spcAft>
                <a:spcPts val="300"/>
              </a:spcAft>
              <a:buNone/>
            </a:pPr>
            <a:r>
              <a:rPr lang="en-US" sz="3778" b="0" i="0">
                <a:solidFill>
                  <a:srgbClr val="000000"/>
                </a:solidFill>
                <a:latin typeface="Arial Narrow"/>
                <a:ea typeface="+mj-ea"/>
                <a:cs typeface="Arial Narrow"/>
              </a:rPr>
              <a:t>历史背景</a:t>
            </a:r>
            <a:br>
              <a:rPr lang="en-US" sz="3400" b="0" i="0">
                <a:solidFill>
                  <a:srgbClr val="000000"/>
                </a:solidFill>
                <a:latin typeface="Arial Narrow"/>
                <a:ea typeface="+mj-ea"/>
                <a:cs typeface="Arial Narrow"/>
              </a:rPr>
            </a:br>
            <a:r>
              <a:rPr lang="en-AU" sz="3100" b="0" i="0">
                <a:solidFill>
                  <a:srgbClr val="000000"/>
                </a:solidFill>
                <a:latin typeface="Arial Narrow"/>
                <a:ea typeface="+mj-ea"/>
                <a:cs typeface="Arial Narrow"/>
              </a:rPr>
              <a:t>Kirchhoff 与 Bunsen 的发射实验</a:t>
            </a:r>
          </a:p>
        </p:txBody>
      </p:sp>
      <p:sp>
        <p:nvSpPr>
          <p:cNvPr id="3" name="TextBox 2"/>
          <p:cNvSpPr txBox="1"/>
          <p:nvPr/>
        </p:nvSpPr>
        <p:spPr>
          <a:xfrm>
            <a:off x="230400" y="5128783"/>
            <a:ext cx="6132769" cy="707886"/>
          </a:xfrm>
          <a:prstGeom prst="rect">
            <a:avLst/>
          </a:prstGeom>
          <a:noFill/>
        </p:spPr>
        <p:txBody>
          <a:bodyPr wrap="square" lIns="0" rtlCol="0">
            <a:spAutoFit/>
          </a:bodyPr>
          <a:lstStyle/>
          <a:p>
            <a:r>
              <a:rPr lang="en-GB" sz="2000" b="0" i="0" dirty="0">
                <a:solidFill>
                  <a:srgbClr val="000000"/>
                </a:solidFill>
                <a:latin typeface="Arial"/>
                <a:ea typeface="+mn-ea"/>
                <a:cs typeface="+mn-cs"/>
              </a:rPr>
              <a:t>Kirchhoff 和 Bunsen </a:t>
            </a:r>
            <a:r>
              <a:rPr lang="en-GB" sz="2000" b="0" i="0" dirty="0" err="1">
                <a:solidFill>
                  <a:srgbClr val="000000"/>
                </a:solidFill>
                <a:latin typeface="Arial"/>
                <a:ea typeface="+mn-ea"/>
                <a:cs typeface="+mn-cs"/>
              </a:rPr>
              <a:t>观察到加热至白炽</a:t>
            </a:r>
            <a:r>
              <a:rPr lang="en-GB" altLang="zh-CN" sz="2000" dirty="0" err="1">
                <a:solidFill>
                  <a:srgbClr val="000000"/>
                </a:solidFill>
              </a:rPr>
              <a:t>热</a:t>
            </a:r>
            <a:r>
              <a:rPr lang="en-GB" sz="2000" b="0" i="0" dirty="0" err="1">
                <a:solidFill>
                  <a:srgbClr val="000000"/>
                </a:solidFill>
                <a:latin typeface="Arial"/>
                <a:ea typeface="+mn-ea"/>
                <a:cs typeface="+mn-cs"/>
              </a:rPr>
              <a:t>状态的元素发出的不同颜色</a:t>
            </a:r>
            <a:endParaRPr lang="en-GB" sz="2000" b="0" i="0" dirty="0">
              <a:solidFill>
                <a:srgbClr val="000000"/>
              </a:solidFill>
              <a:latin typeface="Arial"/>
              <a:ea typeface="+mn-ea"/>
              <a:cs typeface="+mn-cs"/>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633" y="1680135"/>
            <a:ext cx="5835534" cy="32649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0" y="6085641"/>
            <a:ext cx="619067" cy="246221"/>
            <a:chOff x="1689099" y="6028267"/>
            <a:chExt cx="1087983" cy="246221"/>
          </a:xfrm>
        </p:grpSpPr>
        <p:sp>
          <p:nvSpPr>
            <p:cNvPr id="15" name="Action Button: Custom 14">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Rechteck 12"/>
          <p:cNvSpPr/>
          <p:nvPr/>
        </p:nvSpPr>
        <p:spPr>
          <a:xfrm>
            <a:off x="228599" y="1589753"/>
            <a:ext cx="5889567" cy="3356321"/>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Box 10"/>
          <p:cNvSpPr txBox="1"/>
          <p:nvPr/>
        </p:nvSpPr>
        <p:spPr>
          <a:xfrm>
            <a:off x="6851634" y="3008325"/>
            <a:ext cx="2063766" cy="1384995"/>
          </a:xfrm>
          <a:prstGeom prst="rect">
            <a:avLst/>
          </a:prstGeom>
          <a:noFill/>
        </p:spPr>
        <p:txBody>
          <a:bodyPr wrap="square" lIns="0" rtlCol="0">
            <a:spAutoFit/>
          </a:bodyPr>
          <a:lstStyle/>
          <a:p>
            <a:pPr algn="l" defTabSz="914400">
              <a:buNone/>
            </a:pPr>
            <a:r>
              <a:rPr lang="en-US" sz="1200" b="0" i="1" dirty="0">
                <a:solidFill>
                  <a:srgbClr val="4D4D4D"/>
                </a:solidFill>
                <a:latin typeface="Arial"/>
                <a:ea typeface="+mn-ea"/>
                <a:cs typeface="+mn-cs"/>
              </a:rPr>
              <a:t>Robert Bunsen (1811-1899) </a:t>
            </a:r>
            <a:r>
              <a:rPr lang="en-US" sz="1200" b="0" i="1" dirty="0" err="1">
                <a:solidFill>
                  <a:srgbClr val="4D4D4D"/>
                </a:solidFill>
                <a:latin typeface="Arial"/>
                <a:ea typeface="+mn-ea"/>
                <a:cs typeface="+mn-cs"/>
              </a:rPr>
              <a:t>德国化学家</a:t>
            </a:r>
            <a:br>
              <a:rPr lang="en-US" sz="1200" b="0" i="0" dirty="0">
                <a:solidFill>
                  <a:srgbClr val="777777"/>
                </a:solidFill>
                <a:latin typeface="Arial"/>
                <a:ea typeface="+mn-ea"/>
                <a:cs typeface="+mn-cs"/>
              </a:rPr>
            </a:b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6"/>
              </a:rPr>
              <a:t>维基百科</a:t>
            </a:r>
            <a:endParaRPr lang="en-US" sz="1200" b="0" i="0" dirty="0">
              <a:solidFill>
                <a:srgbClr val="777777"/>
              </a:solidFill>
              <a:latin typeface="Arial"/>
              <a:ea typeface="+mn-ea"/>
              <a:cs typeface="+mn-cs"/>
              <a:hlinkClick r:id="rId6"/>
            </a:endParaRPr>
          </a:p>
          <a:p>
            <a:pPr algn="l" defTabSz="914400">
              <a:buNone/>
            </a:pPr>
            <a:br>
              <a:rPr lang="en-US" sz="1200" b="0" i="1" dirty="0">
                <a:solidFill>
                  <a:srgbClr val="777777"/>
                </a:solidFill>
                <a:latin typeface="Arial"/>
                <a:ea typeface="+mn-ea"/>
                <a:cs typeface="+mn-cs"/>
              </a:rPr>
            </a:br>
            <a:r>
              <a:rPr lang="en-US" sz="1200" b="0" i="1" dirty="0">
                <a:solidFill>
                  <a:srgbClr val="4D4D4D"/>
                </a:solidFill>
                <a:latin typeface="Arial"/>
                <a:ea typeface="+mn-ea"/>
                <a:cs typeface="+mn-cs"/>
              </a:rPr>
              <a:t>Gustav Robert Kirchhoff (1825-1887) </a:t>
            </a:r>
            <a:r>
              <a:rPr lang="en-US" sz="1200" b="0" i="1" dirty="0" err="1">
                <a:solidFill>
                  <a:srgbClr val="4D4D4D"/>
                </a:solidFill>
                <a:latin typeface="Arial"/>
                <a:ea typeface="+mn-ea"/>
                <a:cs typeface="+mn-cs"/>
              </a:rPr>
              <a:t>德国物理学家</a:t>
            </a:r>
            <a:br>
              <a:rPr lang="en-US" sz="1200" b="0" i="1" dirty="0">
                <a:solidFill>
                  <a:srgbClr val="4D4D4D"/>
                </a:solidFill>
                <a:latin typeface="Arial"/>
                <a:ea typeface="+mn-ea"/>
                <a:cs typeface="+mn-cs"/>
              </a:rPr>
            </a:b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7"/>
              </a:rPr>
              <a:t>维基百科</a:t>
            </a:r>
            <a:endParaRPr lang="en-US" sz="1200" b="0" i="0" dirty="0">
              <a:solidFill>
                <a:srgbClr val="777777"/>
              </a:solidFill>
              <a:latin typeface="Arial"/>
              <a:ea typeface="+mn-ea"/>
              <a:cs typeface="+mn-cs"/>
              <a:hlinkClick r:id="rId7"/>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1633" y="1589753"/>
            <a:ext cx="926959" cy="12960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8594" y="1568593"/>
            <a:ext cx="1100942" cy="1310400"/>
          </a:xfrm>
          <a:prstGeom prst="rect">
            <a:avLst/>
          </a:prstGeom>
        </p:spPr>
      </p:pic>
    </p:spTree>
    <p:extLst>
      <p:ext uri="{BB962C8B-B14F-4D97-AF65-F5344CB8AC3E}">
        <p14:creationId xmlns:p14="http://schemas.microsoft.com/office/powerpoint/2010/main" val="296108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225" y="1580577"/>
            <a:ext cx="5710844" cy="3364339"/>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noFill/>
          <a:ln/>
        </p:spPr>
        <p:txBody>
          <a:bodyPr>
            <a:normAutofit fontScale="90000"/>
          </a:bodyPr>
          <a:lstStyle/>
          <a:p>
            <a:pPr algn="l" defTabSz="685800">
              <a:spcBef>
                <a:spcPts val="1"/>
              </a:spcBef>
              <a:spcAft>
                <a:spcPts val="300"/>
              </a:spcAft>
              <a:buNone/>
            </a:pPr>
            <a:r>
              <a:rPr lang="en-US" sz="3778" b="0" i="0">
                <a:solidFill>
                  <a:srgbClr val="000000"/>
                </a:solidFill>
                <a:latin typeface="Arial Narrow"/>
                <a:ea typeface="+mj-ea"/>
                <a:cs typeface="Arial Narrow"/>
              </a:rPr>
              <a:t>历史背景</a:t>
            </a:r>
            <a:br>
              <a:rPr lang="en-US" sz="3400" b="0" i="0">
                <a:solidFill>
                  <a:srgbClr val="000000"/>
                </a:solidFill>
                <a:latin typeface="Arial Narrow"/>
                <a:ea typeface="+mj-ea"/>
                <a:cs typeface="Arial Narrow"/>
              </a:rPr>
            </a:br>
            <a:r>
              <a:rPr lang="en-AU" sz="3100" b="0" i="0">
                <a:solidFill>
                  <a:srgbClr val="000000"/>
                </a:solidFill>
                <a:latin typeface="Arial Narrow"/>
                <a:ea typeface="+mj-ea"/>
                <a:cs typeface="Arial Narrow"/>
              </a:rPr>
              <a:t>Kirchhoff 与 Bunsen 的吸收实验</a:t>
            </a:r>
          </a:p>
        </p:txBody>
      </p:sp>
      <p:sp>
        <p:nvSpPr>
          <p:cNvPr id="3" name="TextBox 2"/>
          <p:cNvSpPr txBox="1"/>
          <p:nvPr/>
        </p:nvSpPr>
        <p:spPr>
          <a:xfrm>
            <a:off x="230400" y="5130000"/>
            <a:ext cx="6588089" cy="707886"/>
          </a:xfrm>
          <a:prstGeom prst="rect">
            <a:avLst/>
          </a:prstGeom>
          <a:noFill/>
        </p:spPr>
        <p:txBody>
          <a:bodyPr wrap="square" lIns="0" rtlCol="0">
            <a:spAutoFit/>
          </a:bodyPr>
          <a:lstStyle/>
          <a:p>
            <a:r>
              <a:rPr lang="en-GB" sz="2000" b="0" i="0" dirty="0">
                <a:solidFill>
                  <a:srgbClr val="000000"/>
                </a:solidFill>
                <a:latin typeface="Arial"/>
                <a:ea typeface="+mn-ea"/>
                <a:cs typeface="+mn-cs"/>
              </a:rPr>
              <a:t>Kirchhoff 和 Bunsen </a:t>
            </a:r>
            <a:r>
              <a:rPr lang="en-US" sz="2000" dirty="0">
                <a:solidFill>
                  <a:srgbClr val="000000"/>
                </a:solidFill>
              </a:rPr>
              <a:t>使</a:t>
            </a:r>
            <a:r>
              <a:rPr lang="zh-CN" altLang="en-US" sz="2000" dirty="0">
                <a:solidFill>
                  <a:srgbClr val="000000"/>
                </a:solidFill>
              </a:rPr>
              <a:t>一束光</a:t>
            </a:r>
            <a:r>
              <a:rPr lang="en-US" sz="2000" dirty="0" err="1">
                <a:solidFill>
                  <a:srgbClr val="000000"/>
                </a:solidFill>
              </a:rPr>
              <a:t>通过加热的金属盐并获得了</a:t>
            </a:r>
            <a:r>
              <a:rPr lang="en-US" sz="2000" dirty="0">
                <a:solidFill>
                  <a:srgbClr val="000000"/>
                </a:solidFill>
              </a:rPr>
              <a:t> </a:t>
            </a:r>
            <a:r>
              <a:rPr lang="en-US" sz="2000" dirty="0" err="1">
                <a:solidFill>
                  <a:srgbClr val="000000"/>
                </a:solidFill>
              </a:rPr>
              <a:t>Fraunhofer</a:t>
            </a:r>
            <a:r>
              <a:rPr lang="en-US" sz="2000" dirty="0">
                <a:solidFill>
                  <a:srgbClr val="000000"/>
                </a:solidFill>
              </a:rPr>
              <a:t> </a:t>
            </a:r>
            <a:r>
              <a:rPr lang="en-US" sz="2000" dirty="0" err="1">
                <a:solidFill>
                  <a:srgbClr val="000000"/>
                </a:solidFill>
              </a:rPr>
              <a:t>吸收线</a:t>
            </a:r>
            <a:endParaRPr lang="en-US" sz="2000" b="0" i="0" dirty="0">
              <a:solidFill>
                <a:srgbClr val="000000"/>
              </a:solidFill>
              <a:latin typeface="Arial"/>
              <a:ea typeface="+mn-ea"/>
              <a:cs typeface="+mn-cs"/>
            </a:endParaRPr>
          </a:p>
        </p:txBody>
      </p:sp>
      <p:grpSp>
        <p:nvGrpSpPr>
          <p:cNvPr id="10" name="Group 9"/>
          <p:cNvGrpSpPr/>
          <p:nvPr/>
        </p:nvGrpSpPr>
        <p:grpSpPr>
          <a:xfrm>
            <a:off x="0" y="6085641"/>
            <a:ext cx="619067" cy="246221"/>
            <a:chOff x="1689099" y="6028267"/>
            <a:chExt cx="1087983" cy="246221"/>
          </a:xfrm>
        </p:grpSpPr>
        <p:sp>
          <p:nvSpPr>
            <p:cNvPr id="11" name="Action Button: Custom 1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hevron 11">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Chevron 14">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TextBox 15">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Rechteck 12"/>
          <p:cNvSpPr/>
          <p:nvPr/>
        </p:nvSpPr>
        <p:spPr>
          <a:xfrm>
            <a:off x="228599" y="1589753"/>
            <a:ext cx="5889567" cy="3356321"/>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6684536"/>
      </p:ext>
    </p:extLst>
  </p:cSld>
  <p:clrMapOvr>
    <a:masterClrMapping/>
  </p:clrMapOvr>
</p:sld>
</file>

<file path=ppt/theme/theme1.xml><?xml version="1.0" encoding="utf-8"?>
<a:theme xmlns:a="http://schemas.openxmlformats.org/drawingml/2006/main" name="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黑体">
      <a:majorFont>
        <a:latin typeface="Arial"/>
        <a:ea typeface="汉仪中黑简"/>
        <a:cs typeface="Arial"/>
      </a:majorFont>
      <a:minorFont>
        <a:latin typeface="Arial"/>
        <a:ea typeface="汉仪中黑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2.xml><?xml version="1.0" encoding="utf-8"?>
<a:theme xmlns:a="http://schemas.openxmlformats.org/drawingml/2006/main" name="3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黑体">
      <a:majorFont>
        <a:latin typeface="Arial"/>
        <a:ea typeface="汉仪中黑简"/>
        <a:cs typeface="Arial"/>
      </a:majorFont>
      <a:minorFont>
        <a:latin typeface="Arial"/>
        <a:ea typeface="汉仪中黑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3.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smiNAzmxx5szrAjiTRCVPc1NQQTZzIim7wg6K8GXGug=</DigestValue>
    </Reference>
    <Reference Type="http://www.w3.org/2000/09/xmldsig#Object" URI="#idOfficeObject">
      <DigestMethod Algorithm="http://www.w3.org/2001/04/xmlenc#sha256"/>
      <DigestValue>ySyIy//R0vVS/97oLr48mH7qJDNK9W6wFLAfzBrlG+c=</DigestValue>
    </Reference>
    <Reference Type="http://uri.etsi.org/01903#SignedProperties" URI="#idSignedProperties">
      <Transforms>
        <Transform Algorithm="http://www.w3.org/TR/2001/REC-xml-c14n-20010315"/>
      </Transforms>
      <DigestMethod Algorithm="http://www.w3.org/2001/04/xmlenc#sha256"/>
      <DigestValue>g9B0i/Kxw+0MMcDo7XYZ7pOmTsRotomX9JmyVsogXIc=</DigestValue>
    </Reference>
  </SignedInfo>
  <SignatureValue>mhO04dVaMOzxxAMAif3mAPpncU8U3mMorzgFqlS115bc3nfMI+4ZIvQT2QVP/4kF3DOE9rEiPKyF
f4LaSZhtwsjPD6kuNonXuuOd9bBdlzHa0tr9Df3Ju9bhIdpAcKhLrLIRehPQmpduClWXJ6uyPOb2
G7e2y6MW4iGo5tlSfU83FrAbeYg809JW8F+/aAH+6H1E/RCsfqoN/vSgYDGtKBUNaiqGzmmrl4M2
+edDOoINRcW0IomVJTjbCUrl+az37OkgAeBYSIAGYUVFnrzGptkm8Qdg/GsM6wjjTSVQNYKSzZI8
AZd8e0nHphrysG2L7i5SiKDUPJL35Z1V+KmWHw==</SignatureValue>
  <KeyInfo>
    <X509Data>
      <X509Certificate>MIIGMTCCBRmgAwIBAgIQaAEH6EwEudaR3oBVYFmTRzANBgkqhkiG9w0BAQsFADBSMSMwIQYDVQQKExpBZ2lsZW50IFRlY2hub2xvZ2llcywgSW5jLjErMCkGA1UEAxMiQWdpbGVudCBUZWNobm9sb2dpZXMsIEluYy4gQ0EgLSBHMjAeFw0xNjAyMTgwMDAwMDBaFw0xNzAyMTcyMzU5NTlaMIGfMSIwIAYDVQQDDBlhbmRyZWFfemVua2VyQGFnaWxlbnQuY29tMRUwEwYDVQQLDAxFTVAtV0lOLVVTRVIxFjAUBgNVBAsMDU1VTFRJLUFMTE9XRUQxDzANBgNVBAMMBkFORFJFQTEPMA0GA1UEAwwGWkVOS0VSMSgwJgYJKoZIhvcNAQkBFhlhbmRyZWFfemVua2VyQGFnaWxlbnQuY29tMIIBIjANBgkqhkiG9w0BAQEFAAOCAQ8AMIIBCgKCAQEA0OGrYw453PBOZGHQ3EIi7MyriU1SQFzYZ7oSXU84a6olAKRdfoGM2XGgHCRia7EhEttm+uCZMxmunK5vuTRcvpIBg1CHniSzTI28yQwSppLzxfIwT7+wBCAibUbKfyC6NE+YXPSNmA21Jk9kjx5BKJ55/lRjLKxNNFBfRnYKnUzag8R0gBa4KKtWgm4v27ztk//tETXa6W5KhP9yTAJYxKNPNOhAnJXv5WskifENosnA3fr8IA7J5VDugJoPd+twK8r+PdGQgRqtmk0pPvaDahAGEK/iNzE8asaEEnqEXZKtiDQz+CvjdhM2ja5MCfr9XDVR6T2jy7GqcBw3djh06wIDAQABo4ICszCCAq8wDAYDVR0TAQH/BAIwADAOBgNVHQ8BAf8EBAMCA+gwFgYDVR0lAQH/BAwwCgYIKwYBBQUHAwIwHQYDVR0OBBYEFDXY+kCs5JcvS1CQpO9YziYSy3UlMDQGA1UdEQQtMCugKQYKKwYBBAGCNxQCA6AbDBlhbmRyZWFfemVua2VyQGFnaWxlbnQuY29tMF0GA1UdHwRWMFQwUqBQoE6GTGh0dHA6Ly9wa2ktY3JsLnN5bWF1dGguY29tL2NhX2U5ZjRhNjJiOWQ1Yzg4OWQ1NTg2MmViMTVmNjNmZjFhL0xhdGVzdENSTC5jcmwwgfEGCCsGAQUFBwEBBIHkMIHhMCcGCCsGAQUFBzABhhtodHRwOi8vcGtpLW9jc3Auc3ltYXV0aC5jb20wgbUGCCsGAQUFBzAChoGobGRhcDovL2RpcmVjdG9yeS52ZXJpc2lnbi5jb20vQ04lMjAlM0QlMjAlMjJBZ2lsZW50JTIwVGVjaG5vbG9naWVzJTJDJTIwSW5jLiUyMENBJTIwLSUyMEcyJTIyJTJDJTIwTyUyMCUzRCUyMCUyMkFnaWxlbnQlMjBUZWNobm9sb2dpZXMlMkMlMjBJbmMuJTIyP2NBQ2VydGlmaWNhdGU7YmluYXJ5MB8GA1UdIwQYMBaAFKgebzOhmH+x+yaaNHmVgzaOc7D8MCsGCmCGSAGG+EUBEAMEHTAbBhJghkgBhvhFARABAgMJAbD1njYWBTE4NDMxMBsGCSsGAQQBgjcVCgQOMAwwCgYIKwYBBQUHAwIwKQYJKwYBBAGCNxUHBBwwGgYSYIZIAYb4RQEQAQIDCQGw9Z42AgFkAgEBMDkGCmCGSAGG+EUBEAUEKzApAgEAFiRhSFIwY0hNNkx5OXdhMmt0Y21FdWMzbHRZWFYwYUM1amIyMD0wDQYJKoZIhvcNAQELBQADggEBAHXC+D3tMpYqXHucIPfdiVW/Kz13KLiEXp4lds4zXucGDrSHC7RlpxCIeLlptYw0LMX6SHH2veiVNZgogmxKpVEN+YL4mCEzJPP3YQ70640dz0+wNvqu/GXiweLkBMDSTTmhFFSNUnfXMAGICU8uI01vSZZUfj7Ont5F04dYKgbzzSmXfU71UsJZATWFbO1ATzgWESxCpqYmP+ooFJG13o1eBLLbHerxu+YbgyrtOfpoUa3J6ZdULQUuVgE10wWpO8Bszndvilggsode/2QbamEMYu/rHMXqLlkkWV0toFPLjiBxxbq/qqhY5P+ZzkQxM36GF2d7qZoJitrwHmsvyho=</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29"/>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Transform>
          <Transform Algorithm="http://www.w3.org/TR/2001/REC-xml-c14n-20010315"/>
        </Transforms>
        <DigestMethod Algorithm="http://www.w3.org/2001/04/xmlenc#sha256"/>
        <DigestValue>kGaFEuFehtSw+yKTdGOVoOfBe3fSLbNogXrTtVDKOZ4=</DigestValue>
      </Reference>
      <Reference URI="/ppt/commentAuthors.xml?ContentType=application/vnd.openxmlformats-officedocument.presentationml.commentAuthors+xml">
        <DigestMethod Algorithm="http://www.w3.org/2001/04/xmlenc#sha256"/>
        <DigestValue>Fa3Ft5ZToBgURrmZklgrQr9gBPhBUl4JDMd/PgOuE0s=</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0bIuTOwdeVgg/JgqvhVl9liacC8Pp3z5ATGtecjzsyA=</DigestValue>
      </Reference>
      <Reference URI="/ppt/drawings/_rels/vmlDrawing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Z0hFenx3uj4JyRFfTUGmNVFLu9IwV9RsRrVdJTQnrQQ=</DigestValue>
      </Reference>
      <Reference URI="/ppt/drawings/_rels/vmlDrawing3.v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HAovc9NgJkYUV6ZTF/1xma8vW8L9S1MKP+PyAIZzZrw=</DigestValue>
      </Reference>
      <Reference URI="/ppt/drawings/_rels/vmlDrawing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ifMFRtqqmTrJzlMIajZjLxIEzVxznmD7a/0TPxlFifI=</DigestValue>
      </Reference>
      <Reference URI="/ppt/drawings/vmlDrawing1.vml?ContentType=application/vnd.openxmlformats-officedocument.vmlDrawing">
        <DigestMethod Algorithm="http://www.w3.org/2001/04/xmlenc#sha256"/>
        <DigestValue>ZgyC8QGuZ6YBkokRLzJPL4XIDXTHqvJIoV2DPZdowKg=</DigestValue>
      </Reference>
      <Reference URI="/ppt/drawings/vmlDrawing2.vml?ContentType=application/vnd.openxmlformats-officedocument.vmlDrawing">
        <DigestMethod Algorithm="http://www.w3.org/2001/04/xmlenc#sha256"/>
        <DigestValue>fkylm4Hkxvaa8KMJkrf9UH8Kvo8Y6zMD73sqJ13c1cE=</DigestValue>
      </Reference>
      <Reference URI="/ppt/drawings/vmlDrawing3.vml?ContentType=application/vnd.openxmlformats-officedocument.vmlDrawing">
        <DigestMethod Algorithm="http://www.w3.org/2001/04/xmlenc#sha256"/>
        <DigestValue>wlgGbQ3p9nXVuiMfPxZcdipjJl1Dq0bQZeQ3hw5tfIU=</DigestValue>
      </Reference>
      <Reference URI="/ppt/drawings/vmlDrawing4.vml?ContentType=application/vnd.openxmlformats-officedocument.vmlDrawing">
        <DigestMethod Algorithm="http://www.w3.org/2001/04/xmlenc#sha256"/>
        <DigestValue>eSN1YXV/6QzQI3ja+BRPwwEIwB9yfXS5kv+Yvzfl854=</DigestValue>
      </Reference>
      <Reference URI="/ppt/embeddings/oleObject1.bin?ContentType=application/vnd.openxmlformats-officedocument.oleObject">
        <DigestMethod Algorithm="http://www.w3.org/2001/04/xmlenc#sha256"/>
        <DigestValue>oRLF/l0JNQp1ejKwiQpw4yYZkcCysMp76WV9fJydV1Q=</DigestValue>
      </Reference>
      <Reference URI="/ppt/embeddings/oleObject2.bin?ContentType=application/vnd.openxmlformats-officedocument.oleObject">
        <DigestMethod Algorithm="http://www.w3.org/2001/04/xmlenc#sha256"/>
        <DigestValue>LSLZBVFGTK20vjGtLAzIVIQBNTZP64Bi/xcornV9iEw=</DigestValue>
      </Reference>
      <Reference URI="/ppt/embeddings/oleObject3.bin?ContentType=application/vnd.openxmlformats-officedocument.oleObject">
        <DigestMethod Algorithm="http://www.w3.org/2001/04/xmlenc#sha256"/>
        <DigestValue>kLUySGuGhv/PcOYI0xoT8vV8oip7lgNWmR70Nw/X0U4=</DigestValue>
      </Reference>
      <Reference URI="/ppt/embeddings/oleObject4.bin?ContentType=application/vnd.openxmlformats-officedocument.oleObject">
        <DigestMethod Algorithm="http://www.w3.org/2001/04/xmlenc#sha256"/>
        <DigestValue>T0SHxRJ1uPzsCDIxBJHV5zAU3xlsq4HtVAWdSlrI8JQ=</DigestValue>
      </Reference>
      <Reference URI="/ppt/embeddings/oleObject5.bin?ContentType=application/vnd.openxmlformats-officedocument.oleObject">
        <DigestMethod Algorithm="http://www.w3.org/2001/04/xmlenc#sha256"/>
        <DigestValue>/c2d0aIKNMJQVRppgbw/MkUnoF0DX5oJG93K2mhD7B4=</DigestValue>
      </Reference>
      <Reference URI="/ppt/embeddings/oleObject6.bin?ContentType=application/vnd.openxmlformats-officedocument.oleObject">
        <DigestMethod Algorithm="http://www.w3.org/2001/04/xmlenc#sha256"/>
        <DigestValue>0TeTAOrL7Us031L8GiQAjboWfp+8iZBpsmH35WAR8qE=</DigestValue>
      </Reference>
      <Reference URI="/ppt/embeddings/oleObject7.bin?ContentType=application/vnd.openxmlformats-officedocument.oleObject">
        <DigestMethod Algorithm="http://www.w3.org/2001/04/xmlenc#sha256"/>
        <DigestValue>09ScYlqd7EekUxC1tXfP2UkpCKkPROwracbyveZ098o=</DigestValue>
      </Reference>
      <Reference URI="/ppt/handoutMasters/_rels/handoutMaster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bhf7BUlCscvoyBEGy1kIXdnqoLi81DsZr80KOyHWvJk=</DigestValue>
      </Reference>
      <Reference URI="/ppt/handoutMasters/handoutMaster1.xml?ContentType=application/vnd.openxmlformats-officedocument.presentationml.handoutMaster+xml">
        <DigestMethod Algorithm="http://www.w3.org/2001/04/xmlenc#sha256"/>
        <DigestValue>gVBx+cQGdProj+7Un3an4frKXH7hlPJh7JYQboY1094=</DigestValue>
      </Reference>
      <Reference URI="/ppt/media/image1.png?ContentType=image/png">
        <DigestMethod Algorithm="http://www.w3.org/2001/04/xmlenc#sha256"/>
        <DigestValue>9tl1FF3tdPxfRVIPZfe9G0ZCchYHmrEA4xn85JnF2xQ=</DigestValue>
      </Reference>
      <Reference URI="/ppt/media/image10.jpeg?ContentType=image/jpeg">
        <DigestMethod Algorithm="http://www.w3.org/2001/04/xmlenc#sha256"/>
        <DigestValue>+dRVfavNOvpLtlLBH8VTDFIqJqQcmXerC8CYJhWoOaY=</DigestValue>
      </Reference>
      <Reference URI="/ppt/media/image11.jpeg?ContentType=image/jpeg">
        <DigestMethod Algorithm="http://www.w3.org/2001/04/xmlenc#sha256"/>
        <DigestValue>5wK8qcIB2Kzqy4SS3ADMqVhiGYQkbwuKsHmleREybGY=</DigestValue>
      </Reference>
      <Reference URI="/ppt/media/image12.jpeg?ContentType=image/jpeg">
        <DigestMethod Algorithm="http://www.w3.org/2001/04/xmlenc#sha256"/>
        <DigestValue>ua2YpRQ9iD7bo9e554sIWKkqIpzCzANDzPZNidzomYw=</DigestValue>
      </Reference>
      <Reference URI="/ppt/media/image13.jpeg?ContentType=image/jpeg">
        <DigestMethod Algorithm="http://www.w3.org/2001/04/xmlenc#sha256"/>
        <DigestValue>hRYYrdXhUdYKY/EtvdOTSb19Ly6HL1cwiT+Bm172+6E=</DigestValue>
      </Reference>
      <Reference URI="/ppt/media/image14.jpeg?ContentType=image/jpeg">
        <DigestMethod Algorithm="http://www.w3.org/2001/04/xmlenc#sha256"/>
        <DigestValue>I3Ssm1Vrt1ilpWdo1TFgeD8DzNY01CjztOsSdtO/oKU=</DigestValue>
      </Reference>
      <Reference URI="/ppt/media/image15.jpeg?ContentType=image/jpeg">
        <DigestMethod Algorithm="http://www.w3.org/2001/04/xmlenc#sha256"/>
        <DigestValue>3Pi4vltxnSM4D9i7yDFuxZQIGZ3MJtOa65StEWhYnNM=</DigestValue>
      </Reference>
      <Reference URI="/ppt/media/image16.png?ContentType=image/png">
        <DigestMethod Algorithm="http://www.w3.org/2001/04/xmlenc#sha256"/>
        <DigestValue>pwH2R3bYHZa2YQ2rFJIwTw3fzkEoVmx+hCjPNVJVZ1U=</DigestValue>
      </Reference>
      <Reference URI="/ppt/media/image17.jpeg?ContentType=image/jpeg">
        <DigestMethod Algorithm="http://www.w3.org/2001/04/xmlenc#sha256"/>
        <DigestValue>RqlTIJOPwyhDp9/5lDllDoKvC1vk3Xk43nRbu+20OaE=</DigestValue>
      </Reference>
      <Reference URI="/ppt/media/image18.jpeg?ContentType=image/jpeg">
        <DigestMethod Algorithm="http://www.w3.org/2001/04/xmlenc#sha256"/>
        <DigestValue>5tYY/79tKCDEx7KRCUD34Dd0vOsmZ6O0WwvN8w4WzO8=</DigestValue>
      </Reference>
      <Reference URI="/ppt/media/image19.png?ContentType=image/png">
        <DigestMethod Algorithm="http://www.w3.org/2001/04/xmlenc#sha256"/>
        <DigestValue>VTQDvxSmiQZpT53kd2x6ZedPcdfCvCSRSMCRpOySHRA=</DigestValue>
      </Reference>
      <Reference URI="/ppt/media/image2.png?ContentType=image/png">
        <DigestMethod Algorithm="http://www.w3.org/2001/04/xmlenc#sha256"/>
        <DigestValue>PtzfqvQ5cKNjMt7HaWQ5j4ucrIDLJVEOwnmu9RWaNDk=</DigestValue>
      </Reference>
      <Reference URI="/ppt/media/image20.jpeg?ContentType=image/jpeg">
        <DigestMethod Algorithm="http://www.w3.org/2001/04/xmlenc#sha256"/>
        <DigestValue>Bb+I1aKiBhJH7BZrFlK8JIBRA+psPSbknM0375Mxcmc=</DigestValue>
      </Reference>
      <Reference URI="/ppt/media/image21.png?ContentType=image/png">
        <DigestMethod Algorithm="http://www.w3.org/2001/04/xmlenc#sha256"/>
        <DigestValue>rzo7zFIinhSaISxXsUTRLuGmTJFLyoqJ0dbCt10qTRc=</DigestValue>
      </Reference>
      <Reference URI="/ppt/media/image22.jpeg?ContentType=image/jpeg">
        <DigestMethod Algorithm="http://www.w3.org/2001/04/xmlenc#sha256"/>
        <DigestValue>0kbvNezt3E7+GoiIUauLsGIrXlNCb57AqNFVCtpubWA=</DigestValue>
      </Reference>
      <Reference URI="/ppt/media/image23.png?ContentType=image/png">
        <DigestMethod Algorithm="http://www.w3.org/2001/04/xmlenc#sha256"/>
        <DigestValue>mcyUlb4q0hBWRGdzgcg7kluq9xRllLPux+OSQ82YYMA=</DigestValue>
      </Reference>
      <Reference URI="/ppt/media/image24.png?ContentType=image/png">
        <DigestMethod Algorithm="http://www.w3.org/2001/04/xmlenc#sha256"/>
        <DigestValue>28Z8M+5ngpvib8GYLwvglN00oJ+UJZHwBh2GTLqvFCE=</DigestValue>
      </Reference>
      <Reference URI="/ppt/media/image25.wmf?ContentType=image/x-wmf">
        <DigestMethod Algorithm="http://www.w3.org/2001/04/xmlenc#sha256"/>
        <DigestValue>RNFT7AIXpNzNAiNQ1wNJUzICscHV/NeCDkKhEPNoXiE=</DigestValue>
      </Reference>
      <Reference URI="/ppt/media/image26.wmf?ContentType=image/x-wmf">
        <DigestMethod Algorithm="http://www.w3.org/2001/04/xmlenc#sha256"/>
        <DigestValue>uWuOvcjpGDMtiDerlr++1U/ByTAr6cwnrvfmf9W+BlM=</DigestValue>
      </Reference>
      <Reference URI="/ppt/media/image27.png?ContentType=image/png">
        <DigestMethod Algorithm="http://www.w3.org/2001/04/xmlenc#sha256"/>
        <DigestValue>QiEXSV/DV5uH1RJHGI33nMuK4y+DBfCMsMycWqBtI8w=</DigestValue>
      </Reference>
      <Reference URI="/ppt/media/image28.png?ContentType=image/png">
        <DigestMethod Algorithm="http://www.w3.org/2001/04/xmlenc#sha256"/>
        <DigestValue>svuYG7mvm+eMf03Vfe0u38vZGaWrTIM76UMmBG3q77w=</DigestValue>
      </Reference>
      <Reference URI="/ppt/media/image29.jpg?ContentType=image/jpeg">
        <DigestMethod Algorithm="http://www.w3.org/2001/04/xmlenc#sha256"/>
        <DigestValue>SCxOc8N1rX2BrWWL5a3ylzTzsErgGRudv+9zmnJ5adw=</DigestValue>
      </Reference>
      <Reference URI="/ppt/media/image3.png?ContentType=image/png">
        <DigestMethod Algorithm="http://www.w3.org/2001/04/xmlenc#sha256"/>
        <DigestValue>pXLoCaqvsKEMyHErISyUqqn+hFDKfVBdL9zPgtlA9nY=</DigestValue>
      </Reference>
      <Reference URI="/ppt/media/image30.png?ContentType=image/png">
        <DigestMethod Algorithm="http://www.w3.org/2001/04/xmlenc#sha256"/>
        <DigestValue>qqDPzlNS97feA7DRTAAVoIl/LN8QXqs1IJUlyfwV0Vw=</DigestValue>
      </Reference>
      <Reference URI="/ppt/media/image31.wmf?ContentType=image/x-wmf">
        <DigestMethod Algorithm="http://www.w3.org/2001/04/xmlenc#sha256"/>
        <DigestValue>TTVPEaX952VXdQ55kjqFNHEAnZTOwfuCUJF3ZD7nfKg=</DigestValue>
      </Reference>
      <Reference URI="/ppt/media/image32.wmf?ContentType=image/x-wmf">
        <DigestMethod Algorithm="http://www.w3.org/2001/04/xmlenc#sha256"/>
        <DigestValue>MMYU8svxTRXi2OOQg4UL49cV2hYNvdMmJLvCNsb2+z8=</DigestValue>
      </Reference>
      <Reference URI="/ppt/media/image33.wmf?ContentType=image/x-wmf">
        <DigestMethod Algorithm="http://www.w3.org/2001/04/xmlenc#sha256"/>
        <DigestValue>qljNJkECI/QHatWJBQFTgHsE4psx3O47OUdGHUP4KeQ=</DigestValue>
      </Reference>
      <Reference URI="/ppt/media/image34.wmf?ContentType=image/x-wmf">
        <DigestMethod Algorithm="http://www.w3.org/2001/04/xmlenc#sha256"/>
        <DigestValue>zHoug1wTlS8bTXpja4rUO3vrVPgb4HxmVa54BLLPvFo=</DigestValue>
      </Reference>
      <Reference URI="/ppt/media/image35.wmf?ContentType=image/x-wmf">
        <DigestMethod Algorithm="http://www.w3.org/2001/04/xmlenc#sha256"/>
        <DigestValue>f18hODGsFG+/Z19nKURH9gUKNoDjcpolDO12+V7aFjA=</DigestValue>
      </Reference>
      <Reference URI="/ppt/media/image36.png?ContentType=image/png">
        <DigestMethod Algorithm="http://www.w3.org/2001/04/xmlenc#sha256"/>
        <DigestValue>AZDPV5xIa5xzQsggjNJfBA/d8JOOZ2nSUBf5tJH+llo=</DigestValue>
      </Reference>
      <Reference URI="/ppt/media/image4.png?ContentType=image/png">
        <DigestMethod Algorithm="http://www.w3.org/2001/04/xmlenc#sha256"/>
        <DigestValue>JNIGr3+tS7k6WBMPx6eFrcbbNDM1kgsFmvu6L60qKn0=</DigestValue>
      </Reference>
      <Reference URI="/ppt/media/image5.jpeg?ContentType=image/jpeg">
        <DigestMethod Algorithm="http://www.w3.org/2001/04/xmlenc#sha256"/>
        <DigestValue>a4roJEYvE33OjtIPbVzV20HVZO/GenEVNJk2kkf6xMM=</DigestValue>
      </Reference>
      <Reference URI="/ppt/media/image6.png?ContentType=image/png">
        <DigestMethod Algorithm="http://www.w3.org/2001/04/xmlenc#sha256"/>
        <DigestValue>75DgCw0+XE6HA6j4ox++T8h6sDzSHd8ofphIxgvtzS0=</DigestValue>
      </Reference>
      <Reference URI="/ppt/media/image7.png?ContentType=image/png">
        <DigestMethod Algorithm="http://www.w3.org/2001/04/xmlenc#sha256"/>
        <DigestValue>Xz2Huv5wHixwd/lpzRTPlBkvtagmzcL+LPZW1EFOsZs=</DigestValue>
      </Reference>
      <Reference URI="/ppt/media/image8.png?ContentType=image/png">
        <DigestMethod Algorithm="http://www.w3.org/2001/04/xmlenc#sha256"/>
        <DigestValue>HgvB3wrhRr/St8pbqncsUJnTbBPjmN/K6cdYhuYpios=</DigestValue>
      </Reference>
      <Reference URI="/ppt/media/image9.png?ContentType=image/png">
        <DigestMethod Algorithm="http://www.w3.org/2001/04/xmlenc#sha256"/>
        <DigestValue>MaU/m6kL/4cNO3VqiOZkPwv4Zo+UhyKpejezGsqmrBk=</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+LAevm1G8qF/V+bf0nJuNxXS9UnRes/KXI0vO0/ZNjw=</DigestValue>
      </Reference>
      <Reference URI="/ppt/notesMasters/notesMaster1.xml?ContentType=application/vnd.openxmlformats-officedocument.presentationml.notesMaster+xml">
        <DigestMethod Algorithm="http://www.w3.org/2001/04/xmlenc#sha256"/>
        <DigestValue>f+PTc7OIjbUZkdaTs5w5mieP75ObPxdaSbxDbrh5d/I=</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ERoXCVgJoyK9NbTaKKj3j3lsJjOewjQj0Hpaq3mW1lc=</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1BPyxV6TIsv5NtdZK1om2m/RRp1hV/nvbBALZDOKFX8=</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D8tyBQjvU+Q5thsQmy3m+/ofh38IpbSB5zSCD0wa9Zk=</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9wTHvE6ZN/xvJrAG6D1pCq6vnFSQ4LhGR6Qfw5OsLF8=</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AgAgNVMcvWd5J7b5DC+SX7VqNVGiqM5+3R55bsMMkm4=</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2sH3J2PmCwlYfsz+QEzMWi9erHO6ddTfgJkB0n1pelY=</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y7htoEyj27aHCpcGR7pOGeNAwlUFuk/hsnXqp1YKW+s=</DigestValue>
      </Reference>
      <Reference URI="/ppt/notesSlides/notesSlide10.xml?ContentType=application/vnd.openxmlformats-officedocument.presentationml.notesSlide+xml">
        <DigestMethod Algorithm="http://www.w3.org/2001/04/xmlenc#sha256"/>
        <DigestValue>CJUiZUO0ZN/Wxln1XGHEBm3W9yIVEl36vTQHSXAYAn0=</DigestValue>
      </Reference>
      <Reference URI="/ppt/notesSlides/notesSlide11.xml?ContentType=application/vnd.openxmlformats-officedocument.presentationml.notesSlide+xml">
        <DigestMethod Algorithm="http://www.w3.org/2001/04/xmlenc#sha256"/>
        <DigestValue>ep0aQAJzV9AUQ2zVXXEvn+DBzWNaTxVAeQKJ5Dmbq3g=</DigestValue>
      </Reference>
      <Reference URI="/ppt/notesSlides/notesSlide12.xml?ContentType=application/vnd.openxmlformats-officedocument.presentationml.notesSlide+xml">
        <DigestMethod Algorithm="http://www.w3.org/2001/04/xmlenc#sha256"/>
        <DigestValue>UQFqn8VnOAw+RYjVMkvd2r7rrQEiZA/WyNyIEwcEOy0=</DigestValue>
      </Reference>
      <Reference URI="/ppt/notesSlides/notesSlide13.xml?ContentType=application/vnd.openxmlformats-officedocument.presentationml.notesSlide+xml">
        <DigestMethod Algorithm="http://www.w3.org/2001/04/xmlenc#sha256"/>
        <DigestValue>A1NfYZqX4Xjs+nUBIeBVCVgRr+P0BccaIY41538AExY=</DigestValue>
      </Reference>
      <Reference URI="/ppt/notesSlides/notesSlide14.xml?ContentType=application/vnd.openxmlformats-officedocument.presentationml.notesSlide+xml">
        <DigestMethod Algorithm="http://www.w3.org/2001/04/xmlenc#sha256"/>
        <DigestValue>+8Gr5vL1fOcRI0NxsUBIoSN2mxkZquCEgGtgAOhS+60=</DigestValue>
      </Reference>
      <Reference URI="/ppt/notesSlides/notesSlide15.xml?ContentType=application/vnd.openxmlformats-officedocument.presentationml.notesSlide+xml">
        <DigestMethod Algorithm="http://www.w3.org/2001/04/xmlenc#sha256"/>
        <DigestValue>Og0xUrAZkTgyDJV6UmMAxfHqRjwQWoh6UpPNsR2Q/wA=</DigestValue>
      </Reference>
      <Reference URI="/ppt/notesSlides/notesSlide16.xml?ContentType=application/vnd.openxmlformats-officedocument.presentationml.notesSlide+xml">
        <DigestMethod Algorithm="http://www.w3.org/2001/04/xmlenc#sha256"/>
        <DigestValue>hAvWduT3BGqDmRPSfIWo+4qjovc5PudNm0ZmPBsT9bc=</DigestValue>
      </Reference>
      <Reference URI="/ppt/notesSlides/notesSlide17.xml?ContentType=application/vnd.openxmlformats-officedocument.presentationml.notesSlide+xml">
        <DigestMethod Algorithm="http://www.w3.org/2001/04/xmlenc#sha256"/>
        <DigestValue>5gFXpfhP3gY2OPX9Z/2ezOgtRwV4TrI6dnwnCeobYz0=</DigestValue>
      </Reference>
      <Reference URI="/ppt/notesSlides/notesSlide18.xml?ContentType=application/vnd.openxmlformats-officedocument.presentationml.notesSlide+xml">
        <DigestMethod Algorithm="http://www.w3.org/2001/04/xmlenc#sha256"/>
        <DigestValue>kU6ZJvSFv63ceBfH5y8v3W19jwlNJ30/CIswUzVLZSo=</DigestValue>
      </Reference>
      <Reference URI="/ppt/notesSlides/notesSlide19.xml?ContentType=application/vnd.openxmlformats-officedocument.presentationml.notesSlide+xml">
        <DigestMethod Algorithm="http://www.w3.org/2001/04/xmlenc#sha256"/>
        <DigestValue>edEdRK0cF46/sghtQgRQ6vZHfTXdk36NcKHGx3M4O+A=</DigestValue>
      </Reference>
      <Reference URI="/ppt/notesSlides/notesSlide2.xml?ContentType=application/vnd.openxmlformats-officedocument.presentationml.notesSlide+xml">
        <DigestMethod Algorithm="http://www.w3.org/2001/04/xmlenc#sha256"/>
        <DigestValue>PfkzfI0uljsJWysK2myEh4rQKacrxXz2zHqllI9g0eo=</DigestValue>
      </Reference>
      <Reference URI="/ppt/notesSlides/notesSlide20.xml?ContentType=application/vnd.openxmlformats-officedocument.presentationml.notesSlide+xml">
        <DigestMethod Algorithm="http://www.w3.org/2001/04/xmlenc#sha256"/>
        <DigestValue>TYZ8DI9ODURwlJsQZz5OdcvGKBHq28QDJmQNS9CTZhA=</DigestValue>
      </Reference>
      <Reference URI="/ppt/notesSlides/notesSlide21.xml?ContentType=application/vnd.openxmlformats-officedocument.presentationml.notesSlide+xml">
        <DigestMethod Algorithm="http://www.w3.org/2001/04/xmlenc#sha256"/>
        <DigestValue>WIEbyrhSEX3g6AB+PPhcx0B1k6z/CWdZfvFOARSVVV0=</DigestValue>
      </Reference>
      <Reference URI="/ppt/notesSlides/notesSlide22.xml?ContentType=application/vnd.openxmlformats-officedocument.presentationml.notesSlide+xml">
        <DigestMethod Algorithm="http://www.w3.org/2001/04/xmlenc#sha256"/>
        <DigestValue>32kriqaCqsp0wsUmXCESvxY/hLrxwdLhs07hfIeZ4Dw=</DigestValue>
      </Reference>
      <Reference URI="/ppt/notesSlides/notesSlide23.xml?ContentType=application/vnd.openxmlformats-officedocument.presentationml.notesSlide+xml">
        <DigestMethod Algorithm="http://www.w3.org/2001/04/xmlenc#sha256"/>
        <DigestValue>jZeObIaBACYTJmK5UMiJHnRky8nqEhu0hhKtA92KTPo=</DigestValue>
      </Reference>
      <Reference URI="/ppt/notesSlides/notesSlide24.xml?ContentType=application/vnd.openxmlformats-officedocument.presentationml.notesSlide+xml">
        <DigestMethod Algorithm="http://www.w3.org/2001/04/xmlenc#sha256"/>
        <DigestValue>s+zik6KR8MzB90FYSrh0CMx7xd5/GYJ4P3FW2AJiysE=</DigestValue>
      </Reference>
      <Reference URI="/ppt/notesSlides/notesSlide25.xml?ContentType=application/vnd.openxmlformats-officedocument.presentationml.notesSlide+xml">
        <DigestMethod Algorithm="http://www.w3.org/2001/04/xmlenc#sha256"/>
        <DigestValue>RW4efWPArsUwWPT/XsU1IE0tNIQlqTUYLLT9WvuxejE=</DigestValue>
      </Reference>
      <Reference URI="/ppt/notesSlides/notesSlide26.xml?ContentType=application/vnd.openxmlformats-officedocument.presentationml.notesSlide+xml">
        <DigestMethod Algorithm="http://www.w3.org/2001/04/xmlenc#sha256"/>
        <DigestValue>56unhlZiVKC3yrUh5cdQFn7LIvtORBzJH9aWZjgM5qU=</DigestValue>
      </Reference>
      <Reference URI="/ppt/notesSlides/notesSlide27.xml?ContentType=application/vnd.openxmlformats-officedocument.presentationml.notesSlide+xml">
        <DigestMethod Algorithm="http://www.w3.org/2001/04/xmlenc#sha256"/>
        <DigestValue>fcX48XZHwVQvAjbmQQlPJgIe3DUElRsKtB7ZEDU4BA4=</DigestValue>
      </Reference>
      <Reference URI="/ppt/notesSlides/notesSlide3.xml?ContentType=application/vnd.openxmlformats-officedocument.presentationml.notesSlide+xml">
        <DigestMethod Algorithm="http://www.w3.org/2001/04/xmlenc#sha256"/>
        <DigestValue>pSEzmBOmADNXJkf9OoiZWGLClF+teIYUZmMMbqCKdbE=</DigestValue>
      </Reference>
      <Reference URI="/ppt/notesSlides/notesSlide4.xml?ContentType=application/vnd.openxmlformats-officedocument.presentationml.notesSlide+xml">
        <DigestMethod Algorithm="http://www.w3.org/2001/04/xmlenc#sha256"/>
        <DigestValue>VF1fh4FdBaBX+8HBWvU9G/Jt0iHZHwoXjc4jwmoQr6o=</DigestValue>
      </Reference>
      <Reference URI="/ppt/notesSlides/notesSlide5.xml?ContentType=application/vnd.openxmlformats-officedocument.presentationml.notesSlide+xml">
        <DigestMethod Algorithm="http://www.w3.org/2001/04/xmlenc#sha256"/>
        <DigestValue>s/zaegyTtlfFUR7o2FfcKHr0W/UlOXNko7S3vOXMfSA=</DigestValue>
      </Reference>
      <Reference URI="/ppt/notesSlides/notesSlide6.xml?ContentType=application/vnd.openxmlformats-officedocument.presentationml.notesSlide+xml">
        <DigestMethod Algorithm="http://www.w3.org/2001/04/xmlenc#sha256"/>
        <DigestValue>etMnBA/gT8WnIadwG04GxVRY1BBc2HyHvrL1zUGBmKA=</DigestValue>
      </Reference>
      <Reference URI="/ppt/notesSlides/notesSlide7.xml?ContentType=application/vnd.openxmlformats-officedocument.presentationml.notesSlide+xml">
        <DigestMethod Algorithm="http://www.w3.org/2001/04/xmlenc#sha256"/>
        <DigestValue>qvd7QKVdNE9Al3SmWkGMlYhP75R7VmUl0ulrqwsPXPA=</DigestValue>
      </Reference>
      <Reference URI="/ppt/notesSlides/notesSlide8.xml?ContentType=application/vnd.openxmlformats-officedocument.presentationml.notesSlide+xml">
        <DigestMethod Algorithm="http://www.w3.org/2001/04/xmlenc#sha256"/>
        <DigestValue>eIzg9LbCuzFwnckK7jW7d3eX1APQC4XK7KpnGkj/mb8=</DigestValue>
      </Reference>
      <Reference URI="/ppt/notesSlides/notesSlide9.xml?ContentType=application/vnd.openxmlformats-officedocument.presentationml.notesSlide+xml">
        <DigestMethod Algorithm="http://www.w3.org/2001/04/xmlenc#sha256"/>
        <DigestValue>vpxyn53b39vKx9Q/xPsuyRPrXkx+AwkKHfZGqvqmoCE=</DigestValue>
      </Reference>
      <Reference URI="/ppt/presentation.xml?ContentType=application/vnd.openxmlformats-officedocument.presentationml.presentation.main+xml">
        <DigestMethod Algorithm="http://www.w3.org/2001/04/xmlenc#sha256"/>
        <DigestValue>b1/U6IgroiDCompeA2Pn2/rQLIMRljP1WWKAWQXN7nA=</DigestValue>
      </Reference>
      <Reference URI="/ppt/presProps.xml?ContentType=application/vnd.openxmlformats-officedocument.presentationml.presProps+xml">
        <DigestMethod Algorithm="http://www.w3.org/2001/04/xmlenc#sha256"/>
        <DigestValue>fGwvAMtMeTgiyFRTg5NgpkrNAog4TLZv+rSwsi04Rf0=</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Transform>
          <Transform Algorithm="http://www.w3.org/TR/2001/REC-xml-c14n-20010315"/>
        </Transforms>
        <DigestMethod Algorithm="http://www.w3.org/2001/04/xmlenc#sha256"/>
        <DigestValue>AC9LuMeJIOUJhastSzQtSnks/6Bytiwllf/PFENWOfQ=</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tRRYc5GwhBUZ119cwPp4DJWmhAJ6IucJRjloJRtv8V4=</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N+XDaY2nof2ShPchS4RWnziDEtWWdf8++VrkjoW/wdo=</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qC5crHiTtGFN2GhJ2CDVAknBI9YcM7U23h4ZL7F5iLE=</DigestValue>
      </Reference>
      <Reference URI="/ppt/slideLayouts/_rels/slideLayout2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8P2Og76UTt0+gwDL2cgXGxIRM2iSEGHLvxJrpbuHm3E=</DigestValue>
      </Reference>
      <Reference URI="/ppt/slideLayouts/slideLayout10.xml?ContentType=application/vnd.openxmlformats-officedocument.presentationml.slideLayout+xml">
        <DigestMethod Algorithm="http://www.w3.org/2001/04/xmlenc#sha256"/>
        <DigestValue>Iaxq5OU7DPd6X+zNXa4zFBFiYBrUReK1vYCKjGOK6Fc=</DigestValue>
      </Reference>
      <Reference URI="/ppt/slideLayouts/slideLayout11.xml?ContentType=application/vnd.openxmlformats-officedocument.presentationml.slideLayout+xml">
        <DigestMethod Algorithm="http://www.w3.org/2001/04/xmlenc#sha256"/>
        <DigestValue>VTyTqSpDv6RKNeInRQ5tdx78wDJrt+YmT005ddMvuew=</DigestValue>
      </Reference>
      <Reference URI="/ppt/slideLayouts/slideLayout12.xml?ContentType=application/vnd.openxmlformats-officedocument.presentationml.slideLayout+xml">
        <DigestMethod Algorithm="http://www.w3.org/2001/04/xmlenc#sha256"/>
        <DigestValue>dhfLQZoRgHYZaF84CbFvHS0uFs2Y9sa/yd66CgRyxTE=</DigestValue>
      </Reference>
      <Reference URI="/ppt/slideLayouts/slideLayout13.xml?ContentType=application/vnd.openxmlformats-officedocument.presentationml.slideLayout+xml">
        <DigestMethod Algorithm="http://www.w3.org/2001/04/xmlenc#sha256"/>
        <DigestValue>gX0NWPiVlNqJ54zVVw0/Cv9vpyBzyEkiXOTGfI0iIjA=</DigestValue>
      </Reference>
      <Reference URI="/ppt/slideLayouts/slideLayout14.xml?ContentType=application/vnd.openxmlformats-officedocument.presentationml.slideLayout+xml">
        <DigestMethod Algorithm="http://www.w3.org/2001/04/xmlenc#sha256"/>
        <DigestValue>K+Y1KooYsqQHWNJbbxL8FMIpx7SXc1bMoo3+HAVZgiQ=</DigestValue>
      </Reference>
      <Reference URI="/ppt/slideLayouts/slideLayout15.xml?ContentType=application/vnd.openxmlformats-officedocument.presentationml.slideLayout+xml">
        <DigestMethod Algorithm="http://www.w3.org/2001/04/xmlenc#sha256"/>
        <DigestValue>8c3r6rAtJ7yZ9WHS9e7mr54Z4I8HTOw7lUff6cFx44U=</DigestValue>
      </Reference>
      <Reference URI="/ppt/slideLayouts/slideLayout16.xml?ContentType=application/vnd.openxmlformats-officedocument.presentationml.slideLayout+xml">
        <DigestMethod Algorithm="http://www.w3.org/2001/04/xmlenc#sha256"/>
        <DigestValue>DX7O0FrHUSOt3DsqCaiObe8TJxyHmgRHe6Iy5IjYoAI=</DigestValue>
      </Reference>
      <Reference URI="/ppt/slideLayouts/slideLayout17.xml?ContentType=application/vnd.openxmlformats-officedocument.presentationml.slideLayout+xml">
        <DigestMethod Algorithm="http://www.w3.org/2001/04/xmlenc#sha256"/>
        <DigestValue>tUzaelogpSiuj2vZ7gw9U/t3k/efgd+V7pcDI2NURLc=</DigestValue>
      </Reference>
      <Reference URI="/ppt/slideLayouts/slideLayout18.xml?ContentType=application/vnd.openxmlformats-officedocument.presentationml.slideLayout+xml">
        <DigestMethod Algorithm="http://www.w3.org/2001/04/xmlenc#sha256"/>
        <DigestValue>ClxGucoazKlPnttNqc3MA/3cYdSsckaNAsnLajRHle8=</DigestValue>
      </Reference>
      <Reference URI="/ppt/slideLayouts/slideLayout19.xml?ContentType=application/vnd.openxmlformats-officedocument.presentationml.slideLayout+xml">
        <DigestMethod Algorithm="http://www.w3.org/2001/04/xmlenc#sha256"/>
        <DigestValue>swjXLK3uXv9FLaluYoW+3lhE2nZGsq4Zv152HxuOTA0=</DigestValue>
      </Reference>
      <Reference URI="/ppt/slideLayouts/slideLayout2.xml?ContentType=application/vnd.openxmlformats-officedocument.presentationml.slideLayout+xml">
        <DigestMethod Algorithm="http://www.w3.org/2001/04/xmlenc#sha256"/>
        <DigestValue>OmctKhlLjhC9MQ/kF2XyMAOi3I27bG58vs8NxhaXdpI=</DigestValue>
      </Reference>
      <Reference URI="/ppt/slideLayouts/slideLayout20.xml?ContentType=application/vnd.openxmlformats-officedocument.presentationml.slideLayout+xml">
        <DigestMethod Algorithm="http://www.w3.org/2001/04/xmlenc#sha256"/>
        <DigestValue>QkrK2L1UthsA7kgge/RGrYRs65vJPFh/lFDFV/EGaes=</DigestValue>
      </Reference>
      <Reference URI="/ppt/slideLayouts/slideLayout21.xml?ContentType=application/vnd.openxmlformats-officedocument.presentationml.slideLayout+xml">
        <DigestMethod Algorithm="http://www.w3.org/2001/04/xmlenc#sha256"/>
        <DigestValue>SXIhcwSFhR5eoZtJeUThFj9KTocMcvQeDP5AgG8ys2Q=</DigestValue>
      </Reference>
      <Reference URI="/ppt/slideLayouts/slideLayout22.xml?ContentType=application/vnd.openxmlformats-officedocument.presentationml.slideLayout+xml">
        <DigestMethod Algorithm="http://www.w3.org/2001/04/xmlenc#sha256"/>
        <DigestValue>+HxtTF0JOr/z0PsGPZhLK8tbFw7LImNaLRm1SVW7FXk=</DigestValue>
      </Reference>
      <Reference URI="/ppt/slideLayouts/slideLayout23.xml?ContentType=application/vnd.openxmlformats-officedocument.presentationml.slideLayout+xml">
        <DigestMethod Algorithm="http://www.w3.org/2001/04/xmlenc#sha256"/>
        <DigestValue>LAAT0RPDwrCH0PTIw+gw/lEumsh1M1AuiBs4rPuHEjQ=</DigestValue>
      </Reference>
      <Reference URI="/ppt/slideLayouts/slideLayout24.xml?ContentType=application/vnd.openxmlformats-officedocument.presentationml.slideLayout+xml">
        <DigestMethod Algorithm="http://www.w3.org/2001/04/xmlenc#sha256"/>
        <DigestValue>D29VqfMlFBMkexEjZKNUDjaZTs0g4JueW4Lew3w4ybI=</DigestValue>
      </Reference>
      <Reference URI="/ppt/slideLayouts/slideLayout25.xml?ContentType=application/vnd.openxmlformats-officedocument.presentationml.slideLayout+xml">
        <DigestMethod Algorithm="http://www.w3.org/2001/04/xmlenc#sha256"/>
        <DigestValue>3FHwVNF1Ftm7NhTsyCv5pOJGgIqsn2R9Q5r/KqiGfEE=</DigestValue>
      </Reference>
      <Reference URI="/ppt/slideLayouts/slideLayout26.xml?ContentType=application/vnd.openxmlformats-officedocument.presentationml.slideLayout+xml">
        <DigestMethod Algorithm="http://www.w3.org/2001/04/xmlenc#sha256"/>
        <DigestValue>r4aIREx/J9WJirH/JwJksnzo/qKF/k/6H2iWbVhFeEY=</DigestValue>
      </Reference>
      <Reference URI="/ppt/slideLayouts/slideLayout27.xml?ContentType=application/vnd.openxmlformats-officedocument.presentationml.slideLayout+xml">
        <DigestMethod Algorithm="http://www.w3.org/2001/04/xmlenc#sha256"/>
        <DigestValue>P6dPzPI4dROjYTmLKBww9uCWxDj57ryE5G+fXwFd19A=</DigestValue>
      </Reference>
      <Reference URI="/ppt/slideLayouts/slideLayout3.xml?ContentType=application/vnd.openxmlformats-officedocument.presentationml.slideLayout+xml">
        <DigestMethod Algorithm="http://www.w3.org/2001/04/xmlenc#sha256"/>
        <DigestValue>q/zYpoBnRu60qAyaC9HoY9j+hecD2m4QCxLY+bLGiH0=</DigestValue>
      </Reference>
      <Reference URI="/ppt/slideLayouts/slideLayout4.xml?ContentType=application/vnd.openxmlformats-officedocument.presentationml.slideLayout+xml">
        <DigestMethod Algorithm="http://www.w3.org/2001/04/xmlenc#sha256"/>
        <DigestValue>4HSPagJO9eCuk7B1QqJxiPDRuY4pJCs95ZmT1xL1Mfc=</DigestValue>
      </Reference>
      <Reference URI="/ppt/slideLayouts/slideLayout5.xml?ContentType=application/vnd.openxmlformats-officedocument.presentationml.slideLayout+xml">
        <DigestMethod Algorithm="http://www.w3.org/2001/04/xmlenc#sha256"/>
        <DigestValue>nzOtAIMUKYBnTDLvzDZD7ENHsQmnWg98Wmp8KiM2noc=</DigestValue>
      </Reference>
      <Reference URI="/ppt/slideLayouts/slideLayout6.xml?ContentType=application/vnd.openxmlformats-officedocument.presentationml.slideLayout+xml">
        <DigestMethod Algorithm="http://www.w3.org/2001/04/xmlenc#sha256"/>
        <DigestValue>hWV4+8yAoBTfFULD6XJNZtFpgY7tMjst9v/t5qg/JRw=</DigestValue>
      </Reference>
      <Reference URI="/ppt/slideLayouts/slideLayout7.xml?ContentType=application/vnd.openxmlformats-officedocument.presentationml.slideLayout+xml">
        <DigestMethod Algorithm="http://www.w3.org/2001/04/xmlenc#sha256"/>
        <DigestValue>y7KNPw7R99biCXApPEiD8eR4J/flm9b+wjrnoSpAHn8=</DigestValue>
      </Reference>
      <Reference URI="/ppt/slideLayouts/slideLayout8.xml?ContentType=application/vnd.openxmlformats-officedocument.presentationml.slideLayout+xml">
        <DigestMethod Algorithm="http://www.w3.org/2001/04/xmlenc#sha256"/>
        <DigestValue>LcCC3/oxZXD92LNp1H8AmqAmdch/F8W7vCSLrS9Zcsc=</DigestValue>
      </Reference>
      <Reference URI="/ppt/slideLayouts/slideLayout9.xml?ContentType=application/vnd.openxmlformats-officedocument.presentationml.slideLayout+xml">
        <DigestMethod Algorithm="http://www.w3.org/2001/04/xmlenc#sha256"/>
        <DigestValue>RH3NzmPVfUdVUbTJhjhVfZPKRsLji+4rqjMRXBW4abs=</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Transform>
          <Transform Algorithm="http://www.w3.org/TR/2001/REC-xml-c14n-20010315"/>
        </Transforms>
        <DigestMethod Algorithm="http://www.w3.org/2001/04/xmlenc#sha256"/>
        <DigestValue>VQ0wPJHIt/QrMQKbEelSt4g0paJsKTjkELoLAip8z2s=</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r4N4L6GMzWvLDpleWVz0uJOOyJW96EIiT+N2DX5XzCQ=</DigestValue>
      </Reference>
      <Reference URI="/ppt/slideMasters/slideMaster1.xml?ContentType=application/vnd.openxmlformats-officedocument.presentationml.slideMaster+xml">
        <DigestMethod Algorithm="http://www.w3.org/2001/04/xmlenc#sha256"/>
        <DigestValue>9bMvUo8349ByFd73xENhwp5n67jFhIEqtAct2X2Jwqo=</DigestValue>
      </Reference>
      <Reference URI="/ppt/slideMasters/slideMaster2.xml?ContentType=application/vnd.openxmlformats-officedocument.presentationml.slideMaster+xml">
        <DigestMethod Algorithm="http://www.w3.org/2001/04/xmlenc#sha256"/>
        <DigestValue>TLyrC/UpbwBKSyiKKPUzRYe5boS3BYQ0J3xEl1eGXU0=</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W7T7nCgKkbObXPOcmN5INRjtvix1CfYVS1HSU2bK3xo=</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rHL4y+uK/FyacySz8vjMzQ5WZLV577u8BCj2o5ZM0v0=</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sKsYOP/iTX3+13ojJg0yaW+MrdldUICRq51we82Q2dM=</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JD21CXUrYMpn2VXUDlNVxmZ0Nd5TFiyrSoLQhaSIbI4=</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pKos6QPQRj4s7PULfk9X/bthNFNwSkzPnAXuZYhVFdM=</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Ceu6DAIFbgcM5Ds6Gg9Rn/X/X1wemKU+GdqSW4feDl0=</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urQ+j4CE4h4KPbbgVfss3CSOhMer5If/UThO6j+1FHg=</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MqDgyvuxYhGKruwUDMZwyNJkizKm+m7uEYMkw+EIcpo=</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K7HAolD1T/9cGuvMBvzAjM8RxcfN33cAQ4K2PRn1ddQ=</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WOFojoRUlcX0eVA1S7lZsBwZrQFDezVcHQrP8OOTzXA=</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++YigyyNcaDBRvA0rYmwh9d5YAtzMw1PX2Kkm/63kTg=</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QoOG6YH8eByYLpb5Bd8RFmth5oWXDdASjChYtvrchRQ=</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2d2owKxSNDg4LHntnyUQqFlakJdYiBeTl0IO3BWx7h0=</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79RKC6sBjcy5OjJDaRrbZWHfUKSQ6xoVlfrN+WD/fwI=</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avIKooS2ydCKFV582Fwi+ADPknf1FRODYgIbesCZjlE=</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5edfL+ytCT/BaB/yUBBJAABOwW5yfijDgDXQoGisqyM=</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0tPd4iyYoKHHwfjDjxwOHcCM+dez0BbxsY+PSOQ29Z4=</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Transform>
          <Transform Algorithm="http://www.w3.org/TR/2001/REC-xml-c14n-20010315"/>
        </Transforms>
        <DigestMethod Algorithm="http://www.w3.org/2001/04/xmlenc#sha256"/>
        <DigestValue>Ip8P4/FY9wT/dwnzp7EU5uTJknKhiJJQFGcwUzWU1U0=</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Dn+D9tIK0X4iPN3MOi+j+k1fFOJpfajyC748OgD4oTc=</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EMUe2QkznOMu7PvFXOcRgWMoHdcBXQUeGvK5aVVmSaE=</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ExvTG+PZVWqvHz8QetuZtW5jgwegX4LIfTVhTQUcvSc=</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Transform>
          <Transform Algorithm="http://www.w3.org/TR/2001/REC-xml-c14n-20010315"/>
        </Transforms>
        <DigestMethod Algorithm="http://www.w3.org/2001/04/xmlenc#sha256"/>
        <DigestValue>9wiaMmE6SDh1fP2cNJn7b/9WGUEvCabAvILZgKG9+0U=</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Q7baip97FvtJ1DPtkfrDW5cKJexOF70ZTaa7N+i2SSI=</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0Mjupz4uIiT+BPzewzUremE/Oe45uqw0eqNaNTaanTI=</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JUsPbrS8yUcf1m3OjHI/GlbX3HAxPpDkXDKQ1s2h+oo=</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cDyoeVSE8ue2C9ZdpBd4t/ZO7MATdWsbMUSpt1uprVo=</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2H4zIyBD49dYL1vGt3rWjCLZrKg1CvRessVz+dEpa9g=</DigestValue>
      </Reference>
      <Reference URI="/ppt/slides/slide1.xml?ContentType=application/vnd.openxmlformats-officedocument.presentationml.slide+xml">
        <DigestMethod Algorithm="http://www.w3.org/2001/04/xmlenc#sha256"/>
        <DigestValue>2UlM9K14pofVWhw3s6B3P6jE7QZZhjfaAzhUbZQjpsY=</DigestValue>
      </Reference>
      <Reference URI="/ppt/slides/slide10.xml?ContentType=application/vnd.openxmlformats-officedocument.presentationml.slide+xml">
        <DigestMethod Algorithm="http://www.w3.org/2001/04/xmlenc#sha256"/>
        <DigestValue>X9wBV1d/THaiFoHCYvlKHSwy5uFwxHkhB9wqzUBzPgY=</DigestValue>
      </Reference>
      <Reference URI="/ppt/slides/slide11.xml?ContentType=application/vnd.openxmlformats-officedocument.presentationml.slide+xml">
        <DigestMethod Algorithm="http://www.w3.org/2001/04/xmlenc#sha256"/>
        <DigestValue>YZ4ot45Q7i/WiQ1qdGKEqnHI8XXXsEyGDTNXraejDv8=</DigestValue>
      </Reference>
      <Reference URI="/ppt/slides/slide12.xml?ContentType=application/vnd.openxmlformats-officedocument.presentationml.slide+xml">
        <DigestMethod Algorithm="http://www.w3.org/2001/04/xmlenc#sha256"/>
        <DigestValue>7PIN6fvnXpvJc9QC6f9vmerYfyVD3GRMFKIltMQY0bw=</DigestValue>
      </Reference>
      <Reference URI="/ppt/slides/slide13.xml?ContentType=application/vnd.openxmlformats-officedocument.presentationml.slide+xml">
        <DigestMethod Algorithm="http://www.w3.org/2001/04/xmlenc#sha256"/>
        <DigestValue>Hl0zKh2k+sY2Jo253lEan2jlzDeOFXpbCDtk0U6Heog=</DigestValue>
      </Reference>
      <Reference URI="/ppt/slides/slide14.xml?ContentType=application/vnd.openxmlformats-officedocument.presentationml.slide+xml">
        <DigestMethod Algorithm="http://www.w3.org/2001/04/xmlenc#sha256"/>
        <DigestValue>dGvGyT2r+zTu3RWn5at2pMdijIOdOlTBqrhpVEGMvXI=</DigestValue>
      </Reference>
      <Reference URI="/ppt/slides/slide15.xml?ContentType=application/vnd.openxmlformats-officedocument.presentationml.slide+xml">
        <DigestMethod Algorithm="http://www.w3.org/2001/04/xmlenc#sha256"/>
        <DigestValue>lXa3T5v9zy9oypvwoFLKVUikYSKkmN78I06yi5M1hts=</DigestValue>
      </Reference>
      <Reference URI="/ppt/slides/slide16.xml?ContentType=application/vnd.openxmlformats-officedocument.presentationml.slide+xml">
        <DigestMethod Algorithm="http://www.w3.org/2001/04/xmlenc#sha256"/>
        <DigestValue>F8W1IP0qeXKLQpcBqew4hvtpM8yYa6gSpahuggJ0t9w=</DigestValue>
      </Reference>
      <Reference URI="/ppt/slides/slide17.xml?ContentType=application/vnd.openxmlformats-officedocument.presentationml.slide+xml">
        <DigestMethod Algorithm="http://www.w3.org/2001/04/xmlenc#sha256"/>
        <DigestValue>oSSLwpuOElwlmBzunjjHoK8sdek+4VVhsHSSNLmTue8=</DigestValue>
      </Reference>
      <Reference URI="/ppt/slides/slide18.xml?ContentType=application/vnd.openxmlformats-officedocument.presentationml.slide+xml">
        <DigestMethod Algorithm="http://www.w3.org/2001/04/xmlenc#sha256"/>
        <DigestValue>+uLj1XUc41W3bkmTqHsTkrZqb95QULGgQY2faoRIrAo=</DigestValue>
      </Reference>
      <Reference URI="/ppt/slides/slide19.xml?ContentType=application/vnd.openxmlformats-officedocument.presentationml.slide+xml">
        <DigestMethod Algorithm="http://www.w3.org/2001/04/xmlenc#sha256"/>
        <DigestValue>j2ZXstxtoK2xHzccwMMWAsOMh9y3QIAAU8tjAVtFMrU=</DigestValue>
      </Reference>
      <Reference URI="/ppt/slides/slide2.xml?ContentType=application/vnd.openxmlformats-officedocument.presentationml.slide+xml">
        <DigestMethod Algorithm="http://www.w3.org/2001/04/xmlenc#sha256"/>
        <DigestValue>kOyLHl15aDuHk7SrQP5+76hnvvgGz+Li67jTdt+78c4=</DigestValue>
      </Reference>
      <Reference URI="/ppt/slides/slide20.xml?ContentType=application/vnd.openxmlformats-officedocument.presentationml.slide+xml">
        <DigestMethod Algorithm="http://www.w3.org/2001/04/xmlenc#sha256"/>
        <DigestValue>2ZB1ihb/CsxFK9Qv6eEH1DvsioJPX848C3i9xaSzws4=</DigestValue>
      </Reference>
      <Reference URI="/ppt/slides/slide21.xml?ContentType=application/vnd.openxmlformats-officedocument.presentationml.slide+xml">
        <DigestMethod Algorithm="http://www.w3.org/2001/04/xmlenc#sha256"/>
        <DigestValue>lkTOcfuNj7wmh/6/QkC6pnigpRrTlXQBeT4p+6SRuzg=</DigestValue>
      </Reference>
      <Reference URI="/ppt/slides/slide22.xml?ContentType=application/vnd.openxmlformats-officedocument.presentationml.slide+xml">
        <DigestMethod Algorithm="http://www.w3.org/2001/04/xmlenc#sha256"/>
        <DigestValue>uzmN/5q0lG+bEb6S5uRNbos/NIzC2EGxQbJ5AFLDwfk=</DigestValue>
      </Reference>
      <Reference URI="/ppt/slides/slide23.xml?ContentType=application/vnd.openxmlformats-officedocument.presentationml.slide+xml">
        <DigestMethod Algorithm="http://www.w3.org/2001/04/xmlenc#sha256"/>
        <DigestValue>KmpETg6msonRvlwc4B/zaAzaT4+SN/FhDUYzm0K3zQY=</DigestValue>
      </Reference>
      <Reference URI="/ppt/slides/slide24.xml?ContentType=application/vnd.openxmlformats-officedocument.presentationml.slide+xml">
        <DigestMethod Algorithm="http://www.w3.org/2001/04/xmlenc#sha256"/>
        <DigestValue>2QElE8YOJuTZ5wlJf2RfTSVtJkrkQa/IqyGgM8LESMI=</DigestValue>
      </Reference>
      <Reference URI="/ppt/slides/slide25.xml?ContentType=application/vnd.openxmlformats-officedocument.presentationml.slide+xml">
        <DigestMethod Algorithm="http://www.w3.org/2001/04/xmlenc#sha256"/>
        <DigestValue>+dCgdI8B/HirZtzI5Js9uBkoz7Ix4JaDhwCKGyzT+Cc=</DigestValue>
      </Reference>
      <Reference URI="/ppt/slides/slide26.xml?ContentType=application/vnd.openxmlformats-officedocument.presentationml.slide+xml">
        <DigestMethod Algorithm="http://www.w3.org/2001/04/xmlenc#sha256"/>
        <DigestValue>0TGoAhTMmK7LjjuCgMf4h2vYLoxuEHBykS6CWdlfi2U=</DigestValue>
      </Reference>
      <Reference URI="/ppt/slides/slide27.xml?ContentType=application/vnd.openxmlformats-officedocument.presentationml.slide+xml">
        <DigestMethod Algorithm="http://www.w3.org/2001/04/xmlenc#sha256"/>
        <DigestValue>nyzfkKbds4SKYLWR8hcySFrnAuIgoLYm7/u6T2khG+s=</DigestValue>
      </Reference>
      <Reference URI="/ppt/slides/slide3.xml?ContentType=application/vnd.openxmlformats-officedocument.presentationml.slide+xml">
        <DigestMethod Algorithm="http://www.w3.org/2001/04/xmlenc#sha256"/>
        <DigestValue>b5Vse8fVbapfMqEhehEDfbUJI/aCzJ/Q91beEej00EQ=</DigestValue>
      </Reference>
      <Reference URI="/ppt/slides/slide4.xml?ContentType=application/vnd.openxmlformats-officedocument.presentationml.slide+xml">
        <DigestMethod Algorithm="http://www.w3.org/2001/04/xmlenc#sha256"/>
        <DigestValue>b9tSqjWsn1lWEkVtDJ0Du8GCmDEGP5lLbMP/9I0Z9+I=</DigestValue>
      </Reference>
      <Reference URI="/ppt/slides/slide5.xml?ContentType=application/vnd.openxmlformats-officedocument.presentationml.slide+xml">
        <DigestMethod Algorithm="http://www.w3.org/2001/04/xmlenc#sha256"/>
        <DigestValue>FkMl2MFArIQ9tBFe43s25FJrFMMZ1ECpq+Wsgbi2Da8=</DigestValue>
      </Reference>
      <Reference URI="/ppt/slides/slide6.xml?ContentType=application/vnd.openxmlformats-officedocument.presentationml.slide+xml">
        <DigestMethod Algorithm="http://www.w3.org/2001/04/xmlenc#sha256"/>
        <DigestValue>b/LsZYExOFuPog7/dlP4n3eSAlwfQMnqLN8z2sGBAr4=</DigestValue>
      </Reference>
      <Reference URI="/ppt/slides/slide7.xml?ContentType=application/vnd.openxmlformats-officedocument.presentationml.slide+xml">
        <DigestMethod Algorithm="http://www.w3.org/2001/04/xmlenc#sha256"/>
        <DigestValue>20uiR0iqgr9h39aPD4hwOO6MPLl3P7Nad/lpPiQthWM=</DigestValue>
      </Reference>
      <Reference URI="/ppt/slides/slide8.xml?ContentType=application/vnd.openxmlformats-officedocument.presentationml.slide+xml">
        <DigestMethod Algorithm="http://www.w3.org/2001/04/xmlenc#sha256"/>
        <DigestValue>qyjqNQfpnMmpcTQOmhXd+L9pEpTdM3UlPRptHZGGyZE=</DigestValue>
      </Reference>
      <Reference URI="/ppt/slides/slide9.xml?ContentType=application/vnd.openxmlformats-officedocument.presentationml.slide+xml">
        <DigestMethod Algorithm="http://www.w3.org/2001/04/xmlenc#sha256"/>
        <DigestValue>QvixYru6UEtRh/PqkS1q7w+TwcMowFBkUVncbSXfQfA=</DigestValue>
      </Reference>
      <Reference URI="/ppt/tableStyles.xml?ContentType=application/vnd.openxmlformats-officedocument.presentationml.tableStyles+xml">
        <DigestMethod Algorithm="http://www.w3.org/2001/04/xmlenc#sha256"/>
        <DigestValue>ZVpiDfhg7j0lnMBKfHIs7tBbrVI88PO+t1/AbTevlpQ=</DigestValue>
      </Reference>
      <Reference URI="/ppt/theme/theme1.xml?ContentType=application/vnd.openxmlformats-officedocument.theme+xml">
        <DigestMethod Algorithm="http://www.w3.org/2001/04/xmlenc#sha256"/>
        <DigestValue>Ko34TVoqWANfSsRADPXOxeMLYJi6zOkL8ViUkZ91sY4=</DigestValue>
      </Reference>
      <Reference URI="/ppt/theme/theme2.xml?ContentType=application/vnd.openxmlformats-officedocument.theme+xml">
        <DigestMethod Algorithm="http://www.w3.org/2001/04/xmlenc#sha256"/>
        <DigestValue>clsWKNQ0X7Z++AIxawRVgJxfRjcRuZc63YkOUah3syg=</DigestValue>
      </Reference>
      <Reference URI="/ppt/theme/theme3.xml?ContentType=application/vnd.openxmlformats-officedocument.theme+xml">
        <DigestMethod Algorithm="http://www.w3.org/2001/04/xmlenc#sha256"/>
        <DigestValue>rED5zpmxDJlQMva6MhrDMeFX1CPpT9jBbfiZy8WNS6o=</DigestValue>
      </Reference>
      <Reference URI="/ppt/theme/theme4.xml?ContentType=application/vnd.openxmlformats-officedocument.theme+xml">
        <DigestMethod Algorithm="http://www.w3.org/2001/04/xmlenc#sha256"/>
        <DigestValue>rED5zpmxDJlQMva6MhrDMeFX1CPpT9jBbfiZy8WNS6o=</DigestValue>
      </Reference>
      <Reference URI="/ppt/viewProps.xml?ContentType=application/vnd.openxmlformats-officedocument.presentationml.viewProps+xml">
        <DigestMethod Algorithm="http://www.w3.org/2001/04/xmlenc#sha256"/>
        <DigestValue>nw9MkFadep18VXkZ9brqLO6svjOtuc3548D6PT0EXhk=</DigestValue>
      </Reference>
    </Manifest>
    <SignatureProperties>
      <SignatureProperty Id="idSignatureTime" Target="#idPackageSignature">
        <mdssi:SignatureTime xmlns:mdssi="http://schemas.openxmlformats.org/package/2006/digital-signature">
          <mdssi:Format>YYYY-MM-DDThh:mm:ssTZD</mdssi:Format>
          <mdssi:Value>2016-07-15T08:07:21Z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You acknowledge that you modified these materials and Agilent disclaims any responsibility for such modifications.</SignatureComments>
          <WindowsVersion>6.1</WindowsVersion>
          <OfficeVersion>16.0</OfficeVersion>
          <ApplicationVersion>16.0</ApplicationVersion>
          <Monitors>1</Monitors>
          <HorizontalResolution>1920</HorizontalResolution>
          <VerticalResolution>1200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2016-07-15T08:07:21Z</xd:SigningTime>
          <xd:SigningCertificate>
            <xd:Cert>
              <xd:CertDigest>
                <DigestMethod Algorithm="http://www.w3.org/2001/04/xmlenc#sha256"/>
                <DigestValue>DDJ4ytpXveERaLGieB4/SEciQ3wFXUddM9ZxM6mf858=</DigestValue>
              </xd:CertDigest>
              <xd:IssuerSerial>
                <X509IssuerName>CN="Agilent Technologies, Inc. CA - G2", O="Agilent Technologies, Inc."</X509IssuerName>
                <X509SerialNumber>138245064239817288526257980180937675591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Qualifiers>
              <xd:CommitmentTypeQualifier>You acknowledge that you modified these materials and Agilent disclaims any responsibility for such modifications.</xd:CommitmentTypeQualifier>
            </xd:CommitmentTypeQualifiers>
          </xd:CommitmentTypeIndication>
        </xd:SignedDataObjectProperties>
      </xd:SignedProperties>
      <xd:UnsignedProperties>
        <xd:UnsignedSignatureProperties>
          <xd:CertificateValues>
            <xd:EncapsulatedX509Certificate>MIIDnjCCAoagAwIBAgIQFzdgJfTjXMhz4YoMYWkr5DANBgkqhkiG9w0BAQsFADBSMSMwIQYDVQQKExpBZ2lsZW50IFRlY2hub2xvZ2llcywgSW5jLjErMCkGA1UEAxMiQWdpbGVudCBUZWNobm9sb2dpZXMsIEluYy4gQ0EgLSBHMjAeFw0xNTExMDMwMDAwMDBaFw0yNTExMDIyMzU5NTlaMFIxIzAhBgNVBAoTGkFnaWxlbnQgVGVjaG5vbG9naWVzLCBJbmMuMSswKQYDVQQDEyJBZ2lsZW50IFRlY2hub2xvZ2llcywgSW5jLiBDQSAtIEcyMIIBIjANBgkqhkiG9w0BAQEFAAOCAQ8AMIIBCgKCAQEAsYFT179SnaUfomAd+9IMpimO0m1Ac0TYlHywHvUCPFmIWL1dXHcrxF73oIRa/mNXDVRDrPCWIQ7ZqyGet5hr797Q69+yWd1vjeWi8kIV9R9FUgFDK4FO0yfjMoNNil4W+zm95eKNXC7lV41j4CC+IQSALK8dDcGc0dADHE8OZQmujiscqL2a/ALphzksq+sdPQPZgq44GVx1yMuVQOp8hKkXiqpTUIbucurG45K9fuo5f1rqLIEV5ygUwZW3lssLYv2J1TU4u0Gy7dHMbgCeNYcQC+L+ox6DFYzqtN3W21GmzW07PjiGUg/xBz/YOHH2FD3MCvKy/9tFbnqspGFdrQIDAQABo3AwbjASBgNVHRMBAf8ECDAGAQH/AgEAMA4GA1UdDwEB/wQEAwIBBjApBgNVHREEIjAgpB4wHDEaMBgGA1UEAxMRU3ltYW50ZWNQS0ktMi0yMzcwHQYDVR0OBBYEFKgebzOhmH+x+yaaNHmVgzaOc7D8MA0GCSqGSIb3DQEBCwUAA4IBAQBDj8ZOBhUq8Lk2UH2eCVNaTwrL7qFf7XeYZw021thBPO7TzPfJcm0z3MQYbVOsifZUXCMBglCxY1VO7BKgIjF3+G9FBa6Lozqtyr/ac+h+z3ZzJyM27/wVAnUO6J5JV7E4Odb0VYdHO/WXzu7flAdi9y5Hf5WFnhWBQw+qRFMCyjuGU7W7gOyVw00XjMOL3/tZ+r3XGMoulBNZ8+9MRp596823DAv/7H1aPnSLfu972PmgnVadgQbDW/w/1uwlYL3SBcIa8iBpDV7aGkXaKprB/PDGuvoOs1n37wPdOTS0jF68gDgNQsBMYDGoInkH64NjBCghEzrYSn19o2phZkto</xd:EncapsulatedX509Certificate>
          </xd:CertificateValues>
        </xd:UnsignedSignature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lide Presentation" ma:contentTypeID="0x0101009F5C14F1CF5847C7BBBADA9A8637DEAB0149002A15A122D616C7439DA2EF8A36719334" ma:contentTypeVersion="49" ma:contentTypeDescription="" ma:contentTypeScope="" ma:versionID="4d6e289581734a37f1bc66c6c2094858">
  <xsd:schema xmlns:xsd="http://www.w3.org/2001/XMLSchema" xmlns:p="http://schemas.microsoft.com/office/2006/metadata/properties" xmlns:ns1="http://schemas.microsoft.com/sharepoint/v3" xmlns:ns2="c3d35d11-92d5-4ca7-94c9-3af18e5b4368" xmlns:ns3="4eac69a7-283c-4f2a-bd8a-545358937856" xmlns:ns4="3a52aef6-3c65-41ed-96e3-cac50d1c25cd" xmlns:ns6="ee42ffa4-88aa-408d-9f63-e2d1068a6810" xmlns:ns7="d60c28fc-3d14-46f3-b174-9a10a2a6c6f4" targetNamespace="http://schemas.microsoft.com/office/2006/metadata/properties" ma:root="true" ma:fieldsID="41e4b845e098b0515e4aaf94b8fe583a" ns1:_="" ns2:_="" ns3:_="" ns4:_="" ns6:_="" ns7:_="">
    <xsd:import namespace="http://schemas.microsoft.com/sharepoint/v3"/>
    <xsd:import namespace="c3d35d11-92d5-4ca7-94c9-3af18e5b4368"/>
    <xsd:import namespace="4eac69a7-283c-4f2a-bd8a-545358937856"/>
    <xsd:import namespace="3a52aef6-3c65-41ed-96e3-cac50d1c25cd"/>
    <xsd:import namespace="ee42ffa4-88aa-408d-9f63-e2d1068a6810"/>
    <xsd:import namespace="d60c28fc-3d14-46f3-b174-9a10a2a6c6f4"/>
    <xsd:element name="properties">
      <xsd:complexType>
        <xsd:sequence>
          <xsd:element name="documentManagement">
            <xsd:complexType>
              <xsd:all>
                <xsd:element ref="ns2:WHID"/>
                <xsd:element ref="ns3:WorkspaceUrl" minOccurs="0"/>
                <xsd:element ref="ns3:LibraryUrl" minOccurs="0"/>
                <xsd:element ref="ns4:Abstract"/>
                <xsd:element ref="ns2:WebPageDescription"/>
                <xsd:element ref="ns3:PubContact"/>
                <xsd:element ref="ns1:Language"/>
                <xsd:element ref="ns2:Country" minOccurs="0"/>
                <xsd:element ref="ns3:ExpirationDate"/>
                <xsd:element ref="ns3:PartNumber" minOccurs="0"/>
                <xsd:element ref="ns2:RelatedPartNumber" minOccurs="0"/>
                <xsd:element ref="ns3:ExtraPartNumber" minOccurs="0"/>
                <xsd:element ref="ns3:LotNumber" minOccurs="0"/>
                <xsd:element ref="ns3:Geography" minOccurs="0"/>
                <xsd:element ref="ns3:ReleaseDate" minOccurs="0"/>
                <xsd:element ref="ns3:NativeApplication" minOccurs="0"/>
                <xsd:element ref="ns3:PageCount" minOccurs="0"/>
                <xsd:element ref="ns3:ProductLine" minOccurs="0"/>
                <xsd:element ref="ns3:LimitedUse" minOccurs="0"/>
                <xsd:element ref="ns3:ProductType" minOccurs="0"/>
                <xsd:element ref="ns3:ProductGroup" minOccurs="0"/>
                <xsd:element ref="ns3:IndustryGroup" minOccurs="0"/>
                <xsd:element ref="ns3:Product" minOccurs="0"/>
                <xsd:element ref="ns3:Industry" minOccurs="0"/>
                <xsd:element ref="ns3:IndustryType" minOccurs="0"/>
                <xsd:element ref="ns6:MidCat" minOccurs="0"/>
                <xsd:element ref="ns6:MainCat" minOccurs="0"/>
                <xsd:element ref="ns7:Analytical_x0020_Technique" minOccurs="0"/>
                <xsd:element ref="ns7:Matri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0" ma:displayName="Language" ma:default="English" ma:format="Dropdown" ma:internalName="Language" ma:readOnly="false">
      <xsd:simpleType>
        <xsd:restriction base="dms:Choice">
          <xsd:enumeration value="Chinese (Simplified)"/>
          <xsd:enumeration value="Chinese (Traditional)"/>
          <xsd:enumeration value="Danish"/>
          <xsd:enumeration value="Dutch"/>
          <xsd:enumeration value="English"/>
          <xsd:enumeration value="Finnish"/>
          <xsd:enumeration value="French"/>
          <xsd:enumeration value="German"/>
          <xsd:enumeration value="Italian"/>
          <xsd:enumeration value="Japanese"/>
          <xsd:enumeration value="Korean"/>
          <xsd:enumeration value="Portuguese"/>
          <xsd:enumeration value="Russian"/>
          <xsd:enumeration value="Spanish"/>
          <xsd:enumeration value="Swedish"/>
          <xsd:enumeration value="Vietnamese"/>
        </xsd:restriction>
      </xsd:simpleType>
    </xsd:element>
  </xsd:schema>
  <xsd:schema xmlns:xsd="http://www.w3.org/2001/XMLSchema" xmlns:dms="http://schemas.microsoft.com/office/2006/documentManagement/types" targetNamespace="c3d35d11-92d5-4ca7-94c9-3af18e5b4368" elementFormDefault="qualified">
    <xsd:import namespace="http://schemas.microsoft.com/office/2006/documentManagement/types"/>
    <xsd:element name="WHID" ma:index="2" ma:displayName="Warehouse ID" ma:description="" ma:hidden="true" ma:internalName="WHID" ma:readOnly="false">
      <xsd:simpleType>
        <xsd:restriction base="dms:Text"/>
      </xsd:simpleType>
    </xsd:element>
    <xsd:element name="WebPageDescription" ma:index="6" ma:displayName="Web Page Description" ma:description="Description of document limited to 175 characters. Will be used on public site." ma:internalName="WebPageDescription" ma:readOnly="false">
      <xsd:simpleType>
        <xsd:restriction base="dms:Text">
          <xsd:maxLength value="175"/>
        </xsd:restriction>
      </xsd:simpleType>
    </xsd:element>
    <xsd:element name="Country" ma:index="11" nillable="true" ma:displayName="Country" ma:format="Dropdown" ma:internalName="Country" ma:readOnly="false">
      <xsd:simpleType>
        <xsd:restriction base="dms:Choice">
          <xsd:enumeration value="AFGHANISTAN"/>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HERCEGOVINA"/>
          <xsd:enumeration value="BOTSWANA"/>
          <xsd:enumeration value="BOUVET ISLAND"/>
          <xsd:enumeration value="BRAZIL"/>
          <xsd:enumeration value="BRITISH INDIAN OCEAN TERRITORY"/>
          <xsd:enumeration value="BRUNEI"/>
          <xsd:enumeration value="BULGARIA"/>
          <xsd:enumeration value="BURKINA FASO"/>
          <xsd:enumeration value="BURUNDI"/>
          <xsd:enumeration value="CAMBODIA"/>
          <xsd:enumeration value="CAMEROON"/>
          <xsd:enumeration value="CANADA"/>
          <xsd:enumeration value="CAPE VERDE ISLANDS"/>
          <xsd:enumeration value="CAYMAN ISLANDS"/>
          <xsd:enumeration value="CENTRAL AFRICAN REPUBLIC"/>
          <xsd:enumeration value="CHAD"/>
          <xsd:enumeration value="CHILE"/>
          <xsd:enumeration value="CHINA"/>
          <xsd:enumeration value="CHRISTMAS ISLAND"/>
          <xsd:enumeration value="COCOS (KEELING) ISLANDS"/>
          <xsd:enumeration value="COLOMBIA"/>
          <xsd:enumeration value="COMOROS"/>
          <xsd:enumeration value="CONGO"/>
          <xsd:enumeration value="COOK ISLANDS"/>
          <xsd:enumeration value="COSTA RICA"/>
          <xsd:enumeration value="COTE D`IVOIRE"/>
          <xsd:enumeration value="CROATIA"/>
          <xsd:enumeration value="CYPRUS"/>
          <xsd:enumeration value="CZECH REPUBLIC"/>
          <xsd:enumeration value="DENMARK"/>
          <xsd:enumeration value="DJIBOUTI"/>
          <xsd:enumeration value="DOMINICA"/>
          <xsd:enumeration value="DOMINICAN REPUBLIC"/>
          <xsd:enumeration value="EAST TIMOR"/>
          <xsd:enumeration value="ECUADOR"/>
          <xsd:enumeration value="EGYPT"/>
          <xsd:enumeration value="EL SALVADOR"/>
          <xsd:enumeration value="EQUATORIAL GUINEA"/>
          <xsd:enumeration value="ERITREA"/>
          <xsd:enumeration value="ESTONIA"/>
          <xsd:enumeration value="ETHIOPIA"/>
          <xsd:enumeration value="FALKLAND/MALVINAS"/>
          <xsd:enumeration value="FAROE ISLANDS"/>
          <xsd:enumeration value="FED. STATES OF MICRONESIA"/>
          <xsd:enumeration value="FIJI"/>
          <xsd:enumeration value="FINLAND"/>
          <xsd:enumeration value="FRANCE"/>
          <xsd:enumeration value="FRENCH GUIANA"/>
          <xsd:enumeration value="FRENCH POLYNESIA"/>
          <xsd:enumeration value="FRENCH SOUTHERN TERRITORIES"/>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INEA"/>
          <xsd:enumeration value="GUINEA-BISSAU"/>
          <xsd:enumeration value="GUYANA"/>
          <xsd:enumeration value="HAITI"/>
          <xsd:enumeration value="HEARD AND MCDONALD ISLANDS"/>
          <xsd:enumeration value="HONDURAS"/>
          <xsd:enumeration value="HONG KONG"/>
          <xsd:enumeration value="HUNGARY"/>
          <xsd:enumeration value="ICELAND"/>
          <xsd:enumeration value="INDIA"/>
          <xsd:enumeration value="INDONESIA"/>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S"/>
          <xsd:enumeration value="LATVIA"/>
          <xsd:enumeration value="LEBANON"/>
          <xsd:enumeration value="LESOTHO"/>
          <xsd:enumeration value="LIBERIA"/>
          <xsd:enumeration value="LIECHTENSTEIN"/>
          <xsd:enumeration value="LITHUANIA"/>
          <xsd:enumeration value="LUXEMBOURG"/>
          <xsd:enumeration value="MACAO"/>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OLDOVA"/>
          <xsd:enumeration value="MONACO"/>
          <xsd:enumeration value="MONGOLIA"/>
          <xsd:enumeration value="MONTENEGRO AND SERB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NAMA"/>
          <xsd:enumeration value="PAPUA NEW GUINEA"/>
          <xsd:enumeration value="PARAGUAY"/>
          <xsd:enumeration value="PERU"/>
          <xsd:enumeration value="PHILIPPINES"/>
          <xsd:enumeration value="PITCAIRN ISLANDS"/>
          <xsd:enumeration value="POLAND"/>
          <xsd:enumeration value="PORTUGAL"/>
          <xsd:enumeration value="PUERTO RICO"/>
          <xsd:enumeration value="QATAR"/>
          <xsd:enumeration value="REUNION"/>
          <xsd:enumeration value="ROMANIA"/>
          <xsd:enumeration value="RUSSIA"/>
          <xsd:enumeration value="RWANDA"/>
          <xsd:enumeration value="SAN MARINO"/>
          <xsd:enumeration value="SAO TOME AND PRINCIPE"/>
          <xsd:enumeration value="SAUDI ARABIA"/>
          <xsd:enumeration value="SENEGAL"/>
          <xsd:enumeration value="SERBIA"/>
          <xsd:enumeration value="SEYCHELLES"/>
          <xsd:enumeration value="SIERRA LEONE"/>
          <xsd:enumeration value="SINGAPORE"/>
          <xsd:enumeration value="SLOVAK REPUBLIC"/>
          <xsd:enumeration value="SLOVENIA"/>
          <xsd:enumeration value="SOLOMON ISLANDS"/>
          <xsd:enumeration value="SOMALIA"/>
          <xsd:enumeration value="SOUTH AFRICA"/>
          <xsd:enumeration value="SOUTH KOREA"/>
          <xsd:enumeration value="SPAIN"/>
          <xsd:enumeration value="SRI LANKA"/>
          <xsd:enumeration value="ST. HELENA"/>
          <xsd:enumeration value="ST. KITTS AND NEVIS"/>
          <xsd:enumeration value="ST. LUCIA"/>
          <xsd:enumeration value="ST. PIERRE AND MIQUELON"/>
          <xsd:enumeration value="ST. VINCENT AND THE GRENADINES"/>
          <xsd:enumeration value="SURINAME"/>
          <xsd:enumeration value="SVALBARD AND JAN MAYEN ISLANDS"/>
          <xsd:enumeration value="SWAZILAND"/>
          <xsd:enumeration value="SWEDEN"/>
          <xsd:enumeration value="SWITZERLAND"/>
          <xsd:enumeration value="TAIWAN"/>
          <xsd:enumeration value="TAJIKISTAN"/>
          <xsd:enumeration value="TANZANIA"/>
          <xsd:enumeration value="THAILAND"/>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S MINOR OUTLYING ISLANDS"/>
          <xsd:enumeration value="UZBEKISTAN"/>
          <xsd:enumeration value="VANUATU"/>
          <xsd:enumeration value="VATICAN CITY STATE"/>
          <xsd:enumeration value="VENEZUELA"/>
          <xsd:enumeration value="VIETNAM"/>
          <xsd:enumeration value="VIRGIN ISLANDS (BRITISH)"/>
          <xsd:enumeration value="VIRGIN ISLANDS (U.S.)"/>
          <xsd:enumeration value="WALLIS AND FUTUNA ISLANDS"/>
          <xsd:enumeration value="WESTERN SAHARA"/>
          <xsd:enumeration value="WESTERN SAMOA"/>
          <xsd:enumeration value="YEMEN"/>
          <xsd:enumeration value="YUGOSLAVIA"/>
          <xsd:enumeration value="ZAIRE"/>
          <xsd:enumeration value="ZAMBIA"/>
          <xsd:enumeration value="ZIMBABWE"/>
        </xsd:restriction>
      </xsd:simpleType>
    </xsd:element>
    <xsd:element name="RelatedPartNumber" ma:index="14" nillable="true" ma:displayName="Agilent Part Number" ma:description="Internal Agilent SAP part number that is the primary focus of this publication (g12345). Do not include model numbers (7890), these should be selected from the product listing below. " ma:internalName="RelatedPartNumber" ma:readOnly="false">
      <xsd:simpleType>
        <xsd:restriction base="dms:Text"/>
      </xsd:simpleType>
    </xsd:element>
  </xsd:schema>
  <xsd:schema xmlns:xsd="http://www.w3.org/2001/XMLSchema" xmlns:dms="http://schemas.microsoft.com/office/2006/documentManagement/types" targetNamespace="4eac69a7-283c-4f2a-bd8a-545358937856" elementFormDefault="qualified">
    <xsd:import namespace="http://schemas.microsoft.com/office/2006/documentManagement/types"/>
    <xsd:element name="WorkspaceUrl" ma:index="3" nillable="true" ma:displayName="Workspace URL" ma:hidden="true" ma:internalName="WorkspaceUrl">
      <xsd:complexType>
        <xsd:complexContent>
          <xsd:extension base="dms:URL">
            <xsd:sequence>
              <xsd:element name="Url" type="dms:ValidUrl" minOccurs="0" nillable="true"/>
              <xsd:element name="Description" type="xsd:string" nillable="true"/>
            </xsd:sequence>
          </xsd:extension>
        </xsd:complexContent>
      </xsd:complexType>
    </xsd:element>
    <xsd:element name="LibraryUrl" ma:index="4" nillable="true" ma:displayName="Library URL" ma:hidden="true" ma:internalName="Library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Contact" ma:index="8" ma:displayName="Publication Contact" ma:description="Agilent individual who manages the review of this content." ma:list="UserInfo" ma:internalName="Pub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pirationDate" ma:index="12" ma:displayName="Expiration Date" ma:description="Date this item will be reviewed." ma:format="DateOnly" ma:internalName="ExpirationDate" ma:readOnly="false">
      <xsd:simpleType>
        <xsd:restriction base="dms:DateTime"/>
      </xsd:simpleType>
    </xsd:element>
    <xsd:element name="PartNumber" ma:index="13" nillable="true" ma:displayName="Publication Part Number" ma:description="Enter the LitStation generated number used for ordering hardcopies of this item." ma:internalName="PartNumber">
      <xsd:simpleType>
        <xsd:restriction base="dms:Text">
          <xsd:maxLength value="255"/>
        </xsd:restriction>
      </xsd:simpleType>
    </xsd:element>
    <xsd:element name="ExtraPartNumber" ma:index="15" nillable="true" ma:displayName="Extra Part Number" ma:description="Internal Agilent part number (e.g. CAG-03-139-00024076). Do not include Agilent Part (SAP) or model (7890) numbers." ma:internalName="ExtraPartNumber" ma:readOnly="false">
      <xsd:simpleType>
        <xsd:restriction base="dms:Text">
          <xsd:maxLength value="255"/>
        </xsd:restriction>
      </xsd:simpleType>
    </xsd:element>
    <xsd:element name="LotNumber" ma:index="16" nillable="true" ma:displayName="Lot Number" ma:internalName="LotNumber">
      <xsd:simpleType>
        <xsd:restriction base="dms:Text"/>
      </xsd:simpleType>
    </xsd:element>
    <xsd:element name="Geography" ma:index="17" nillable="true" ma:displayName="Geography" ma:internalName="Geography">
      <xsd:simpleType>
        <xsd:restriction base="dms:Choice">
          <xsd:enumeration value="Americas/Asia Pacific;Non European"/>
          <xsd:enumeration value="Americas: US, Canada, Latin America"/>
          <xsd:enumeration value="Argentina"/>
          <xsd:enumeration value="Asian Countries"/>
          <xsd:enumeration value="Asian Pacific"/>
          <xsd:enumeration value="Australia"/>
          <xsd:enumeration value="Austria"/>
          <xsd:enumeration value="Belgium"/>
          <xsd:enumeration value="Brazil"/>
          <xsd:enumeration value="Canada"/>
          <xsd:enumeration value="Croatia"/>
          <xsd:enumeration value="Czechoslovakia"/>
          <xsd:enumeration value="Denmark"/>
          <xsd:enumeration value="Europe"/>
          <xsd:enumeration value="Finland"/>
          <xsd:enumeration value="France"/>
          <xsd:enumeration value="Germany"/>
          <xsd:enumeration value="Greece"/>
          <xsd:enumeration value="Hong Kong"/>
          <xsd:enumeration value="Hungary"/>
          <xsd:enumeration value="India"/>
          <xsd:enumeration value="Intercon"/>
          <xsd:enumeration value="Ireland"/>
          <xsd:enumeration value="Italy"/>
          <xsd:enumeration value="Japan"/>
          <xsd:enumeration value="Latin America"/>
          <xsd:enumeration value="Malaysia"/>
          <xsd:enumeration value="Mexico"/>
          <xsd:enumeration value="Netherlands"/>
          <xsd:enumeration value="New Zealand"/>
          <xsd:enumeration value="Non-U.S. (Universal foreign)"/>
          <xsd:enumeration value="Norway"/>
          <xsd:enumeration value="People's Republic of China"/>
          <xsd:enumeration value="Poland"/>
          <xsd:enumeration value="Republic of China (Taiwan)"/>
          <xsd:enumeration value="Republic of Korea"/>
          <xsd:enumeration value="Russia"/>
          <xsd:enumeration value="Singapore"/>
          <xsd:enumeration value="Slovenia"/>
          <xsd:enumeration value="Socialist Countries"/>
          <xsd:enumeration value="South Africa"/>
          <xsd:enumeration value="Spain"/>
          <xsd:enumeration value="Sweden"/>
          <xsd:enumeration value="Switzerland"/>
          <xsd:enumeration value="Turkey"/>
          <xsd:enumeration value="United Kingdom"/>
          <xsd:enumeration value="United States"/>
          <xsd:enumeration value="United States/Canada"/>
          <xsd:enumeration value="Universal"/>
        </xsd:restriction>
      </xsd:simpleType>
    </xsd:element>
    <xsd:element name="ReleaseDate" ma:index="18" nillable="true" ma:displayName="Release Date" ma:format="DateTime" ma:internalName="ReleaseDate">
      <xsd:simpleType>
        <xsd:restriction base="dms:DateTime"/>
      </xsd:simpleType>
    </xsd:element>
    <xsd:element name="NativeApplication" ma:index="19" nillable="true" ma:displayName="Native Application" ma:format="Dropdown" ma:internalName="NativeApplication">
      <xsd:simpleType>
        <xsd:restriction base="dms:Choice">
          <xsd:enumeration value="AmiPro"/>
          <xsd:enumeration value="CorelDraw"/>
          <xsd:enumeration value="Designer"/>
          <xsd:enumeration value="Excel"/>
          <xsd:enumeration value="FrameMaker"/>
          <xsd:enumeration value="Freehand"/>
          <xsd:enumeration value="Illustrator"/>
          <xsd:enumeration value="InDesign"/>
          <xsd:enumeration value="Interleaf"/>
          <xsd:enumeration value="Lectora"/>
          <xsd:enumeration value="Lotus123"/>
          <xsd:enumeration value="Microsoft Word"/>
          <xsd:enumeration value="MS Office"/>
          <xsd:enumeration value="MS Windows Media Player"/>
          <xsd:enumeration value="Not applicable"/>
          <xsd:enumeration value="PageMaker"/>
          <xsd:enumeration value="PCL"/>
          <xsd:enumeration value="PDF"/>
          <xsd:enumeration value="Photoshop"/>
          <xsd:enumeration value="Picture Publisher"/>
          <xsd:enumeration value="PowerPoint"/>
          <xsd:enumeration value="Quark"/>
          <xsd:enumeration value="Schema"/>
        </xsd:restriction>
      </xsd:simpleType>
    </xsd:element>
    <xsd:element name="PageCount" ma:index="20" nillable="true" ma:displayName="Page Count" ma:decimals="0" ma:internalName="PageCount">
      <xsd:simpleType>
        <xsd:restriction base="dms:Number">
          <xsd:minInclusive value="0"/>
        </xsd:restriction>
      </xsd:simpleType>
    </xsd:element>
    <xsd:element name="ProductLine" ma:index="21" nillable="true" ma:displayName="Product Line" ma:internalName="ProductLine">
      <xsd:complexType>
        <xsd:complexContent>
          <xsd:extension base="dms:MultiChoice">
            <xsd:sequence>
              <xsd:element name="Value" maxOccurs="unbounded" minOccurs="0" nillable="true">
                <xsd:simpleType>
                  <xsd:restriction base="dms:Choice">
                    <xsd:enumeration value="Analytical Local Products"/>
                    <xsd:enumeration value="Analytical Parts"/>
                    <xsd:enumeration value="Analytical Supplies"/>
                    <xsd:enumeration value="Bioscience"/>
                    <xsd:enumeration value="CAG Miscellaneous Program Activities"/>
                    <xsd:enumeration value="Data Systems"/>
                    <xsd:enumeration value="Gas Phase Plus"/>
                    <xsd:enumeration value="GC Columns"/>
                    <xsd:enumeration value="ICP-MS"/>
                    <xsd:enumeration value="IIM Professional Services Organization"/>
                    <xsd:enumeration value="Informatics"/>
                    <xsd:enumeration value="J&amp;W Products"/>
                    <xsd:enumeration value="Lab-on-a-Chip Products"/>
                    <xsd:enumeration value="LC Columns"/>
                    <xsd:enumeration value="Liquid Phase Analysis"/>
                    <xsd:enumeration value="Mass Spectrometry/Sequencers"/>
                    <xsd:enumeration value="Proprietary Instrument Supplies"/>
                    <xsd:enumeration value="Support Services"/>
                    <xsd:enumeration value="Versatest"/>
                    <xsd:enumeration value="Zorbax Columns"/>
                  </xsd:restriction>
                </xsd:simpleType>
              </xsd:element>
            </xsd:sequence>
          </xsd:extension>
        </xsd:complexContent>
      </xsd:complexType>
    </xsd:element>
    <xsd:element name="LimitedUse" ma:index="22" nillable="true" ma:displayName="Limited Use" ma:internalName="LimitedUse">
      <xsd:simpleType>
        <xsd:restriction base="dms:Boolean"/>
      </xsd:simpleType>
    </xsd:element>
    <xsd:element name="ProductType" ma:index="23" nillable="true" ma:displayName="Product Type" ma:description="Select only the Product Type that is the primary focus of this publication." ma:hidden="true" ma:internalName="ProductType">
      <xsd:complexType>
        <xsd:complexContent>
          <xsd:extension base="dms:MultiChoice">
            <xsd:sequence>
              <xsd:element name="Value" maxOccurs="unbounded" minOccurs="0" nillable="true">
                <xsd:simpleType>
                  <xsd:restriction base="dms:Choice">
                    <xsd:enumeration value="6850 Consumables"/>
                    <xsd:enumeration value="6890N Consumables"/>
                    <xsd:enumeration value="Accessories"/>
                    <xsd:enumeration value="AccuBond II SPE Cartridges"/>
                    <xsd:enumeration value="Accubond SPE Cartridges"/>
                    <xsd:enumeration value="Active Gauges"/>
                    <xsd:enumeration value="Analytical Injection Systems"/>
                    <xsd:enumeration value="Analytical LC Detectors"/>
                    <xsd:enumeration value="Analytical LC Fraction Collectors"/>
                    <xsd:enumeration value="Analytical LC Systems"/>
                    <xsd:enumeration value="Analytical Pumps &amp; Vacuum Degassers"/>
                    <xsd:enumeration value="Analytical Thermal Column Compartment"/>
                    <xsd:enumeration value="Analytical Valve Solution"/>
                    <xsd:enumeration value="Analytical Workstation"/>
                    <xsd:enumeration value="Analyzer"/>
                    <xsd:enumeration value="Apparatus"/>
                    <xsd:enumeration value="Application Kits"/>
                    <xsd:enumeration value="APPNS"/>
                    <xsd:enumeration value="Asahipak Columns"/>
                    <xsd:enumeration value="Atomic Absorption Accessories"/>
                    <xsd:enumeration value="Atomic Absorption Spectroscopy"/>
                    <xsd:enumeration value="Atomic Absorption Systems"/>
                    <xsd:enumeration value="Barcode"/>
                    <xsd:enumeration value="Bioanalyzer"/>
                    <xsd:enumeration value="Bioanalyzer Cell Solution"/>
                    <xsd:enumeration value="Bioanalyzer Compliance"/>
                    <xsd:enumeration value="Bioanalyzer DNA Solution"/>
                    <xsd:enumeration value="Bioanalyzer Protein Solution"/>
                    <xsd:enumeration value="Bioanalyzer RNA Solution"/>
                    <xsd:enumeration value="Bioanalyzer System"/>
                    <xsd:enumeration value="Bioanalyzer Workstation"/>
                    <xsd:enumeration value="Bond Elut SPE"/>
                    <xsd:enumeration value="Bulk SPE Sorbents"/>
                    <xsd:enumeration value="Capillary"/>
                    <xsd:enumeration value="Capillary Electrophoresis &amp; CE/MS"/>
                    <xsd:enumeration value="Capillary LC"/>
                    <xsd:enumeration value="Cartridge Reservoirs and Filtration Cartridges"/>
                    <xsd:enumeration value="CCD Detectors"/>
                    <xsd:enumeration value="cDNA Kit"/>
                    <xsd:enumeration value="CE Compliance"/>
                    <xsd:enumeration value="CE Standards &amp; Reagents"/>
                    <xsd:enumeration value="CGH Kit"/>
                    <xsd:enumeration value="Chemical Standards"/>
                    <xsd:enumeration value="Chip-on-Chip"/>
                    <xsd:enumeration value="Chiral Columns"/>
                    <xsd:enumeration value="Chromatographic Data System"/>
                    <xsd:enumeration value="Columns"/>
                    <xsd:enumeration value="Compliance"/>
                    <xsd:enumeration value="Components &amp; Hardware"/>
                    <xsd:enumeration value="Computer/Peripherals"/>
                    <xsd:enumeration value="Consulting"/>
                    <xsd:enumeration value="Content Management"/>
                    <xsd:enumeration value="CpG Microarray"/>
                    <xsd:enumeration value="CTC Sample Injectors"/>
                    <xsd:enumeration value="Custom"/>
                    <xsd:enumeration value="Data Analysis Software"/>
                    <xsd:enumeration value="Diatomaceous Earth Sorbents"/>
                    <xsd:enumeration value="Diffusion Pumps"/>
                    <xsd:enumeration value="Disk SPE"/>
                    <xsd:enumeration value="Dissolution"/>
                    <xsd:enumeration value="Dissolution Systems"/>
                    <xsd:enumeration value="DNA"/>
                    <xsd:enumeration value="DNA Methylation"/>
                    <xsd:enumeration value="Drugs of Abuse Testing"/>
                    <xsd:enumeration value="Dry Scroll Pumps"/>
                    <xsd:enumeration value="Dual Mode Gene Expression"/>
                    <xsd:enumeration value="Electronic Lab Notebook"/>
                    <xsd:enumeration value="Electrophoresis"/>
                    <xsd:enumeration value="Enterprise Edition SW"/>
                    <xsd:enumeration value="Evidex II Drugs of Abuse Cartridges"/>
                    <xsd:enumeration value="EVIDEX SPE Cartridges"/>
                    <xsd:enumeration value="Flash Chromatography"/>
                    <xsd:enumeration value="Flash Chromatography Systems"/>
                    <xsd:enumeration value="Fluorescence Accessories"/>
                    <xsd:enumeration value="Fluorescence Spectroscopy"/>
                    <xsd:enumeration value="Fluorescence Systems"/>
                    <xsd:enumeration value="FTIR Accessories"/>
                    <xsd:enumeration value="FT-IR Accessories"/>
                    <xsd:enumeration value="FT-IR Systems"/>
                    <xsd:enumeration value="FTMS"/>
                    <xsd:enumeration value="Gas Analyzer Standards and Accessories"/>
                    <xsd:enumeration value="Gas Chromatography &amp; GC/MS"/>
                    <xsd:enumeration value="Gas Management"/>
                    <xsd:enumeration value="Gauge Controllers"/>
                    <xsd:enumeration value="GC and GC/MS Standards"/>
                    <xsd:enumeration value="GC Compliance"/>
                    <xsd:enumeration value="GC Systems"/>
                    <xsd:enumeration value="GC Techniques"/>
                    <xsd:enumeration value="GC/MS Compliance"/>
                    <xsd:enumeration value="GC/MS Systems"/>
                    <xsd:enumeration value="Gel Permeation/Size-Exclusion"/>
                    <xsd:enumeration value="Gel Permeation/Size-Exclusion Systems"/>
                    <xsd:enumeration value="General Supplies"/>
                    <xsd:enumeration value="General Support"/>
                    <xsd:enumeration value="Goniometer"/>
                    <xsd:enumeration value="HPLC Columns for Biotechnology"/>
                    <xsd:enumeration value="HPLC Columns for DNA Separations"/>
                    <xsd:enumeration value="HPLC Normal Phase"/>
                    <xsd:enumeration value="HPLC Reversed-Phase"/>
                    <xsd:enumeration value="Hypersil columns for HPLC"/>
                    <xsd:enumeration value="ICP-MS"/>
                    <xsd:enumeration value="ICP-MS Accessories"/>
                    <xsd:enumeration value="ICP-MS Standards"/>
                    <xsd:enumeration value="ICP-MS Systems"/>
                    <xsd:enumeration value="ICP-OES"/>
                    <xsd:enumeration value="ICP-OES Accessories"/>
                    <xsd:enumeration value="ICP-OES Systems"/>
                    <xsd:enumeration value="Inlets"/>
                    <xsd:enumeration value="Instrument"/>
                    <xsd:enumeration value="Instrument Control &amp; Data Handling"/>
                    <xsd:enumeration value="Instruments"/>
                    <xsd:enumeration value="Ion Exchange Columns"/>
                    <xsd:enumeration value="Ion Pumps"/>
                    <xsd:enumeration value="Ion Sources"/>
                    <xsd:enumeration value="J&amp;W GC Columns"/>
                    <xsd:enumeration value="Lab Informatics Framework"/>
                    <xsd:enumeration value="Lab Informatics Software"/>
                    <xsd:enumeration value="Laboratory Information Management"/>
                    <xsd:enumeration value="Laboratory Resource Management"/>
                    <xsd:enumeration value="LC and LC/MS Standards &amp; Reagents"/>
                    <xsd:enumeration value="LC Compliance"/>
                    <xsd:enumeration value="LC Instrument Control"/>
                    <xsd:enumeration value="LC/MS Compliance"/>
                    <xsd:enumeration value="LC/MS Systems"/>
                    <xsd:enumeration value="LC/MSD_Compliance"/>
                    <xsd:enumeration value="LiChrosorb Columns"/>
                    <xsd:enumeration value="Lichrospher Columns"/>
                    <xsd:enumeration value="Life Sciences Informatics"/>
                    <xsd:enumeration value="Lifecycle Planning"/>
                    <xsd:enumeration value="Liquid Chromatography &amp; LC/MS"/>
                    <xsd:enumeration value="Liquid Handling"/>
                    <xsd:enumeration value="Magnetic Resonance Data System"/>
                    <xsd:enumeration value="Manifolds and Accessories"/>
                    <xsd:enumeration value="Manual Leak Detector"/>
                    <xsd:enumeration value="Mass Spectrometry"/>
                    <xsd:enumeration value="MassTag"/>
                    <xsd:enumeration value="Microarray"/>
                    <xsd:enumeration value="Microarray Kit"/>
                    <xsd:enumeration value="Microarray Reagents"/>
                    <xsd:enumeration value="MicroGC"/>
                    <xsd:enumeration value="Microimaging"/>
                    <xsd:enumeration value="Microplate Management"/>
                    <xsd:enumeration value="microRNA"/>
                    <xsd:enumeration value="MKI Unity"/>
                    <xsd:enumeration value="MRI Computers &amp; Peripherals"/>
                    <xsd:enumeration value="MRI Consoles"/>
                    <xsd:enumeration value="MRI Gradient Coils"/>
                    <xsd:enumeration value="MRI Monitoring &amp; Gating"/>
                    <xsd:enumeration value="MRI RF Coils"/>
                    <xsd:enumeration value="MRI Sample Positioning"/>
                    <xsd:enumeration value="MRI Specialty Magnets"/>
                    <xsd:enumeration value="MRI Systems"/>
                    <xsd:enumeration value="mRP"/>
                    <xsd:enumeration value="MS_Compliance"/>
                    <xsd:enumeration value="Multiple Affinity Removal (MARs)"/>
                    <xsd:enumeration value="NMR Accessories"/>
                    <xsd:enumeration value="NMR Automation Suite"/>
                    <xsd:enumeration value="NMR Computers &amp; Peripherals"/>
                    <xsd:enumeration value="NMR Consoles"/>
                    <xsd:enumeration value="NMR Magnets"/>
                    <xsd:enumeration value="NMR Probes"/>
                    <xsd:enumeration value="NMR Spectrometers"/>
                    <xsd:enumeration value="Nucleosil Columns"/>
                    <xsd:enumeration value="Offgel"/>
                    <xsd:enumeration value="Oligo aCGH"/>
                    <xsd:enumeration value="Peptide Cleanup Pipette Tips"/>
                    <xsd:enumeration value="Peptide Cleanup Spin Tubes"/>
                    <xsd:enumeration value="Physical Testers"/>
                    <xsd:enumeration value="Pipette Tips"/>
                    <xsd:enumeration value="Portable Leak Detectors"/>
                    <xsd:enumeration value="Prep LC"/>
                    <xsd:enumeration value="Preparative Columns"/>
                    <xsd:enumeration value="Prep-Process Benchtop LC Detectors"/>
                    <xsd:enumeration value="Prep-Process Benchtop LC Fraction Collectors"/>
                    <xsd:enumeration value="Prep-Process Benchtop LC Injectors"/>
                    <xsd:enumeration value="Prep-Process Benchtop LC Systems"/>
                    <xsd:enumeration value="Prep-Process Benchtop LC Valve Solution"/>
                    <xsd:enumeration value="Prep-Process LC Pumps"/>
                    <xsd:enumeration value="PrepStat"/>
                    <xsd:enumeration value="Process LC Systems"/>
                    <xsd:enumeration value="Processing Hardware"/>
                    <xsd:enumeration value="Protein"/>
                    <xsd:enumeration value="Protein Sequencing"/>
                    <xsd:enumeration value="Protein System"/>
                    <xsd:enumeration value="Proteomic Consumables"/>
                    <xsd:enumeration value="Proteomics Accessories"/>
                    <xsd:enumeration value="Purospher Columns"/>
                    <xsd:enumeration value="Robotic Automation"/>
                    <xsd:enumeration value="Rotary Vane Pumps"/>
                    <xsd:enumeration value="RPS Series Roots Pumping Systems"/>
                    <xsd:enumeration value="RRHT"/>
                    <xsd:enumeration value="Sample Device"/>
                    <xsd:enumeration value="Sample Filtration"/>
                    <xsd:enumeration value="Sample Introduction"/>
                    <xsd:enumeration value="Sample Preparation"/>
                    <xsd:enumeration value="Sampling Systems"/>
                    <xsd:enumeration value="SampliQ QuEChERS"/>
                    <xsd:enumeration value="SampliQ SPE"/>
                    <xsd:enumeration value="Search"/>
                    <xsd:enumeration value="Selective Detector"/>
                    <xsd:enumeration value="Small Molecule System"/>
                    <xsd:enumeration value="Software"/>
                    <xsd:enumeration value="Software Compliance"/>
                    <xsd:enumeration value="SPE (Solid Phase Extraction)"/>
                    <xsd:enumeration value="SPE Cartridge Reservoirs and Stopcocks"/>
                    <xsd:enumeration value="SPE Method Development Kits"/>
                    <xsd:enumeration value="Specialized"/>
                    <xsd:enumeration value="Spectrometry Data System"/>
                    <xsd:enumeration value="Spectroscopy Data System"/>
                    <xsd:enumeration value="Spin Concentrators"/>
                    <xsd:enumeration value="Spin Filters"/>
                    <xsd:enumeration value="Spin Tubes"/>
                    <xsd:enumeration value="Superspher Columns"/>
                    <xsd:enumeration value="SureSelect"/>
                    <xsd:enumeration value="Synthesizer"/>
                    <xsd:enumeration value="Syringe Filters"/>
                    <xsd:enumeration value="Syringes"/>
                    <xsd:enumeration value="Systems"/>
                    <xsd:enumeration value="Thermostat Column Compartments"/>
                    <xsd:enumeration value="TMR 8900"/>
                    <xsd:enumeration value="TMRAqua70"/>
                    <xsd:enumeration value="Transducers"/>
                    <xsd:enumeration value="Turbo Pumping Systems"/>
                    <xsd:enumeration value="Turbo Pumps"/>
                    <xsd:enumeration value="UV-VIS Accessories"/>
                    <xsd:enumeration value="UV-VIS Compliance"/>
                    <xsd:enumeration value="UV-Vis Standards &amp; Reagents"/>
                    <xsd:enumeration value="UV-VIS Systems"/>
                    <xsd:enumeration value="UV-VIS-NIR"/>
                    <xsd:enumeration value="Vacuum Manifolds, Parts and Accessories"/>
                    <xsd:enumeration value="Vacuum Supplies"/>
                    <xsd:enumeration value="Vacuum Technologies"/>
                    <xsd:enumeration value="Vials"/>
                    <xsd:enumeration value="VS Series Automatic Leak Detectors"/>
                    <xsd:enumeration value="Workstations"/>
                    <xsd:enumeration value="X-ray Source"/>
                    <xsd:enumeration value="ZORBAX"/>
                  </xsd:restriction>
                </xsd:simpleType>
              </xsd:element>
            </xsd:sequence>
          </xsd:extension>
        </xsd:complexContent>
      </xsd:complexType>
    </xsd:element>
    <xsd:element name="ProductGroup" ma:index="24" nillable="true" ma:displayName="Product Group" ma:description="Select only the Product Group that is the primary focus of this publication." ma:hidden="true" ma:internalName="ProductGroup">
      <xsd:complexType>
        <xsd:complexContent>
          <xsd:extension base="dms:MultiChoice">
            <xsd:sequence>
              <xsd:element name="Value" maxOccurs="unbounded" minOccurs="0" nillable="true">
                <xsd:simpleType>
                  <xsd:restriction base="dms:Choice">
                    <xsd:enumeration value="Atomic Spectroscopy"/>
                    <xsd:enumeration value="Automation Solutions"/>
                    <xsd:enumeration value="Bioreagents, Standards &amp; Kits"/>
                    <xsd:enumeration value="Columns &amp; Supplies"/>
                    <xsd:enumeration value="Dissolution"/>
                    <xsd:enumeration value="Electrophoresis"/>
                    <xsd:enumeration value="Gas Chromatography"/>
                    <xsd:enumeration value="GC &amp; GC/MS Columns"/>
                    <xsd:enumeration value="General Chromatography"/>
                    <xsd:enumeration value="Informatics &amp; Software"/>
                    <xsd:enumeration value="Instrument Parts &amp; Supplies"/>
                    <xsd:enumeration value="LC &amp; LC/MS Columns"/>
                    <xsd:enumeration value="Leak Detection"/>
                    <xsd:enumeration value="Liquid Chromatography"/>
                    <xsd:enumeration value="Magnetic Resonance"/>
                    <xsd:enumeration value="Mass Spectrometry"/>
                    <xsd:enumeration value="Microarrays"/>
                    <xsd:enumeration value="Molecular Spectroscopy"/>
                    <xsd:enumeration value="Particle Analysis"/>
                    <xsd:enumeration value="Sample Preparation"/>
                    <xsd:enumeration value="Services"/>
                    <xsd:enumeration value="Support"/>
                    <xsd:enumeration value="Vacuum Technologies"/>
                    <xsd:enumeration value="X-Ray Crystallography"/>
                  </xsd:restriction>
                </xsd:simpleType>
              </xsd:element>
            </xsd:sequence>
          </xsd:extension>
        </xsd:complexContent>
      </xsd:complexType>
    </xsd:element>
    <xsd:element name="IndustryGroup" ma:index="25" nillable="true" ma:displayName="Industry Group" ma:description="Select only the Industry Group that is the primary focus of this content." ma:hidden="true" ma:internalName="IndustryGroup">
      <xsd:complexType>
        <xsd:complexContent>
          <xsd:extension base="dms:MultiChoice">
            <xsd:sequence>
              <xsd:element name="Value" maxOccurs="unbounded" minOccurs="0" nillable="true">
                <xsd:simpleType>
                  <xsd:restriction base="dms:Choice">
                    <xsd:enumeration value="BioPharma"/>
                    <xsd:enumeration value="Clinical Research"/>
                    <xsd:enumeration value="Energy &amp; Fuels"/>
                    <xsd:enumeration value="Environmental"/>
                    <xsd:enumeration value="Food Testing &amp; Agriculture"/>
                    <xsd:enumeration value="Forensics &amp; Drug Testing"/>
                    <xsd:enumeration value="Genomics"/>
                    <xsd:enumeration value="Geochemistry, Mining &amp; Metals"/>
                    <xsd:enumeration value="Homeland Security"/>
                    <xsd:enumeration value="Integrated Biology"/>
                    <xsd:enumeration value="Materials Testing &amp; Research"/>
                    <xsd:enumeration value="Metabolomics"/>
                    <xsd:enumeration value="Pharmaceuticals"/>
                    <xsd:enumeration value="Proteomics &amp; Protein Sciences"/>
                    <xsd:enumeration value="Semiconductor Analysis"/>
                    <xsd:enumeration value="Specialty Chemicals"/>
                    <xsd:enumeration value="Vacuum Solutions"/>
                  </xsd:restriction>
                </xsd:simpleType>
              </xsd:element>
            </xsd:sequence>
          </xsd:extension>
        </xsd:complexContent>
      </xsd:complexType>
    </xsd:element>
    <xsd:element name="Product" ma:index="26" nillable="true" ma:displayName="Product" ma:hidden="true" ma:internalName="Product">
      <xsd:complexType>
        <xsd:complexContent>
          <xsd:extension base="dms:MultiChoice">
            <xsd:sequence>
              <xsd:element name="Value" maxOccurs="unbounded" minOccurs="0" nillable="true">
                <xsd:simpleType>
                  <xsd:restriction base="dms:Choice">
                    <xsd:enumeration value="G2912A"/>
                    <xsd:enumeration value="G2613A"/>
                    <xsd:enumeration value="G2614A"/>
                    <xsd:enumeration value="G2630A"/>
                    <xsd:enumeration value="G2630B"/>
                    <xsd:enumeration value="G2855B"/>
                    <xsd:enumeration value="G2888A"/>
                    <xsd:enumeration value="G2913A"/>
                    <xsd:enumeration value="G2916A"/>
                  </xsd:restriction>
                </xsd:simpleType>
              </xsd:element>
            </xsd:sequence>
          </xsd:extension>
        </xsd:complexContent>
      </xsd:complexType>
    </xsd:element>
    <xsd:element name="Industry" ma:index="27" nillable="true" ma:displayName="Industry" ma:hidden="true" ma:internalName="Industry">
      <xsd:complexType>
        <xsd:complexContent>
          <xsd:extension base="dms:MultiChoice">
            <xsd:sequence>
              <xsd:element name="Value" maxOccurs="unbounded" minOccurs="0" nillable="true">
                <xsd:simpleType>
                  <xsd:restriction base="dms:Choice">
                    <xsd:enumeration value="Air"/>
                    <xsd:enumeration value="Analysis of Process Chemicals"/>
                    <xsd:enumeration value="Antibacterial Drug Residues"/>
                    <xsd:enumeration value="Bioanalysis"/>
                    <xsd:enumeration value="Biological Warfare Agents (BWA)"/>
                    <xsd:enumeration value="Chemical Warfare Agents (CWA)"/>
                    <xsd:enumeration value="Components Analysis"/>
                    <xsd:enumeration value="Contamination Control"/>
                    <xsd:enumeration value="Environmental Monitoring"/>
                    <xsd:enumeration value="Flavors"/>
                    <xsd:enumeration value="Food"/>
                    <xsd:enumeration value="Fragrances"/>
                    <xsd:enumeration value="Natural Compounds &amp; Additives"/>
                    <xsd:enumeration value="Pesticides &amp; Residues"/>
                    <xsd:enumeration value="Silicon Wafer Analysis for Organic Contaminants"/>
                    <xsd:enumeration value="Soil &amp; Sediment"/>
                    <xsd:enumeration value="Toxic Industrial Chemicals (TIC)"/>
                    <xsd:enumeration value="Ultra-pure Water Analysis"/>
                    <xsd:enumeration value="Water, Soil &amp; Sediment"/>
                  </xsd:restriction>
                </xsd:simpleType>
              </xsd:element>
            </xsd:sequence>
          </xsd:extension>
        </xsd:complexContent>
      </xsd:complexType>
    </xsd:element>
    <xsd:element name="IndustryType" ma:index="28" nillable="true" ma:displayName="Industry Type" ma:hidden="true" ma:internalName="IndustryType">
      <xsd:complexType>
        <xsd:complexContent>
          <xsd:extension base="dms:MultiChoice">
            <xsd:sequence>
              <xsd:element name="Value" maxOccurs="unbounded" minOccurs="0" nillable="true">
                <xsd:simpleType>
                  <xsd:restriction base="dms:Choice">
                    <xsd:enumeration value="AgChem"/>
                    <xsd:enumeration value="Agriculture"/>
                    <xsd:enumeration value="Consumer Products"/>
                    <xsd:enumeration value="Disease Discovery"/>
                    <xsd:enumeration value="Drug Development"/>
                    <xsd:enumeration value="Drug Discovery"/>
                    <xsd:enumeration value="Drug Manufacturing/QA/QC"/>
                    <xsd:enumeration value="Drug Testing"/>
                    <xsd:enumeration value="Environmental"/>
                    <xsd:enumeration value="Foods &amp; Flavors"/>
                    <xsd:enumeration value="Forensics"/>
                    <xsd:enumeration value="Fuel Cells"/>
                    <xsd:enumeration value="Genomics"/>
                    <xsd:enumeration value="Homeland Security"/>
                    <xsd:enumeration value="Hydrocarbon Processing"/>
                    <xsd:enumeration value="Nucleic Acid Analysis"/>
                    <xsd:enumeration value="Production-QA/QC"/>
                    <xsd:enumeration value="Proteomics"/>
                    <xsd:enumeration value="Semiconductor"/>
                    <xsd:enumeration value="Specialty Chemical"/>
                  </xsd:restriction>
                </xsd:simpleType>
              </xsd:element>
            </xsd:sequence>
          </xsd:extension>
        </xsd:complexContent>
      </xsd:complexType>
    </xsd:element>
  </xsd:schema>
  <xsd:schema xmlns:xsd="http://www.w3.org/2001/XMLSchema" xmlns:dms="http://schemas.microsoft.com/office/2006/documentManagement/types" targetNamespace="3a52aef6-3c65-41ed-96e3-cac50d1c25cd" elementFormDefault="qualified">
    <xsd:import namespace="http://schemas.microsoft.com/office/2006/documentManagement/types"/>
    <xsd:element name="Abstract" ma:index="5" ma:displayName="Abstract" ma:description="A summary of publication's most important points, presented in paragraph form." ma:internalName="Abstract" ma:readOnly="false">
      <xsd:simpleType>
        <xsd:restriction base="dms:Note"/>
      </xsd:simpleType>
    </xsd:element>
  </xsd:schema>
  <xsd:schema xmlns:xsd="http://www.w3.org/2001/XMLSchema" xmlns:dms="http://schemas.microsoft.com/office/2006/documentManagement/types" targetNamespace="ee42ffa4-88aa-408d-9f63-e2d1068a6810" elementFormDefault="qualified">
    <xsd:import namespace="http://schemas.microsoft.com/office/2006/documentManagement/types"/>
    <xsd:element name="MidCat" ma:index="29" nillable="true" ma:displayName="MidCat" ma:description="Defines the section that this page will appear in the &quot;Narrow Your Result&quot; section of the general site search results." ma:format="Dropdown" ma:internalName="MidCat">
      <xsd:simpleType>
        <xsd:restriction base="dms:Choice">
          <xsd:enumeration value="Chemical Analysis"/>
          <xsd:enumeration value="Classroom Training Courses"/>
          <xsd:enumeration value="Columns &amp; Supplies"/>
          <xsd:enumeration value="Downloads and Utilities"/>
          <xsd:enumeration value="e-Seminars"/>
          <xsd:enumeration value="Events"/>
          <xsd:enumeration value="FAQs"/>
          <xsd:enumeration value="Installation and Maintenance Videos"/>
          <xsd:enumeration value="Illustrated Parts Breakdowns"/>
          <xsd:enumeration value="Informatics and Software"/>
          <xsd:enumeration value="Instruments &amp; Systems"/>
          <xsd:enumeration value="Life Sciences"/>
          <xsd:enumeration value="Reagents, Standards &amp; Kits"/>
          <xsd:enumeration value="Software Familiarization Videos"/>
          <xsd:enumeration value="Parts Information"/>
          <xsd:enumeration value="Pharmaceuticals"/>
          <xsd:enumeration value="Services"/>
          <xsd:enumeration value="Support Services"/>
          <xsd:enumeration value="..."/>
        </xsd:restriction>
      </xsd:simpleType>
    </xsd:element>
    <xsd:element name="MainCat" ma:index="36" nillable="true" ma:displayName="MainCat" ma:format="Dropdown" ma:internalName="MainCat">
      <xsd:simpleType>
        <xsd:restriction base="dms:Choice">
          <xsd:enumeration value="Products &amp; Services"/>
          <xsd:enumeration value="Education &amp; Events"/>
          <xsd:enumeration value="Solutions"/>
          <xsd:enumeration value="News Releases"/>
          <xsd:enumeration value="Technical Support"/>
        </xsd:restriction>
      </xsd:simpleType>
    </xsd:element>
  </xsd:schema>
  <xsd:schema xmlns:xsd="http://www.w3.org/2001/XMLSchema" xmlns:dms="http://schemas.microsoft.com/office/2006/documentManagement/types" targetNamespace="d60c28fc-3d14-46f3-b174-9a10a2a6c6f4" elementFormDefault="qualified">
    <xsd:import namespace="http://schemas.microsoft.com/office/2006/documentManagement/types"/>
    <xsd:element name="Analytical_x0020_Technique" ma:index="37" nillable="true" ma:displayName="Analytical_x0020_Technique" ma:format="Dropdown" ma:internalName="Analytical_x0020_Technique" ma:readOnly="false">
      <xsd:simpleType>
        <xsd:restriction base="dms:Choice">
          <xsd:enumeration value="Atomic Absorption (AA)"/>
          <xsd:enumeration value="Capillary Electrophoresis (CE)"/>
          <xsd:enumeration value="CE/MS"/>
          <xsd:enumeration value="Dissolution"/>
          <xsd:enumeration value="Fluorescence Spectroscopy"/>
          <xsd:enumeration value="FTIR"/>
          <xsd:enumeration value="GC"/>
          <xsd:enumeration value="GC Analyzer"/>
          <xsd:enumeration value="GC QQQ"/>
          <xsd:enumeration value="GC Q-TOF"/>
          <xsd:enumeration value="GC x GC"/>
          <xsd:enumeration value="GC/MSD"/>
          <xsd:enumeration value="GC-RapidMS"/>
          <xsd:enumeration value="GPC/SEC"/>
          <xsd:enumeration value="ICP-MS"/>
          <xsd:enumeration value="ICP-OES"/>
          <xsd:enumeration value="LC"/>
          <xsd:enumeration value="LC QQQ"/>
          <xsd:enumeration value="LC Q-TOF"/>
          <xsd:enumeration value="LC TOF"/>
          <xsd:enumeration value="LC/MS"/>
          <xsd:enumeration value="Micro GC"/>
          <xsd:enumeration value="MP-AES"/>
          <xsd:enumeration value="MS"/>
          <xsd:enumeration value="NMR"/>
          <xsd:enumeration value="PCR / qPCR"/>
          <xsd:enumeration value="Rapid-MS"/>
          <xsd:enumeration value="Thin Layer Chromatography"/>
          <xsd:enumeration value="UHPLC"/>
          <xsd:enumeration value="UV-Vis-NIR Spectroscopy"/>
          <xsd:enumeration value="X-ray Crystallography"/>
        </xsd:restriction>
      </xsd:simpleType>
    </xsd:element>
    <xsd:element name="Matrix" ma:index="38" nillable="true" ma:displayName="Matrix" ma:format="Dropdown" ma:internalName="Matrix" ma:readOnly="false">
      <xsd:simpleType>
        <xsd:restriction base="dms:Choice">
          <xsd:enumeration value="Biodiesel/Biogas"/>
          <xsd:enumeration value="Biofuel(s)"/>
          <xsd:enumeration value="Biological Mass"/>
          <xsd:enumeration value="Biologics"/>
          <xsd:enumeration value="Blood"/>
          <xsd:enumeration value="Bone"/>
          <xsd:enumeration value="Breast Milk"/>
          <xsd:enumeration value="Cell culture"/>
          <xsd:enumeration value="Cereals"/>
          <xsd:enumeration value="Coffee"/>
          <xsd:enumeration value="Composites"/>
          <xsd:enumeration value="Cosmetics"/>
          <xsd:enumeration value="Dairy"/>
          <xsd:enumeration value="Designer Drugs"/>
          <xsd:enumeration value="Drinking Water"/>
          <xsd:enumeration value="Drugs of Abuse"/>
          <xsd:enumeration value="Edible Oils"/>
          <xsd:enumeration value="Ethanol"/>
          <xsd:enumeration value="Feces"/>
          <xsd:enumeration value="Flavors"/>
          <xsd:enumeration value="Food - Other"/>
          <xsd:enumeration value="Fragrances"/>
          <xsd:enumeration value="Fruits"/>
          <xsd:enumeration value="Gas Fuel"/>
          <xsd:enumeration value="Glass"/>
          <xsd:enumeration value="Grains"/>
          <xsd:enumeration value="Human Tissue"/>
          <xsd:enumeration value="Juice"/>
          <xsd:enumeration value="Legumes"/>
          <xsd:enumeration value="Liquid Fuel"/>
          <xsd:enumeration value="Meat"/>
          <xsd:enumeration value="Metals"/>
          <xsd:enumeration value="Minerals"/>
          <xsd:enumeration value="Natural Gas"/>
          <xsd:enumeration value="Nutraceutical(s)"/>
          <xsd:enumeration value="Nuts"/>
          <xsd:enumeration value="Oil"/>
          <xsd:enumeration value="Optical Coatings"/>
          <xsd:enumeration value="Optical Component"/>
          <xsd:enumeration value="Packaging Materials"/>
          <xsd:enumeration value="Paint"/>
          <xsd:enumeration value="Pharmaceuticals"/>
          <xsd:enumeration value="Plants"/>
          <xsd:enumeration value="Plastics"/>
          <xsd:enumeration value="Polymers"/>
          <xsd:enumeration value="Refinery Gas"/>
          <xsd:enumeration value="Rock"/>
          <xsd:enumeration value="Rubbers"/>
          <xsd:enumeration value="Saliva"/>
          <xsd:enumeration value="Seafood"/>
          <xsd:enumeration value="Shale"/>
          <xsd:enumeration value="Soft Drinks"/>
          <xsd:enumeration value="Soils, Sludges &amp; Sediments"/>
          <xsd:enumeration value="Supplement"/>
          <xsd:enumeration value="Surface Water"/>
          <xsd:enumeration value="Tea"/>
          <xsd:enumeration value="Thin Films"/>
          <xsd:enumeration value="Urine"/>
          <xsd:enumeration value="Vegetables"/>
          <xsd:enumeration value="Vitamin"/>
          <xsd:enumeration value="Waste Water"/>
          <xsd:enumeration value="Water"/>
          <xsd:enumeration value="Wood"/>
          <xsd:enumeration value="Ye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9" ma:displayName="Author"/>
        <xsd:element ref="dcterms:created" minOccurs="0" maxOccurs="1"/>
        <xsd:element ref="dc:identifier" minOccurs="0" maxOccurs="1"/>
        <xsd:element name="contentType" minOccurs="0" maxOccurs="1" type="xsd:string" ma:index="35" ma:displayName="Content Type"/>
        <xsd:element ref="dc:title" maxOccurs="1" ma:index="1" ma:displayName="Title"/>
        <xsd:element ref="dc:subject" minOccurs="0" maxOccurs="1"/>
        <xsd:element ref="dc:description" minOccurs="0" maxOccurs="1"/>
        <xsd:element name="keywords" maxOccurs="1" ma:index="7" ma:displayName="Keywords">
          <xsd:simpleType>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Edit>PublicationForm</Edit>
  <New>PublicationForm</New>
</FormTemplates>
</file>

<file path=customXml/item3.xml><?xml version="1.0" encoding="utf-8"?>
<p:properties xmlns:p="http://schemas.microsoft.com/office/2006/metadata/properties" xmlns:xsi="http://www.w3.org/2001/XMLSchema-instance">
  <documentManagement>
    <Abstract xmlns="3a52aef6-3c65-41ed-96e3-cac50d1c25cd">This slide set was created by Agilent for teaching purposes only.</Abstract>
    <Language xmlns="http://schemas.microsoft.com/sharepoint/v3">Chinese (Simplified)</Language>
    <LimitedUse xmlns="4eac69a7-283c-4f2a-bd8a-545358937856">false</LimitedUse>
    <ExtraPartNumber xmlns="4eac69a7-283c-4f2a-bd8a-545358937856" xsi:nil="true"/>
    <RelatedPartNumber xmlns="c3d35d11-92d5-4ca7-94c9-3af18e5b4368" xsi:nil="true"/>
    <Geography xmlns="4eac69a7-283c-4f2a-bd8a-545358937856" xsi:nil="true"/>
    <NativeApplication xmlns="4eac69a7-283c-4f2a-bd8a-545358937856" xsi:nil="true"/>
    <PubContact xmlns="4eac69a7-283c-4f2a-bd8a-545358937856">
      <UserInfo>
        <DisplayName>GRAYBILL,BILL</DisplayName>
        <AccountId>13829</AccountId>
        <AccountType/>
      </UserInfo>
    </PubContact>
    <Country xmlns="c3d35d11-92d5-4ca7-94c9-3af18e5b4368">UNITED STATES</Country>
    <WebPageDescription xmlns="c3d35d11-92d5-4ca7-94c9-3af18e5b4368">The Fundamentals of Spectroscopy: Theory (Chinese version)</WebPageDescription>
    <IndustryType xmlns="4eac69a7-283c-4f2a-bd8a-545358937856"/>
    <PageCount xmlns="4eac69a7-283c-4f2a-bd8a-545358937856" xsi:nil="true"/>
    <ExpirationDate xmlns="4eac69a7-283c-4f2a-bd8a-545358937856"/>
    <Product xmlns="4eac69a7-283c-4f2a-bd8a-545358937856"/>
    <Industry xmlns="4eac69a7-283c-4f2a-bd8a-545358937856"/>
    <ProductType xmlns="4eac69a7-283c-4f2a-bd8a-545358937856"/>
    <LotNumber xmlns="4eac69a7-283c-4f2a-bd8a-545358937856" xsi:nil="true"/>
    <ProductLine xmlns="4eac69a7-283c-4f2a-bd8a-545358937856"/>
    <ProductGroup xmlns="4eac69a7-283c-4f2a-bd8a-545358937856">
      <Value>Atomic Spectroscopy</Value>
    </ProductGroup>
    <ReleaseDate xmlns="4eac69a7-283c-4f2a-bd8a-545358937856" xsi:nil="true"/>
    <PartNumber xmlns="4eac69a7-283c-4f2a-bd8a-545358937856">5991-6594CHCN</PartNumber>
    <IndustryGroup xmlns="4eac69a7-283c-4f2a-bd8a-545358937856"/>
    <LibraryUrl xmlns="4eac69a7-283c-4f2a-bd8a-545358937856">
      <Url>https://extranet.chem.agilent.com/Library/SlidePresentation/Public</Url>
      <Description>https://extranet.chem.agilent.com/Library/SlidePresentation/Public</Description>
    </LibraryUrl>
    <WorkspaceUrl xmlns="4eac69a7-283c-4f2a-bd8a-545358937856">
      <Url>https://extranet.chem.agilent.com/Workspaces/SlidePresentation/Public/100399</Url>
      <Description>https://extranet.chem.agilent.com/Workspaces/SlidePresentation/Public/100399</Description>
    </WorkspaceUrl>
    <WHID xmlns="c3d35d11-92d5-4ca7-94c9-3af18e5b4368">100399</WHID>
    <MainCat xmlns="ee42ffa4-88aa-408d-9f63-e2d1068a6810">Library</MainCat>
    <Matrix xmlns="d60c28fc-3d14-46f3-b174-9a10a2a6c6f4" xsi:nil="true"/>
    <Analytical_x0020_Technique xmlns="d60c28fc-3d14-46f3-b174-9a10a2a6c6f4" xsi:nil="true"/>
    <MidCat xmlns="ee42ffa4-88aa-408d-9f63-e2d1068a6810">Slide Presentation</MidCat>
  </documentManagement>
</p:properties>
</file>

<file path=customXml/item4.xml><?xml version="1.0" encoding="utf-8"?>
<?mso-contentType ?>
<FormTemplates xmlns="http://schemas.microsoft.com/sharepoint/v3/contenttype/forms">
  <Edit>PublicationForm</Edit>
  <New>PublicationForm</New>
</FormTemplates>
</file>

<file path=customXml/itemProps1.xml><?xml version="1.0" encoding="utf-8"?>
<ds:datastoreItem xmlns:ds="http://schemas.openxmlformats.org/officeDocument/2006/customXml" ds:itemID="{C6005B5C-ED3E-47B8-8EE1-B2CE2A7B2B45}"/>
</file>

<file path=customXml/itemProps2.xml><?xml version="1.0" encoding="utf-8"?>
<ds:datastoreItem xmlns:ds="http://schemas.openxmlformats.org/officeDocument/2006/customXml" ds:itemID="{72493ABB-55DE-427C-84C5-2A73BAED079F}"/>
</file>

<file path=customXml/itemProps3.xml><?xml version="1.0" encoding="utf-8"?>
<ds:datastoreItem xmlns:ds="http://schemas.openxmlformats.org/officeDocument/2006/customXml" ds:itemID="{AB003974-D8DD-4A9E-9F52-77624FE03DA0}"/>
</file>

<file path=customXml/itemProps4.xml><?xml version="1.0" encoding="utf-8"?>
<ds:datastoreItem xmlns:ds="http://schemas.openxmlformats.org/officeDocument/2006/customXml" ds:itemID="{72493ABB-55DE-427C-84C5-2A73BAED079F}"/>
</file>

<file path=docProps/app.xml><?xml version="1.0" encoding="utf-8"?>
<Properties xmlns="http://schemas.openxmlformats.org/officeDocument/2006/extended-properties" xmlns:vt="http://schemas.openxmlformats.org/officeDocument/2006/docPropsVTypes">
  <Template>Agilent 4x3 Format</Template>
  <TotalTime>0</TotalTime>
  <Words>1455</Words>
  <Application>Microsoft Office PowerPoint</Application>
  <PresentationFormat>On-screen Show (4:3)</PresentationFormat>
  <Paragraphs>370</Paragraphs>
  <Slides>27</Slides>
  <Notes>27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Arial</vt:lpstr>
      <vt:lpstr>Arial (Body)</vt:lpstr>
      <vt:lpstr>Arial Narrow</vt:lpstr>
      <vt:lpstr>Calibri</vt:lpstr>
      <vt:lpstr>Lucida Grande</vt:lpstr>
      <vt:lpstr>Symbol</vt:lpstr>
      <vt:lpstr>汉仪中黑简</vt:lpstr>
      <vt:lpstr>Agilent 4x3 Format</vt:lpstr>
      <vt:lpstr>3_Agilent 4x3 Format</vt:lpstr>
      <vt:lpstr>Formel</vt:lpstr>
      <vt:lpstr>PowerPoint Presentation</vt:lpstr>
      <vt:lpstr>PowerPoint Presentation</vt:lpstr>
      <vt:lpstr>前言  </vt:lpstr>
      <vt:lpstr>目录 </vt:lpstr>
      <vt:lpstr>历史背景 光学光谱早期历史</vt:lpstr>
      <vt:lpstr>历史背景 1666 年观察到可见光谱</vt:lpstr>
      <vt:lpstr>历史背景 1802 年发现 Fraunhofer 吸收线</vt:lpstr>
      <vt:lpstr>历史背景 Kirchhoff 与 Bunsen 的发射实验</vt:lpstr>
      <vt:lpstr>历史背景 Kirchhoff 与 Bunsen 的吸收实验</vt:lpstr>
      <vt:lpstr>定义</vt:lpstr>
      <vt:lpstr>定义 电磁光谱</vt:lpstr>
      <vt:lpstr>定义 光</vt:lpstr>
      <vt:lpstr>主要参数 波长与频率</vt:lpstr>
      <vt:lpstr>主要参数 吸收与发射</vt:lpstr>
      <vt:lpstr>主要参数 吸收与发射</vt:lpstr>
      <vt:lpstr>主要参数 吸收与发射</vt:lpstr>
      <vt:lpstr>主要参数 吸收与发射</vt:lpstr>
      <vt:lpstr>主要参数 吸收与发射</vt:lpstr>
      <vt:lpstr>主要参数 吸收与发射</vt:lpstr>
      <vt:lpstr>主要参数 吸收的光与能级</vt:lpstr>
      <vt:lpstr>主要参数 原子光谱的特征</vt:lpstr>
      <vt:lpstr>主要参数 吸光度与透光率</vt:lpstr>
      <vt:lpstr>主要参数 吸光度/浓度的关系</vt:lpstr>
      <vt:lpstr>紫外-可见光谱 比尔-布格-朗伯定律</vt:lpstr>
      <vt:lpstr>了解更多信息</vt:lpstr>
      <vt:lpstr>PowerPoint Presentation</vt:lpstr>
      <vt:lpstr>缩写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光谱的基础: 理论  </dc:title>
  <dc:subject/>
  <dc:creator>Andrea Zenker</dc:creator>
  <cp:keywords>Academia, Agilent Spectroscopy, Fundamentals, Theory</cp:keywords>
  <dc:description/>
  <cp:lastModifiedBy/>
  <cp:revision>1</cp:revision>
  <dcterms:created xsi:type="dcterms:W3CDTF">2014-10-27T00:11:29Z</dcterms:created>
  <dcterms:modified xsi:type="dcterms:W3CDTF">2016-07-15T08:07:10Z</dcterms:modified>
  <cp:category/>
  <cp:contentType>Slide Presentation</cp:contentType>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0x0101009F5C14F1CF5847C7BBBADA9A8637DEAB0149002A15A122D616C7439DA2EF8A36719334</vt:lpwstr>
  </property>
</Properties>
</file>