
<file path=[Content_Types].xml><?xml version="1.0" encoding="utf-8"?>
<Types xmlns="http://schemas.openxmlformats.org/package/2006/content-types">
  <Override PartName="/ppt/slideMasters/slideMaster3.xml" ContentType="application/vnd.openxmlformats-officedocument.presentationml.slideMaster+xml"/>
  <Override PartName="/ppt/notesSlides/notesSlide2.xml" ContentType="application/vnd.openxmlformats-officedocument.presentationml.notesSlide+xml"/>
  <Override PartName="/ppt/theme/theme5.xml" ContentType="application/vnd.openxmlformats-officedocument.theme+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35.xml" ContentType="application/vnd.openxmlformats-officedocument.presentationml.slideLayout+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Layouts/slideLayout24.xml" ContentType="application/vnd.openxmlformats-officedocument.presentationml.slideLayout+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Masters/notesMaster1.xml" ContentType="application/vnd.openxmlformats-officedocument.presentationml.notesMaster+xml"/>
  <Override PartName="/ppt/notesSlides/notesSlide41.xml" ContentType="application/vnd.openxmlformats-officedocument.presentationml.notesSlide+xml"/>
  <Override PartName="/ppt/tableStyles.xml" ContentType="application/vnd.openxmlformats-officedocument.presentationml.tableStyle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Default Extension="png" ContentType="image/png"/>
  <Override PartName="/ppt/slides/slide19.xml" ContentType="application/vnd.openxmlformats-officedocument.presentationml.slide+xml"/>
  <Override PartName="/ppt/slides/slide5.xml" ContentType="application/vnd.openxmlformats-officedocument.presentationml.slide+xml"/>
  <Override PartName="/ppt/slideLayouts/slideLayout29.xml" ContentType="application/vnd.openxmlformats-officedocument.presentationml.slideLayout+xml"/>
  <Override PartName="/ppt/slideLayouts/slideLayout7.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notesSlides/notesSlide46.xml" ContentType="application/vnd.openxmlformats-officedocument.presentationml.notesSlide+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35.xml" ContentType="application/vnd.openxmlformats-officedocument.presentationml.notesSlide+xml"/>
  <Override PartName="/ppt/slideLayouts/slideLayout32.xml" ContentType="application/vnd.openxmlformats-officedocument.presentationml.slideLayout+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42.xml" ContentType="application/vnd.openxmlformats-officedocument.presentationml.notesSlide+xml"/>
  <Override PartName="/ppt/slideLayouts/slideLayout21.xml" ContentType="application/vnd.openxmlformats-officedocument.presentationml.slideLayout+xml"/>
  <Override PartName="/ppt/notesSlides/notesSlide13.xml" ContentType="application/vnd.openxmlformats-officedocument.presentationml.notesSlide+xml"/>
  <Default Extension="sigs" ContentType="application/vnd.openxmlformats-package.digital-signature-origin"/>
  <Override PartName="/ppt/notesSlides/notesSlide31.xml" ContentType="application/vnd.openxmlformats-officedocument.presentationml.notesSlide+xml"/>
  <Override PartName="/ppt/slideLayouts/slideLayout10.xml" ContentType="application/vnd.openxmlformats-officedocument.presentationml.slideLayout+xml"/>
  <Override PartName="/ppt/notesSlides/notesSlide20.xml" ContentType="application/vnd.openxmlformats-officedocument.presentationml.notesSlide+xml"/>
  <Override PartName="/ppt/notesSlides/notesSlide8.xml" ContentType="application/vnd.openxmlformats-officedocument.presentationml.notesSlide+xml"/>
  <Override PartName="/_xmlsignatures/sig2.xml" ContentType="application/vnd.openxmlformats-package.digital-signature-xmlsignatur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3.xml" ContentType="application/vnd.openxmlformats-officedocument.customXmlProperties+xml"/>
  <Override PartName="/ppt/slides/slide27.xml" ContentType="application/vnd.openxmlformats-officedocument.presentationml.slide+xml"/>
  <Override PartName="/ppt/slides/slide45.xml" ContentType="application/vnd.openxmlformats-officedocument.presentationml.slide+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notesSlides/notesSlide29.xml" ContentType="application/vnd.openxmlformats-officedocument.presentationml.notesSlide+xml"/>
  <Override PartName="/ppt/theme/theme3.xml" ContentType="application/vnd.openxmlformats-officedocument.theme+xml"/>
  <Default Extension="rels" ContentType="application/vnd.openxmlformats-package.relationships+xml"/>
  <Override PartName="/ppt/slides/slide16.xml" ContentType="application/vnd.openxmlformats-officedocument.presentationml.slide+xml"/>
  <Override PartName="/ppt/slides/slide34.xml" ContentType="application/vnd.openxmlformats-officedocument.presentationml.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6.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slides/slide23.xml" ContentType="application/vnd.openxmlformats-officedocument.presentationml.slide+xml"/>
  <Override PartName="/ppt/slides/slide41.xml" ContentType="application/vnd.openxmlformats-officedocument.presentationml.slide+xml"/>
  <Override PartName="/ppt/notesSlides/notesSlide43.xml" ContentType="application/vnd.openxmlformats-officedocument.presentationml.notes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32.xml" ContentType="application/vnd.openxmlformats-officedocument.presentationml.notesSlide+xml"/>
  <Override PartName="/ppt/slideLayouts/slideLayout40.xml" ContentType="application/vnd.openxmlformats-officedocument.presentationml.slideLayout+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1.xml" ContentType="application/vnd.openxmlformats-officedocument.presentationml.notesSlide+xml"/>
  <Override PartName="/ppt/notesSlides/notesSlide9.xml" ContentType="application/vnd.openxmlformats-officedocument.presentationml.notesSlide+xml"/>
  <Override PartName="/ppt/commentAuthors.xml" ContentType="application/vnd.openxmlformats-officedocument.presentationml.commentAuthor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4.xml" ContentType="application/vnd.openxmlformats-officedocument.customXmlProperties+xml"/>
  <Override PartName="/ppt/slides/slide39.xml" ContentType="application/vnd.openxmlformats-officedocument.presentationml.slide+xml"/>
  <Override PartName="/ppt/slides/slide28.xml" ContentType="application/vnd.openxmlformats-officedocument.presentationml.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theme/theme4.xml" ContentType="application/vnd.openxmlformats-officedocument.theme+xml"/>
  <Override PartName="/ppt/slides/slide17.xml" ContentType="application/vnd.openxmlformats-officedocument.presentationml.slide+xml"/>
  <Override PartName="/ppt/slides/slide46.xml" ContentType="application/vnd.openxmlformats-officedocument.presentationml.slide+xml"/>
  <Override PartName="/ppt/slides/slide3.xml" ContentType="application/vnd.openxmlformats-officedocument.presentationml.slide+xml"/>
  <Override PartName="/ppt/slideLayouts/slideLayout27.xml" ContentType="application/vnd.openxmlformats-officedocument.presentationml.slideLayout+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notesSlides/notesSlide37.xml" ContentType="application/vnd.openxmlformats-officedocument.presentationml.notesSlide+xml"/>
  <Override PartName="/ppt/slideLayouts/slideLayout34.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slides/slide42.xml" ContentType="application/vnd.openxmlformats-officedocument.presentationml.slide+xml"/>
  <Override PartName="/ppt/slides/slide13.xml" ContentType="application/vnd.openxmlformats-officedocument.presentationml.slide+xml"/>
  <Override PartName="/ppt/slides/slide31.xml" ContentType="application/vnd.openxmlformats-officedocument.presentationml.slide+xml"/>
  <Override PartName="/ppt/notesSlides/notesSlide44.xml" ContentType="application/vnd.openxmlformats-officedocument.presentationml.notesSlide+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notesSlides/notesSlide26.xml" ContentType="application/vnd.openxmlformats-officedocument.presentationml.notesSlide+xml"/>
  <Override PartName="/ppt/notesSlides/notesSlide15.xml" ContentType="application/vnd.openxmlformats-officedocument.presentationml.notesSlide+xml"/>
  <Override PartName="/ppt/slides/slide20.xml" ContentType="application/vnd.openxmlformats-officedocument.presentationml.slide+xml"/>
  <Override PartName="/ppt/notesSlides/notesSlide33.xml" ContentType="application/vnd.openxmlformats-officedocument.presentationml.notesSlide+xml"/>
  <Override PartName="/ppt/slideLayouts/slideLayout30.xml" ContentType="application/vnd.openxmlformats-officedocument.presentationml.slideLayout+xml"/>
  <Override PartName="/ppt/slideLayouts/slideLayout12.xml" ContentType="application/vnd.openxmlformats-officedocument.presentationml.slideLayout+xml"/>
  <Override PartName="/ppt/notesSlides/notesSlide22.xml" ContentType="application/vnd.openxmlformats-officedocument.presentationml.notesSlide+xml"/>
  <Default Extension="tiff" ContentType="image/tiff"/>
  <Override PartName="/ppt/notesSlides/notesSlide40.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Default Extension="jpg" ContentType="image/jpeg"/>
  <Override PartName="/ppt/diagrams/data1.xml" ContentType="application/vnd.openxmlformats-officedocument.drawingml.diagramData+xml"/>
  <Override PartName="/ppt/slides/slide8.xml" ContentType="application/vnd.openxmlformats-officedocument.presentationml.slide+xml"/>
  <Override PartName="/ppt/slides/slide29.xml" ContentType="application/vnd.openxmlformats-officedocument.presentationml.slide+xml"/>
  <Override PartName="/ppt/slideLayouts/slideLayout39.xml" ContentType="application/vnd.openxmlformats-officedocument.presentationml.slideLayout+xml"/>
  <Override PartName="/ppt/slides/slide18.xml" ContentType="application/vnd.openxmlformats-officedocument.presentationml.slide+xml"/>
  <Override PartName="/ppt/slides/slide4.xml" ContentType="application/vnd.openxmlformats-officedocument.presentationml.slide+xml"/>
  <Override PartName="/ppt/slideLayouts/slideLayout28.xml" ContentType="application/vnd.openxmlformats-officedocument.presentationml.slideLayout+xml"/>
  <Override PartName="/ppt/slideLayouts/slideLayout17.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43.xml" ContentType="application/vnd.openxmlformats-officedocument.presentationml.slide+xml"/>
  <Override PartName="/ppt/notesSlides/notesSlide45.xml" ContentType="application/vnd.openxmlformats-officedocument.presentationml.notesSlide+xml"/>
  <Override PartName="/ppt/theme/theme1.xml" ContentType="application/vnd.openxmlformats-officedocument.theme+xml"/>
  <Override PartName="/ppt/slides/slide32.xml" ContentType="application/vnd.openxmlformats-officedocument.presentationml.slide+xml"/>
  <Override PartName="/ppt/notesSlides/notesSlide34.xml" ContentType="application/vnd.openxmlformats-officedocument.presentationml.notesSlide+xml"/>
  <Override PartName="/ppt/slideLayouts/slideLayout42.xml" ContentType="application/vnd.openxmlformats-officedocument.presentationml.slideLayout+xml"/>
  <Override PartName="/ppt/slides/slide21.xml" ContentType="application/vnd.openxmlformats-officedocument.presentationml.slide+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notesSlides/notesSlide3.xml" ContentType="application/vnd.openxmlformats-officedocument.presentationml.notesSlide+xml"/>
  <Override PartName="/ppt/slides/slide37.xml" ContentType="application/vnd.openxmlformats-officedocument.presentationml.slide+xml"/>
  <Override PartName="/ppt/slides/slide26.xml" ContentType="application/vnd.openxmlformats-officedocument.presentationml.slide+xml"/>
  <Override PartName="/ppt/notesSlides/notesSlide39.xml" ContentType="application/vnd.openxmlformats-officedocument.presentationml.notesSlide+xml"/>
  <Override PartName="/ppt/slideLayouts/slideLayout36.xml" ContentType="application/vnd.openxmlformats-officedocument.presentationml.slideLayout+xml"/>
  <Override PartName="/ppt/presProps.xml" ContentType="application/vnd.openxmlformats-officedocument.presentationml.presProps+xml"/>
  <Override PartName="/ppt/slides/slide15.xml" ContentType="application/vnd.openxmlformats-officedocument.presentationml.slide+xml"/>
  <Override PartName="/ppt/slides/slide1.xml" ContentType="application/vnd.openxmlformats-officedocument.presentationml.slide+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digital-signature/origin" Target="_xmlsignatures/origin.sigs"/><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1"/>
    <p:sldMasterId id="2147483696" r:id="rId2"/>
    <p:sldMasterId id="2147483756" r:id="rId3"/>
  </p:sldMasterIdLst>
  <p:notesMasterIdLst>
    <p:notesMasterId r:id="rId50"/>
  </p:notesMasterIdLst>
  <p:handoutMasterIdLst>
    <p:handoutMasterId r:id="rId51"/>
  </p:handoutMasterIdLst>
  <p:sldIdLst>
    <p:sldId id="318" r:id="rId4"/>
    <p:sldId id="474" r:id="rId5"/>
    <p:sldId id="403" r:id="rId6"/>
    <p:sldId id="422" r:id="rId7"/>
    <p:sldId id="423" r:id="rId8"/>
    <p:sldId id="424" r:id="rId9"/>
    <p:sldId id="472" r:id="rId10"/>
    <p:sldId id="426" r:id="rId11"/>
    <p:sldId id="428" r:id="rId12"/>
    <p:sldId id="473" r:id="rId13"/>
    <p:sldId id="466" r:id="rId14"/>
    <p:sldId id="467" r:id="rId15"/>
    <p:sldId id="468" r:id="rId16"/>
    <p:sldId id="470" r:id="rId17"/>
    <p:sldId id="464" r:id="rId18"/>
    <p:sldId id="438" r:id="rId19"/>
    <p:sldId id="439" r:id="rId20"/>
    <p:sldId id="381" r:id="rId21"/>
    <p:sldId id="457" r:id="rId22"/>
    <p:sldId id="441" r:id="rId23"/>
    <p:sldId id="415" r:id="rId24"/>
    <p:sldId id="347" r:id="rId25"/>
    <p:sldId id="442" r:id="rId26"/>
    <p:sldId id="443" r:id="rId27"/>
    <p:sldId id="444" r:id="rId28"/>
    <p:sldId id="385" r:id="rId29"/>
    <p:sldId id="445" r:id="rId30"/>
    <p:sldId id="447" r:id="rId31"/>
    <p:sldId id="449" r:id="rId32"/>
    <p:sldId id="450" r:id="rId33"/>
    <p:sldId id="471" r:id="rId34"/>
    <p:sldId id="410" r:id="rId35"/>
    <p:sldId id="454" r:id="rId36"/>
    <p:sldId id="350" r:id="rId37"/>
    <p:sldId id="455" r:id="rId38"/>
    <p:sldId id="456" r:id="rId39"/>
    <p:sldId id="458" r:id="rId40"/>
    <p:sldId id="388" r:id="rId41"/>
    <p:sldId id="416" r:id="rId42"/>
    <p:sldId id="460" r:id="rId43"/>
    <p:sldId id="461" r:id="rId44"/>
    <p:sldId id="462" r:id="rId45"/>
    <p:sldId id="465" r:id="rId46"/>
    <p:sldId id="419" r:id="rId47"/>
    <p:sldId id="311" r:id="rId48"/>
    <p:sldId id="30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0085D5"/>
    <a:srgbClr val="BDBDBD"/>
    <a:srgbClr val="4D4D4D"/>
    <a:srgbClr val="D9D9D9"/>
    <a:srgbClr val="FF9900"/>
    <a:srgbClr val="7EAC28"/>
    <a:srgbClr val="F8F8F8"/>
    <a:srgbClr val="CDCDCD"/>
    <a:srgbClr val="B218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4819" autoAdjust="0"/>
    <p:restoredTop sz="86519" autoAdjust="0"/>
  </p:normalViewPr>
  <p:slideViewPr>
    <p:cSldViewPr snapToGrid="0">
      <p:cViewPr varScale="1">
        <p:scale>
          <a:sx n="91" d="100"/>
          <a:sy n="91" d="100"/>
        </p:scale>
        <p:origin x="221" y="67"/>
      </p:cViewPr>
      <p:guideLst>
        <p:guide orient="horz" pos="2160"/>
        <p:guide pos="2880"/>
      </p:guideLst>
    </p:cSldViewPr>
  </p:slideViewPr>
  <p:notesTextViewPr>
    <p:cViewPr>
      <p:scale>
        <a:sx n="1" d="1"/>
        <a:sy n="1" d="1"/>
      </p:scale>
      <p:origin x="0" y="0"/>
    </p:cViewPr>
  </p:notesTextViewPr>
  <p:sorterViewPr>
    <p:cViewPr varScale="1">
      <p:scale>
        <a:sx n="1" d="1"/>
        <a:sy n="1" d="1"/>
      </p:scale>
      <p:origin x="0" y="739"/>
    </p:cViewPr>
  </p:sorterViewPr>
  <p:notesViewPr>
    <p:cSldViewPr snapToGrid="0" showGuides="1">
      <p:cViewPr>
        <p:scale>
          <a:sx n="140" d="100"/>
          <a:sy n="140" d="100"/>
        </p:scale>
        <p:origin x="-475" y="8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customXml" Target="../customXml/item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ustomXml" Target="../customXml/item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06EC29-882B-4317-9AF1-9958D12EA658}"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5C5D1AD4-B9C0-4DCA-942D-4735457DECCE}">
      <dgm:prSet phldrT="[Text]" custT="1"/>
      <dgm:spPr>
        <a:solidFill>
          <a:srgbClr val="FF9900"/>
        </a:solidFill>
      </dgm:spPr>
      <dgm:t>
        <a:bodyPr/>
        <a:lstStyle/>
        <a:p>
          <a:pPr>
            <a:spcBef>
              <a:spcPts val="0"/>
            </a:spcBef>
            <a:spcAft>
              <a:spcPts val="700"/>
            </a:spcAft>
            <a:buNone/>
          </a:pPr>
          <a:r>
            <a:rPr lang="en-US" sz="1800" b="1" i="0">
              <a:latin typeface="Arial"/>
            </a:rPr>
            <a:t>原子</a:t>
          </a:r>
        </a:p>
        <a:p>
          <a:pPr>
            <a:spcBef>
              <a:spcPts val="700"/>
            </a:spcBef>
            <a:spcAft>
              <a:spcPts val="300"/>
            </a:spcAft>
            <a:buNone/>
          </a:pPr>
          <a:r>
            <a:rPr lang="en-US" sz="1600" b="0" i="0">
              <a:latin typeface="Arial"/>
            </a:rPr>
            <a:t>原子光谱</a:t>
          </a:r>
        </a:p>
      </dgm:t>
    </dgm:pt>
    <dgm:pt modelId="{CC35DE3B-0433-40A8-96E1-4B901CC80FB9}" type="parTrans" cxnId="{18A63FA2-28E9-4A7A-8E75-D3709637F6AA}">
      <dgm:prSet/>
      <dgm:spPr/>
      <dgm:t>
        <a:bodyPr/>
        <a:lstStyle/>
        <a:p>
          <a:endParaRPr lang="en-US"/>
        </a:p>
      </dgm:t>
    </dgm:pt>
    <dgm:pt modelId="{F8141A96-5690-460C-8B05-5029AE8B7D7C}" type="sibTrans" cxnId="{18A63FA2-28E9-4A7A-8E75-D3709637F6AA}">
      <dgm:prSet/>
      <dgm:spPr/>
      <dgm:t>
        <a:bodyPr/>
        <a:lstStyle/>
        <a:p>
          <a:endParaRPr lang="en-US"/>
        </a:p>
      </dgm:t>
    </dgm:pt>
    <dgm:pt modelId="{49974E5F-180E-4600-B853-A304871E6BEA}">
      <dgm:prSet phldrT="[Text]" custT="1"/>
      <dgm:spPr>
        <a:solidFill>
          <a:srgbClr val="FF9900"/>
        </a:solidFill>
      </dgm:spPr>
      <dgm:t>
        <a:bodyPr/>
        <a:lstStyle/>
        <a:p>
          <a:pPr>
            <a:spcBef>
              <a:spcPts val="1"/>
            </a:spcBef>
            <a:spcAft>
              <a:spcPts val="300"/>
            </a:spcAft>
            <a:buNone/>
          </a:pPr>
          <a:r>
            <a:rPr lang="en-US" sz="1600" b="0" i="0">
              <a:latin typeface="Arial"/>
            </a:rPr>
            <a:t>AAS</a:t>
          </a:r>
        </a:p>
      </dgm:t>
    </dgm:pt>
    <dgm:pt modelId="{61C80A56-57AE-490E-9811-DA85B82FC8D1}" type="parTrans" cxnId="{7D07E2AB-1D0D-4A2D-84F1-BF6A391A83AC}">
      <dgm:prSet/>
      <dgm:spPr/>
      <dgm:t>
        <a:bodyPr/>
        <a:lstStyle/>
        <a:p>
          <a:endParaRPr lang="en-US"/>
        </a:p>
      </dgm:t>
    </dgm:pt>
    <dgm:pt modelId="{7B4529E9-439B-40DB-94E5-6B517E718388}" type="sibTrans" cxnId="{7D07E2AB-1D0D-4A2D-84F1-BF6A391A83AC}">
      <dgm:prSet/>
      <dgm:spPr/>
      <dgm:t>
        <a:bodyPr/>
        <a:lstStyle/>
        <a:p>
          <a:endParaRPr lang="en-US"/>
        </a:p>
      </dgm:t>
    </dgm:pt>
    <dgm:pt modelId="{E7A80483-9A46-4DC6-A315-9725C439C8C8}">
      <dgm:prSet phldrT="[Text]" custT="1"/>
      <dgm:spPr/>
      <dgm:t>
        <a:bodyPr/>
        <a:lstStyle/>
        <a:p>
          <a:pPr>
            <a:spcBef>
              <a:spcPts val="1"/>
            </a:spcBef>
            <a:spcAft>
              <a:spcPts val="300"/>
            </a:spcAft>
            <a:buNone/>
          </a:pPr>
          <a:r>
            <a:rPr lang="en-US" sz="1600" b="1" i="0" dirty="0" err="1">
              <a:latin typeface="Arial"/>
            </a:rPr>
            <a:t>分子</a:t>
          </a:r>
          <a:endParaRPr lang="en-US" sz="1600" b="1" i="0" dirty="0">
            <a:latin typeface="Arial"/>
          </a:endParaRPr>
        </a:p>
        <a:p>
          <a:pPr>
            <a:spcBef>
              <a:spcPts val="1"/>
            </a:spcBef>
            <a:spcAft>
              <a:spcPts val="300"/>
            </a:spcAft>
            <a:buNone/>
          </a:pPr>
          <a:r>
            <a:rPr lang="en-US" sz="1600" b="0" i="0" dirty="0" err="1">
              <a:latin typeface="Arial"/>
            </a:rPr>
            <a:t>分子光谱</a:t>
          </a:r>
          <a:endParaRPr lang="en-US" sz="1600" b="0" i="0" dirty="0">
            <a:latin typeface="Arial"/>
          </a:endParaRPr>
        </a:p>
      </dgm:t>
    </dgm:pt>
    <dgm:pt modelId="{9217F592-4774-4DD3-BA1D-00831BB0AD65}" type="parTrans" cxnId="{3E15C2E3-6995-471A-966A-56C5476C31E4}">
      <dgm:prSet/>
      <dgm:spPr/>
      <dgm:t>
        <a:bodyPr/>
        <a:lstStyle/>
        <a:p>
          <a:endParaRPr lang="en-US"/>
        </a:p>
      </dgm:t>
    </dgm:pt>
    <dgm:pt modelId="{73C2EF81-3CE9-43E3-B823-CB40AD82AA65}" type="sibTrans" cxnId="{3E15C2E3-6995-471A-966A-56C5476C31E4}">
      <dgm:prSet/>
      <dgm:spPr/>
      <dgm:t>
        <a:bodyPr/>
        <a:lstStyle/>
        <a:p>
          <a:endParaRPr lang="en-US"/>
        </a:p>
      </dgm:t>
    </dgm:pt>
    <dgm:pt modelId="{145DEF7D-AF9D-4AC4-8DA1-DACCE69CF40E}">
      <dgm:prSet phldrT="[Text]" custT="1"/>
      <dgm:spPr/>
      <dgm:t>
        <a:bodyPr/>
        <a:lstStyle/>
        <a:p>
          <a:pPr>
            <a:spcBef>
              <a:spcPts val="1"/>
            </a:spcBef>
            <a:spcAft>
              <a:spcPts val="300"/>
            </a:spcAft>
            <a:buNone/>
          </a:pPr>
          <a:r>
            <a:rPr lang="en-US" sz="1600" b="1" i="0" dirty="0" err="1">
              <a:latin typeface="Arial"/>
            </a:rPr>
            <a:t>晶体</a:t>
          </a:r>
          <a:endParaRPr lang="en-US" sz="1600" b="0" i="0" dirty="0">
            <a:latin typeface="Arial"/>
          </a:endParaRPr>
        </a:p>
      </dgm:t>
    </dgm:pt>
    <dgm:pt modelId="{0DC5F50F-ADFE-435D-9910-016D3B1D30DF}" type="parTrans" cxnId="{D8F4ABD0-88F6-491A-A2F7-DEA86CFBF293}">
      <dgm:prSet/>
      <dgm:spPr/>
      <dgm:t>
        <a:bodyPr/>
        <a:lstStyle/>
        <a:p>
          <a:endParaRPr lang="en-US"/>
        </a:p>
      </dgm:t>
    </dgm:pt>
    <dgm:pt modelId="{FA0F7AC9-2A86-4F27-9DE6-6C0492BDC458}" type="sibTrans" cxnId="{D8F4ABD0-88F6-491A-A2F7-DEA86CFBF293}">
      <dgm:prSet/>
      <dgm:spPr/>
      <dgm:t>
        <a:bodyPr/>
        <a:lstStyle/>
        <a:p>
          <a:endParaRPr lang="en-US"/>
        </a:p>
      </dgm:t>
    </dgm:pt>
    <dgm:pt modelId="{214F8B99-12AC-4EE9-B933-CC2D5643E0A6}">
      <dgm:prSet phldrT="[Text]" custT="1"/>
      <dgm:spPr/>
      <dgm:t>
        <a:bodyPr/>
        <a:lstStyle/>
        <a:p>
          <a:pPr>
            <a:spcBef>
              <a:spcPts val="0"/>
            </a:spcBef>
            <a:spcAft>
              <a:spcPts val="700"/>
            </a:spcAft>
            <a:buNone/>
          </a:pPr>
          <a:r>
            <a:rPr lang="en-US" sz="1800" b="0" i="0" dirty="0">
              <a:latin typeface="Arial"/>
            </a:rPr>
            <a:t>X-</a:t>
          </a:r>
          <a:r>
            <a:rPr lang="en-US" sz="1800" b="0" i="0" dirty="0" err="1">
              <a:latin typeface="Arial"/>
            </a:rPr>
            <a:t>射线晶体学</a:t>
          </a:r>
          <a:endParaRPr lang="en-US" sz="1600" b="0" i="0" dirty="0">
            <a:latin typeface="Arial"/>
          </a:endParaRPr>
        </a:p>
      </dgm:t>
    </dgm:pt>
    <dgm:pt modelId="{022DA80C-5225-4984-ABE5-047E31A9257A}" type="parTrans" cxnId="{D1F35DCF-FB65-40C1-B5D1-5EC13E2922B7}">
      <dgm:prSet/>
      <dgm:spPr/>
      <dgm:t>
        <a:bodyPr/>
        <a:lstStyle/>
        <a:p>
          <a:endParaRPr lang="en-US"/>
        </a:p>
      </dgm:t>
    </dgm:pt>
    <dgm:pt modelId="{849771F8-A636-4058-842F-8DED49611164}" type="sibTrans" cxnId="{D1F35DCF-FB65-40C1-B5D1-5EC13E2922B7}">
      <dgm:prSet/>
      <dgm:spPr/>
      <dgm:t>
        <a:bodyPr/>
        <a:lstStyle/>
        <a:p>
          <a:endParaRPr lang="en-US"/>
        </a:p>
      </dgm:t>
    </dgm:pt>
    <dgm:pt modelId="{A5872FC3-7D1F-4121-B989-77DCDFC71479}">
      <dgm:prSet phldrT="[Text]" custT="1"/>
      <dgm:spPr/>
      <dgm:t>
        <a:bodyPr/>
        <a:lstStyle/>
        <a:p>
          <a:pPr>
            <a:spcBef>
              <a:spcPts val="1"/>
            </a:spcBef>
            <a:spcAft>
              <a:spcPts val="300"/>
            </a:spcAft>
            <a:buNone/>
          </a:pPr>
          <a:r>
            <a:rPr lang="en-US" sz="1600" b="1" i="0" dirty="0" err="1">
              <a:latin typeface="Arial"/>
            </a:rPr>
            <a:t>核子</a:t>
          </a:r>
          <a:endParaRPr lang="en-US" sz="1600" b="0" i="0" dirty="0">
            <a:latin typeface="Arial"/>
          </a:endParaRPr>
        </a:p>
      </dgm:t>
    </dgm:pt>
    <dgm:pt modelId="{1F072075-127B-47E3-9AF8-5B46C7BC299B}" type="parTrans" cxnId="{35005404-9FC8-44D1-84BF-631519B8B528}">
      <dgm:prSet/>
      <dgm:spPr/>
      <dgm:t>
        <a:bodyPr/>
        <a:lstStyle/>
        <a:p>
          <a:endParaRPr lang="en-US"/>
        </a:p>
      </dgm:t>
    </dgm:pt>
    <dgm:pt modelId="{3E1816E1-E082-41DE-90F3-90FF750D7BF0}" type="sibTrans" cxnId="{35005404-9FC8-44D1-84BF-631519B8B528}">
      <dgm:prSet/>
      <dgm:spPr/>
      <dgm:t>
        <a:bodyPr/>
        <a:lstStyle/>
        <a:p>
          <a:endParaRPr lang="en-US"/>
        </a:p>
      </dgm:t>
    </dgm:pt>
    <dgm:pt modelId="{09B32527-62DA-488C-BB49-E546CB03D281}">
      <dgm:prSet custT="1"/>
      <dgm:spPr>
        <a:solidFill>
          <a:srgbClr val="FF9900"/>
        </a:solidFill>
      </dgm:spPr>
      <dgm:t>
        <a:bodyPr/>
        <a:lstStyle/>
        <a:p>
          <a:pPr>
            <a:spcBef>
              <a:spcPts val="1"/>
            </a:spcBef>
            <a:spcAft>
              <a:spcPts val="300"/>
            </a:spcAft>
            <a:buNone/>
          </a:pPr>
          <a:r>
            <a:rPr lang="en-US" sz="1600" b="0" i="0" dirty="0">
              <a:latin typeface="Arial"/>
            </a:rPr>
            <a:t>MP-AES</a:t>
          </a:r>
        </a:p>
      </dgm:t>
    </dgm:pt>
    <dgm:pt modelId="{F2ACB67B-300C-4CEE-B1C0-FDC9C1F30C52}" type="parTrans" cxnId="{EA04A8D6-9237-4429-ACEC-0729214F53AC}">
      <dgm:prSet/>
      <dgm:spPr/>
      <dgm:t>
        <a:bodyPr/>
        <a:lstStyle/>
        <a:p>
          <a:endParaRPr lang="en-US"/>
        </a:p>
      </dgm:t>
    </dgm:pt>
    <dgm:pt modelId="{38D8867D-FEDF-444C-A502-2F97B539903D}" type="sibTrans" cxnId="{EA04A8D6-9237-4429-ACEC-0729214F53AC}">
      <dgm:prSet/>
      <dgm:spPr/>
      <dgm:t>
        <a:bodyPr/>
        <a:lstStyle/>
        <a:p>
          <a:endParaRPr lang="en-US"/>
        </a:p>
      </dgm:t>
    </dgm:pt>
    <dgm:pt modelId="{040B919C-F584-4396-851E-131FAAFB1B83}">
      <dgm:prSet custT="1"/>
      <dgm:spPr/>
      <dgm:t>
        <a:bodyPr/>
        <a:lstStyle/>
        <a:p>
          <a:pPr>
            <a:spcBef>
              <a:spcPts val="0"/>
            </a:spcBef>
            <a:spcAft>
              <a:spcPts val="700"/>
            </a:spcAft>
            <a:buNone/>
          </a:pPr>
          <a:r>
            <a:rPr lang="en-US" sz="1800" b="0" i="0" dirty="0">
              <a:latin typeface="Arial"/>
            </a:rPr>
            <a:t>UV-VIS</a:t>
          </a:r>
          <a:endParaRPr lang="en-US" sz="1800" b="1" i="0" dirty="0">
            <a:latin typeface="Arial"/>
          </a:endParaRPr>
        </a:p>
      </dgm:t>
    </dgm:pt>
    <dgm:pt modelId="{5BC0EB13-923E-4782-8F16-2B1F5CA5ACE2}" type="parTrans" cxnId="{22A63855-4644-434F-9F07-EBA0F6BF930A}">
      <dgm:prSet/>
      <dgm:spPr/>
      <dgm:t>
        <a:bodyPr/>
        <a:lstStyle/>
        <a:p>
          <a:endParaRPr lang="en-US"/>
        </a:p>
      </dgm:t>
    </dgm:pt>
    <dgm:pt modelId="{08D06C67-F33D-4233-85E6-4FBD932A0A76}" type="sibTrans" cxnId="{22A63855-4644-434F-9F07-EBA0F6BF930A}">
      <dgm:prSet/>
      <dgm:spPr/>
      <dgm:t>
        <a:bodyPr/>
        <a:lstStyle/>
        <a:p>
          <a:endParaRPr lang="en-US"/>
        </a:p>
      </dgm:t>
    </dgm:pt>
    <dgm:pt modelId="{C90DB766-ACCA-4EDF-928D-7ED25EC702F4}">
      <dgm:prSet phldrT="[Text]" custT="1"/>
      <dgm:spPr/>
      <dgm:t>
        <a:bodyPr/>
        <a:lstStyle/>
        <a:p>
          <a:pPr>
            <a:spcBef>
              <a:spcPts val="1"/>
            </a:spcBef>
            <a:spcAft>
              <a:spcPts val="300"/>
            </a:spcAft>
            <a:buNone/>
          </a:pPr>
          <a:r>
            <a:rPr lang="en-US" sz="1600" b="0" i="0" dirty="0" err="1">
              <a:latin typeface="Arial"/>
            </a:rPr>
            <a:t>核磁共振</a:t>
          </a:r>
          <a:endParaRPr lang="en-US" sz="1600" b="0" i="0" dirty="0">
            <a:latin typeface="Arial"/>
          </a:endParaRPr>
        </a:p>
      </dgm:t>
    </dgm:pt>
    <dgm:pt modelId="{63B5CD19-603D-45C4-9BDF-0F6C88130463}" type="parTrans" cxnId="{60F8B7F2-1867-4505-9C82-CFF815E465EC}">
      <dgm:prSet/>
      <dgm:spPr/>
      <dgm:t>
        <a:bodyPr/>
        <a:lstStyle/>
        <a:p>
          <a:endParaRPr lang="en-US"/>
        </a:p>
      </dgm:t>
    </dgm:pt>
    <dgm:pt modelId="{7799FEEE-D807-449C-BC2A-FA1C8BB2C80D}" type="sibTrans" cxnId="{60F8B7F2-1867-4505-9C82-CFF815E465EC}">
      <dgm:prSet/>
      <dgm:spPr/>
      <dgm:t>
        <a:bodyPr/>
        <a:lstStyle/>
        <a:p>
          <a:endParaRPr lang="en-US"/>
        </a:p>
      </dgm:t>
    </dgm:pt>
    <dgm:pt modelId="{CCF1634D-0E95-4DA4-B589-0F98CFA26B49}">
      <dgm:prSet custT="1"/>
      <dgm:spPr>
        <a:solidFill>
          <a:srgbClr val="FF9900"/>
        </a:solidFill>
      </dgm:spPr>
      <dgm:t>
        <a:bodyPr/>
        <a:lstStyle/>
        <a:p>
          <a:pPr>
            <a:spcBef>
              <a:spcPts val="1"/>
            </a:spcBef>
            <a:spcAft>
              <a:spcPts val="300"/>
            </a:spcAft>
            <a:buNone/>
          </a:pPr>
          <a:r>
            <a:rPr lang="en-US" sz="1600" b="0" i="0" dirty="0">
              <a:latin typeface="Arial"/>
            </a:rPr>
            <a:t>ICP-OES</a:t>
          </a:r>
        </a:p>
      </dgm:t>
    </dgm:pt>
    <dgm:pt modelId="{0349FFE0-D6EA-4C50-B861-28D77E17FC23}" type="sibTrans" cxnId="{DDA44A31-C797-46D1-9C7E-C826B6D5C651}">
      <dgm:prSet/>
      <dgm:spPr/>
      <dgm:t>
        <a:bodyPr/>
        <a:lstStyle/>
        <a:p>
          <a:endParaRPr lang="zh-CN" altLang="en-US"/>
        </a:p>
      </dgm:t>
    </dgm:pt>
    <dgm:pt modelId="{B9A5751C-6C68-4403-AF9A-2D1C0684305F}" type="parTrans" cxnId="{DDA44A31-C797-46D1-9C7E-C826B6D5C651}">
      <dgm:prSet/>
      <dgm:spPr/>
      <dgm:t>
        <a:bodyPr/>
        <a:lstStyle/>
        <a:p>
          <a:endParaRPr lang="zh-CN" altLang="en-US"/>
        </a:p>
      </dgm:t>
    </dgm:pt>
    <dgm:pt modelId="{070FE0E1-7150-4BDA-9E3A-432B5C3E08FA}">
      <dgm:prSet custT="1"/>
      <dgm:spPr>
        <a:solidFill>
          <a:srgbClr val="FF9900"/>
        </a:solidFill>
      </dgm:spPr>
      <dgm:t>
        <a:bodyPr/>
        <a:lstStyle/>
        <a:p>
          <a:pPr>
            <a:spcBef>
              <a:spcPts val="1"/>
            </a:spcBef>
            <a:spcAft>
              <a:spcPts val="300"/>
            </a:spcAft>
            <a:buNone/>
          </a:pPr>
          <a:r>
            <a:rPr lang="en-US" sz="1600" b="0" i="0" dirty="0">
              <a:latin typeface="Arial"/>
            </a:rPr>
            <a:t>ICP-MS</a:t>
          </a:r>
        </a:p>
      </dgm:t>
    </dgm:pt>
    <dgm:pt modelId="{364B6FC6-D528-4F49-8A66-06512CA6A332}" type="parTrans" cxnId="{B5E3117E-E82D-44FD-AA7F-DF7B5E7AD35C}">
      <dgm:prSet/>
      <dgm:spPr/>
      <dgm:t>
        <a:bodyPr/>
        <a:lstStyle/>
        <a:p>
          <a:endParaRPr lang="zh-CN" altLang="en-US"/>
        </a:p>
      </dgm:t>
    </dgm:pt>
    <dgm:pt modelId="{7AB989E8-3039-41C2-B48F-D0598404F536}" type="sibTrans" cxnId="{B5E3117E-E82D-44FD-AA7F-DF7B5E7AD35C}">
      <dgm:prSet/>
      <dgm:spPr/>
      <dgm:t>
        <a:bodyPr/>
        <a:lstStyle/>
        <a:p>
          <a:endParaRPr lang="zh-CN" altLang="en-US"/>
        </a:p>
      </dgm:t>
    </dgm:pt>
    <dgm:pt modelId="{A5FD0AA6-5008-46C3-8C84-58EB69E85B0A}">
      <dgm:prSet custT="1"/>
      <dgm:spPr/>
      <dgm:t>
        <a:bodyPr/>
        <a:lstStyle/>
        <a:p>
          <a:pPr>
            <a:spcBef>
              <a:spcPts val="0"/>
            </a:spcBef>
            <a:spcAft>
              <a:spcPts val="700"/>
            </a:spcAft>
            <a:buNone/>
          </a:pPr>
          <a:r>
            <a:rPr lang="en-US" sz="1800" b="0" i="0" dirty="0">
              <a:latin typeface="Arial"/>
            </a:rPr>
            <a:t>FTIR</a:t>
          </a:r>
          <a:endParaRPr lang="en-US" sz="1800" b="1" i="0" dirty="0">
            <a:latin typeface="Arial"/>
          </a:endParaRPr>
        </a:p>
      </dgm:t>
    </dgm:pt>
    <dgm:pt modelId="{C1270657-BA71-448E-AE90-F5F2231BAB96}" type="parTrans" cxnId="{98A7ECDA-80B6-4002-AD65-82C5C2240C85}">
      <dgm:prSet/>
      <dgm:spPr/>
      <dgm:t>
        <a:bodyPr/>
        <a:lstStyle/>
        <a:p>
          <a:endParaRPr lang="zh-CN" altLang="en-US"/>
        </a:p>
      </dgm:t>
    </dgm:pt>
    <dgm:pt modelId="{2AF6CE0B-3EA4-4EEA-8E44-7D1644B42C17}" type="sibTrans" cxnId="{98A7ECDA-80B6-4002-AD65-82C5C2240C85}">
      <dgm:prSet/>
      <dgm:spPr/>
      <dgm:t>
        <a:bodyPr/>
        <a:lstStyle/>
        <a:p>
          <a:endParaRPr lang="zh-CN" altLang="en-US"/>
        </a:p>
      </dgm:t>
    </dgm:pt>
    <dgm:pt modelId="{4487FAD3-3667-401A-AFD2-840653093F24}">
      <dgm:prSet custT="1"/>
      <dgm:spPr/>
      <dgm:t>
        <a:bodyPr/>
        <a:lstStyle/>
        <a:p>
          <a:pPr>
            <a:spcBef>
              <a:spcPts val="0"/>
            </a:spcBef>
            <a:spcAft>
              <a:spcPts val="700"/>
            </a:spcAft>
            <a:buNone/>
          </a:pPr>
          <a:r>
            <a:rPr lang="en-US" sz="1800" b="0" i="0" dirty="0" err="1">
              <a:latin typeface="Arial"/>
            </a:rPr>
            <a:t>荧光</a:t>
          </a:r>
          <a:endParaRPr lang="en-US" sz="1800" b="1" i="0" dirty="0">
            <a:latin typeface="Arial"/>
          </a:endParaRPr>
        </a:p>
      </dgm:t>
    </dgm:pt>
    <dgm:pt modelId="{8377DB8F-B6F2-48F7-BF45-8C251754B957}" type="parTrans" cxnId="{CCC6F1B5-B488-4DA2-BC15-5D5EA0C3668B}">
      <dgm:prSet/>
      <dgm:spPr/>
      <dgm:t>
        <a:bodyPr/>
        <a:lstStyle/>
        <a:p>
          <a:endParaRPr lang="zh-CN" altLang="en-US"/>
        </a:p>
      </dgm:t>
    </dgm:pt>
    <dgm:pt modelId="{9DA0F254-0095-43B1-A023-2AA339A17E11}" type="sibTrans" cxnId="{CCC6F1B5-B488-4DA2-BC15-5D5EA0C3668B}">
      <dgm:prSet/>
      <dgm:spPr/>
      <dgm:t>
        <a:bodyPr/>
        <a:lstStyle/>
        <a:p>
          <a:endParaRPr lang="zh-CN" altLang="en-US"/>
        </a:p>
      </dgm:t>
    </dgm:pt>
    <dgm:pt modelId="{CAA9A79E-BE12-4FF8-93A6-14B3F90FB542}">
      <dgm:prSet custT="1"/>
      <dgm:spPr/>
      <dgm:t>
        <a:bodyPr/>
        <a:lstStyle/>
        <a:p>
          <a:pPr>
            <a:spcBef>
              <a:spcPts val="0"/>
            </a:spcBef>
            <a:spcAft>
              <a:spcPts val="700"/>
            </a:spcAft>
            <a:buNone/>
          </a:pPr>
          <a:r>
            <a:rPr lang="en-US" sz="1800" b="0" i="0" dirty="0">
              <a:latin typeface="Arial"/>
            </a:rPr>
            <a:t>UV-VIS-NIR</a:t>
          </a:r>
          <a:endParaRPr lang="en-US" sz="1800" b="1" i="0" dirty="0">
            <a:latin typeface="Arial"/>
          </a:endParaRPr>
        </a:p>
      </dgm:t>
    </dgm:pt>
    <dgm:pt modelId="{215860D1-B3C3-47F7-87C4-FDE227FCA5EE}" type="parTrans" cxnId="{F4BB9AB3-58D1-472A-A131-5DE2A284CA48}">
      <dgm:prSet/>
      <dgm:spPr/>
      <dgm:t>
        <a:bodyPr/>
        <a:lstStyle/>
        <a:p>
          <a:endParaRPr lang="zh-CN" altLang="en-US"/>
        </a:p>
      </dgm:t>
    </dgm:pt>
    <dgm:pt modelId="{AA5D0E66-3E27-45E5-B218-17B16ADE3630}" type="sibTrans" cxnId="{F4BB9AB3-58D1-472A-A131-5DE2A284CA48}">
      <dgm:prSet/>
      <dgm:spPr/>
      <dgm:t>
        <a:bodyPr/>
        <a:lstStyle/>
        <a:p>
          <a:endParaRPr lang="zh-CN" altLang="en-US"/>
        </a:p>
      </dgm:t>
    </dgm:pt>
    <dgm:pt modelId="{D92EEB30-5AEA-4F91-AAAA-A373E0AB6743}" type="pres">
      <dgm:prSet presAssocID="{3806EC29-882B-4317-9AF1-9958D12EA658}" presName="Name0" presStyleCnt="0">
        <dgm:presLayoutVars>
          <dgm:dir/>
          <dgm:resizeHandles val="exact"/>
        </dgm:presLayoutVars>
      </dgm:prSet>
      <dgm:spPr/>
    </dgm:pt>
    <dgm:pt modelId="{AF533FF5-522D-48C8-A4D2-70DBF6FD8527}" type="pres">
      <dgm:prSet presAssocID="{5C5D1AD4-B9C0-4DCA-942D-4735457DECCE}" presName="node" presStyleLbl="node1" presStyleIdx="0" presStyleCnt="4" custScaleX="102954">
        <dgm:presLayoutVars>
          <dgm:bulletEnabled val="1"/>
        </dgm:presLayoutVars>
      </dgm:prSet>
      <dgm:spPr/>
    </dgm:pt>
    <dgm:pt modelId="{C8DD6C49-C733-4729-A5FE-2A3636BD7BA7}" type="pres">
      <dgm:prSet presAssocID="{F8141A96-5690-460C-8B05-5029AE8B7D7C}" presName="sibTrans" presStyleCnt="0"/>
      <dgm:spPr/>
    </dgm:pt>
    <dgm:pt modelId="{D65F9FF9-CF01-47D6-896D-49AD73C02B2C}" type="pres">
      <dgm:prSet presAssocID="{E7A80483-9A46-4DC6-A315-9725C439C8C8}" presName="node" presStyleLbl="node1" presStyleIdx="1" presStyleCnt="4" custScaleX="103062" custLinFactNeighborX="27526" custLinFactNeighborY="-405">
        <dgm:presLayoutVars>
          <dgm:bulletEnabled val="1"/>
        </dgm:presLayoutVars>
      </dgm:prSet>
      <dgm:spPr/>
    </dgm:pt>
    <dgm:pt modelId="{B5E276C0-7490-47E5-87CD-7D617628DE23}" type="pres">
      <dgm:prSet presAssocID="{73C2EF81-3CE9-43E3-B823-CB40AD82AA65}" presName="sibTrans" presStyleCnt="0"/>
      <dgm:spPr/>
    </dgm:pt>
    <dgm:pt modelId="{4C7423B9-6DD0-4687-A6E2-8115F4009BE9}" type="pres">
      <dgm:prSet presAssocID="{145DEF7D-AF9D-4AC4-8DA1-DACCE69CF40E}" presName="node" presStyleLbl="node1" presStyleIdx="2" presStyleCnt="4" custScaleX="103067">
        <dgm:presLayoutVars>
          <dgm:bulletEnabled val="1"/>
        </dgm:presLayoutVars>
      </dgm:prSet>
      <dgm:spPr/>
    </dgm:pt>
    <dgm:pt modelId="{C150502A-23E4-48B0-9C38-E5F9BADF7409}" type="pres">
      <dgm:prSet presAssocID="{FA0F7AC9-2A86-4F27-9DE6-6C0492BDC458}" presName="sibTrans" presStyleCnt="0"/>
      <dgm:spPr/>
    </dgm:pt>
    <dgm:pt modelId="{9A515057-1F19-487D-BAFE-E58EA1AAB8E8}" type="pres">
      <dgm:prSet presAssocID="{A5872FC3-7D1F-4121-B989-77DCDFC71479}" presName="node" presStyleLbl="node1" presStyleIdx="3" presStyleCnt="4" custScaleX="101573">
        <dgm:presLayoutVars>
          <dgm:bulletEnabled val="1"/>
        </dgm:presLayoutVars>
      </dgm:prSet>
      <dgm:spPr/>
    </dgm:pt>
  </dgm:ptLst>
  <dgm:cxnLst>
    <dgm:cxn modelId="{F4BB9AB3-58D1-472A-A131-5DE2A284CA48}" srcId="{E7A80483-9A46-4DC6-A315-9725C439C8C8}" destId="{CAA9A79E-BE12-4FF8-93A6-14B3F90FB542}" srcOrd="1" destOrd="0" parTransId="{215860D1-B3C3-47F7-87C4-FDE227FCA5EE}" sibTransId="{AA5D0E66-3E27-45E5-B218-17B16ADE3630}"/>
    <dgm:cxn modelId="{EA04A8D6-9237-4429-ACEC-0729214F53AC}" srcId="{5C5D1AD4-B9C0-4DCA-942D-4735457DECCE}" destId="{09B32527-62DA-488C-BB49-E546CB03D281}" srcOrd="1" destOrd="0" parTransId="{F2ACB67B-300C-4CEE-B1C0-FDC9C1F30C52}" sibTransId="{38D8867D-FEDF-444C-A502-2F97B539903D}"/>
    <dgm:cxn modelId="{C4390A72-EAD7-4A06-8D1C-EE9893F949AC}" type="presOf" srcId="{CCF1634D-0E95-4DA4-B589-0F98CFA26B49}" destId="{AF533FF5-522D-48C8-A4D2-70DBF6FD8527}" srcOrd="0" destOrd="3" presId="urn:microsoft.com/office/officeart/2005/8/layout/hList6"/>
    <dgm:cxn modelId="{E982AE69-5AEA-4FF7-8226-F43EF11B0ED6}" type="presOf" srcId="{09B32527-62DA-488C-BB49-E546CB03D281}" destId="{AF533FF5-522D-48C8-A4D2-70DBF6FD8527}" srcOrd="0" destOrd="2" presId="urn:microsoft.com/office/officeart/2005/8/layout/hList6"/>
    <dgm:cxn modelId="{A06BFC9D-9857-4455-AB82-FA7DA48CD6D9}" type="presOf" srcId="{3806EC29-882B-4317-9AF1-9958D12EA658}" destId="{D92EEB30-5AEA-4F91-AAAA-A373E0AB6743}" srcOrd="0" destOrd="0" presId="urn:microsoft.com/office/officeart/2005/8/layout/hList6"/>
    <dgm:cxn modelId="{EBC93E83-27B9-42A7-A158-356CDD287E3B}" type="presOf" srcId="{CAA9A79E-BE12-4FF8-93A6-14B3F90FB542}" destId="{D65F9FF9-CF01-47D6-896D-49AD73C02B2C}" srcOrd="0" destOrd="2" presId="urn:microsoft.com/office/officeart/2005/8/layout/hList6"/>
    <dgm:cxn modelId="{1E475E16-B687-4E52-90F9-1AA824232E5A}" type="presOf" srcId="{A5FD0AA6-5008-46C3-8C84-58EB69E85B0A}" destId="{D65F9FF9-CF01-47D6-896D-49AD73C02B2C}" srcOrd="0" destOrd="3" presId="urn:microsoft.com/office/officeart/2005/8/layout/hList6"/>
    <dgm:cxn modelId="{D1F35DCF-FB65-40C1-B5D1-5EC13E2922B7}" srcId="{145DEF7D-AF9D-4AC4-8DA1-DACCE69CF40E}" destId="{214F8B99-12AC-4EE9-B933-CC2D5643E0A6}" srcOrd="0" destOrd="0" parTransId="{022DA80C-5225-4984-ABE5-047E31A9257A}" sibTransId="{849771F8-A636-4058-842F-8DED49611164}"/>
    <dgm:cxn modelId="{D92FFDAC-0E16-4F1A-A66D-DA2B393265C3}" type="presOf" srcId="{5C5D1AD4-B9C0-4DCA-942D-4735457DECCE}" destId="{AF533FF5-522D-48C8-A4D2-70DBF6FD8527}" srcOrd="0" destOrd="0" presId="urn:microsoft.com/office/officeart/2005/8/layout/hList6"/>
    <dgm:cxn modelId="{35005404-9FC8-44D1-84BF-631519B8B528}" srcId="{3806EC29-882B-4317-9AF1-9958D12EA658}" destId="{A5872FC3-7D1F-4121-B989-77DCDFC71479}" srcOrd="3" destOrd="0" parTransId="{1F072075-127B-47E3-9AF8-5B46C7BC299B}" sibTransId="{3E1816E1-E082-41DE-90F3-90FF750D7BF0}"/>
    <dgm:cxn modelId="{60F8B7F2-1867-4505-9C82-CFF815E465EC}" srcId="{A5872FC3-7D1F-4121-B989-77DCDFC71479}" destId="{C90DB766-ACCA-4EDF-928D-7ED25EC702F4}" srcOrd="0" destOrd="0" parTransId="{63B5CD19-603D-45C4-9BDF-0F6C88130463}" sibTransId="{7799FEEE-D807-449C-BC2A-FA1C8BB2C80D}"/>
    <dgm:cxn modelId="{98A7ECDA-80B6-4002-AD65-82C5C2240C85}" srcId="{E7A80483-9A46-4DC6-A315-9725C439C8C8}" destId="{A5FD0AA6-5008-46C3-8C84-58EB69E85B0A}" srcOrd="2" destOrd="0" parTransId="{C1270657-BA71-448E-AE90-F5F2231BAB96}" sibTransId="{2AF6CE0B-3EA4-4EEA-8E44-7D1644B42C17}"/>
    <dgm:cxn modelId="{D8F4ABD0-88F6-491A-A2F7-DEA86CFBF293}" srcId="{3806EC29-882B-4317-9AF1-9958D12EA658}" destId="{145DEF7D-AF9D-4AC4-8DA1-DACCE69CF40E}" srcOrd="2" destOrd="0" parTransId="{0DC5F50F-ADFE-435D-9910-016D3B1D30DF}" sibTransId="{FA0F7AC9-2A86-4F27-9DE6-6C0492BDC458}"/>
    <dgm:cxn modelId="{642474D9-6BDC-423D-9EBD-FA8546603D90}" type="presOf" srcId="{4487FAD3-3667-401A-AFD2-840653093F24}" destId="{D65F9FF9-CF01-47D6-896D-49AD73C02B2C}" srcOrd="0" destOrd="4" presId="urn:microsoft.com/office/officeart/2005/8/layout/hList6"/>
    <dgm:cxn modelId="{8E93A34A-33A4-4F67-9FC4-883DB27975BA}" type="presOf" srcId="{E7A80483-9A46-4DC6-A315-9725C439C8C8}" destId="{D65F9FF9-CF01-47D6-896D-49AD73C02B2C}" srcOrd="0" destOrd="0" presId="urn:microsoft.com/office/officeart/2005/8/layout/hList6"/>
    <dgm:cxn modelId="{45CB51DE-5397-40C5-A22D-E5DD2415FC2B}" type="presOf" srcId="{A5872FC3-7D1F-4121-B989-77DCDFC71479}" destId="{9A515057-1F19-487D-BAFE-E58EA1AAB8E8}" srcOrd="0" destOrd="0" presId="urn:microsoft.com/office/officeart/2005/8/layout/hList6"/>
    <dgm:cxn modelId="{CCC6F1B5-B488-4DA2-BC15-5D5EA0C3668B}" srcId="{E7A80483-9A46-4DC6-A315-9725C439C8C8}" destId="{4487FAD3-3667-401A-AFD2-840653093F24}" srcOrd="3" destOrd="0" parTransId="{8377DB8F-B6F2-48F7-BF45-8C251754B957}" sibTransId="{9DA0F254-0095-43B1-A023-2AA339A17E11}"/>
    <dgm:cxn modelId="{22A63855-4644-434F-9F07-EBA0F6BF930A}" srcId="{E7A80483-9A46-4DC6-A315-9725C439C8C8}" destId="{040B919C-F584-4396-851E-131FAAFB1B83}" srcOrd="0" destOrd="0" parTransId="{5BC0EB13-923E-4782-8F16-2B1F5CA5ACE2}" sibTransId="{08D06C67-F33D-4233-85E6-4FBD932A0A76}"/>
    <dgm:cxn modelId="{817BCB97-4DC9-46CA-B556-6960929EB2A8}" type="presOf" srcId="{C90DB766-ACCA-4EDF-928D-7ED25EC702F4}" destId="{9A515057-1F19-487D-BAFE-E58EA1AAB8E8}" srcOrd="0" destOrd="1" presId="urn:microsoft.com/office/officeart/2005/8/layout/hList6"/>
    <dgm:cxn modelId="{170512E0-B2A4-4D43-B001-FF122C95DE2B}" type="presOf" srcId="{145DEF7D-AF9D-4AC4-8DA1-DACCE69CF40E}" destId="{4C7423B9-6DD0-4687-A6E2-8115F4009BE9}" srcOrd="0" destOrd="0" presId="urn:microsoft.com/office/officeart/2005/8/layout/hList6"/>
    <dgm:cxn modelId="{B5E3117E-E82D-44FD-AA7F-DF7B5E7AD35C}" srcId="{5C5D1AD4-B9C0-4DCA-942D-4735457DECCE}" destId="{070FE0E1-7150-4BDA-9E3A-432B5C3E08FA}" srcOrd="3" destOrd="0" parTransId="{364B6FC6-D528-4F49-8A66-06512CA6A332}" sibTransId="{7AB989E8-3039-41C2-B48F-D0598404F536}"/>
    <dgm:cxn modelId="{D20D00EC-E6FF-41C7-96DE-2DDE751E3051}" type="presOf" srcId="{070FE0E1-7150-4BDA-9E3A-432B5C3E08FA}" destId="{AF533FF5-522D-48C8-A4D2-70DBF6FD8527}" srcOrd="0" destOrd="4" presId="urn:microsoft.com/office/officeart/2005/8/layout/hList6"/>
    <dgm:cxn modelId="{70D224C8-9716-41EC-87D3-201A580FE51C}" type="presOf" srcId="{214F8B99-12AC-4EE9-B933-CC2D5643E0A6}" destId="{4C7423B9-6DD0-4687-A6E2-8115F4009BE9}" srcOrd="0" destOrd="1" presId="urn:microsoft.com/office/officeart/2005/8/layout/hList6"/>
    <dgm:cxn modelId="{3E15C2E3-6995-471A-966A-56C5476C31E4}" srcId="{3806EC29-882B-4317-9AF1-9958D12EA658}" destId="{E7A80483-9A46-4DC6-A315-9725C439C8C8}" srcOrd="1" destOrd="0" parTransId="{9217F592-4774-4DD3-BA1D-00831BB0AD65}" sibTransId="{73C2EF81-3CE9-43E3-B823-CB40AD82AA65}"/>
    <dgm:cxn modelId="{18A63FA2-28E9-4A7A-8E75-D3709637F6AA}" srcId="{3806EC29-882B-4317-9AF1-9958D12EA658}" destId="{5C5D1AD4-B9C0-4DCA-942D-4735457DECCE}" srcOrd="0" destOrd="0" parTransId="{CC35DE3B-0433-40A8-96E1-4B901CC80FB9}" sibTransId="{F8141A96-5690-460C-8B05-5029AE8B7D7C}"/>
    <dgm:cxn modelId="{DDA44A31-C797-46D1-9C7E-C826B6D5C651}" srcId="{5C5D1AD4-B9C0-4DCA-942D-4735457DECCE}" destId="{CCF1634D-0E95-4DA4-B589-0F98CFA26B49}" srcOrd="2" destOrd="0" parTransId="{B9A5751C-6C68-4403-AF9A-2D1C0684305F}" sibTransId="{0349FFE0-D6EA-4C50-B861-28D77E17FC23}"/>
    <dgm:cxn modelId="{7D07E2AB-1D0D-4A2D-84F1-BF6A391A83AC}" srcId="{5C5D1AD4-B9C0-4DCA-942D-4735457DECCE}" destId="{49974E5F-180E-4600-B853-A304871E6BEA}" srcOrd="0" destOrd="0" parTransId="{61C80A56-57AE-490E-9811-DA85B82FC8D1}" sibTransId="{7B4529E9-439B-40DB-94E5-6B517E718388}"/>
    <dgm:cxn modelId="{72D2ED45-D842-4C14-93F0-B0A3061672F6}" type="presOf" srcId="{49974E5F-180E-4600-B853-A304871E6BEA}" destId="{AF533FF5-522D-48C8-A4D2-70DBF6FD8527}" srcOrd="0" destOrd="1" presId="urn:microsoft.com/office/officeart/2005/8/layout/hList6"/>
    <dgm:cxn modelId="{07F9267C-B0EB-4407-9EFB-B47F07D77409}" type="presOf" srcId="{040B919C-F584-4396-851E-131FAAFB1B83}" destId="{D65F9FF9-CF01-47D6-896D-49AD73C02B2C}" srcOrd="0" destOrd="1" presId="urn:microsoft.com/office/officeart/2005/8/layout/hList6"/>
    <dgm:cxn modelId="{E25E1BD5-24B5-4907-B5EC-3D8E8A5F2758}" type="presParOf" srcId="{D92EEB30-5AEA-4F91-AAAA-A373E0AB6743}" destId="{AF533FF5-522D-48C8-A4D2-70DBF6FD8527}" srcOrd="0" destOrd="0" presId="urn:microsoft.com/office/officeart/2005/8/layout/hList6"/>
    <dgm:cxn modelId="{76C44A94-1D93-46C5-8055-A0571253F254}" type="presParOf" srcId="{D92EEB30-5AEA-4F91-AAAA-A373E0AB6743}" destId="{C8DD6C49-C733-4729-A5FE-2A3636BD7BA7}" srcOrd="1" destOrd="0" presId="urn:microsoft.com/office/officeart/2005/8/layout/hList6"/>
    <dgm:cxn modelId="{0BC3BE51-160B-4F65-9B92-255DFA46E95F}" type="presParOf" srcId="{D92EEB30-5AEA-4F91-AAAA-A373E0AB6743}" destId="{D65F9FF9-CF01-47D6-896D-49AD73C02B2C}" srcOrd="2" destOrd="0" presId="urn:microsoft.com/office/officeart/2005/8/layout/hList6"/>
    <dgm:cxn modelId="{7E9297BD-4EC3-44EF-A927-33E585F22FF8}" type="presParOf" srcId="{D92EEB30-5AEA-4F91-AAAA-A373E0AB6743}" destId="{B5E276C0-7490-47E5-87CD-7D617628DE23}" srcOrd="3" destOrd="0" presId="urn:microsoft.com/office/officeart/2005/8/layout/hList6"/>
    <dgm:cxn modelId="{772F05B6-C330-498D-ADC6-62C2DFA6B430}" type="presParOf" srcId="{D92EEB30-5AEA-4F91-AAAA-A373E0AB6743}" destId="{4C7423B9-6DD0-4687-A6E2-8115F4009BE9}" srcOrd="4" destOrd="0" presId="urn:microsoft.com/office/officeart/2005/8/layout/hList6"/>
    <dgm:cxn modelId="{215494E0-F6B3-4079-8EC3-87D2A3CABE63}" type="presParOf" srcId="{D92EEB30-5AEA-4F91-AAAA-A373E0AB6743}" destId="{C150502A-23E4-48B0-9C38-E5F9BADF7409}" srcOrd="5" destOrd="0" presId="urn:microsoft.com/office/officeart/2005/8/layout/hList6"/>
    <dgm:cxn modelId="{8DA06085-9095-445F-810E-31C415E639CD}" type="presParOf" srcId="{D92EEB30-5AEA-4F91-AAAA-A373E0AB6743}" destId="{9A515057-1F19-487D-BAFE-E58EA1AAB8E8}" srcOrd="6"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33FF5-522D-48C8-A4D2-70DBF6FD8527}">
      <dsp:nvSpPr>
        <dsp:cNvPr id="0" name=""/>
        <dsp:cNvSpPr/>
      </dsp:nvSpPr>
      <dsp:spPr>
        <a:xfrm rot="16200000">
          <a:off x="-613369" y="615982"/>
          <a:ext cx="3132000" cy="1900035"/>
        </a:xfrm>
        <a:prstGeom prst="flowChartManualOperation">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t" anchorCtr="0">
          <a:noAutofit/>
        </a:bodyPr>
        <a:lstStyle/>
        <a:p>
          <a:pPr marL="0" lvl="0" indent="0" algn="l" defTabSz="800100">
            <a:lnSpc>
              <a:spcPct val="90000"/>
            </a:lnSpc>
            <a:spcBef>
              <a:spcPct val="0"/>
            </a:spcBef>
            <a:spcAft>
              <a:spcPts val="700"/>
            </a:spcAft>
            <a:buNone/>
          </a:pPr>
          <a:r>
            <a:rPr lang="en-US" sz="1800" b="1" i="0" kern="1200">
              <a:latin typeface="Arial"/>
            </a:rPr>
            <a:t>原子</a:t>
          </a:r>
        </a:p>
        <a:p>
          <a:pPr marL="0" lvl="0" indent="0" algn="l" defTabSz="800100">
            <a:lnSpc>
              <a:spcPct val="90000"/>
            </a:lnSpc>
            <a:spcBef>
              <a:spcPct val="0"/>
            </a:spcBef>
            <a:spcAft>
              <a:spcPts val="300"/>
            </a:spcAft>
            <a:buNone/>
          </a:pPr>
          <a:r>
            <a:rPr lang="en-US" sz="1600" b="0" i="0" kern="1200">
              <a:latin typeface="Arial"/>
            </a:rPr>
            <a:t>原子光谱</a:t>
          </a:r>
        </a:p>
        <a:p>
          <a:pPr marL="171450" lvl="1" indent="-171450" algn="l" defTabSz="711200">
            <a:lnSpc>
              <a:spcPct val="90000"/>
            </a:lnSpc>
            <a:spcBef>
              <a:spcPct val="0"/>
            </a:spcBef>
            <a:spcAft>
              <a:spcPts val="300"/>
            </a:spcAft>
            <a:buNone/>
          </a:pPr>
          <a:r>
            <a:rPr lang="en-US" sz="1600" b="0" i="0" kern="1200">
              <a:latin typeface="Arial"/>
            </a:rPr>
            <a:t>AAS</a:t>
          </a:r>
        </a:p>
        <a:p>
          <a:pPr marL="171450" lvl="1" indent="-171450" algn="l" defTabSz="711200">
            <a:lnSpc>
              <a:spcPct val="90000"/>
            </a:lnSpc>
            <a:spcBef>
              <a:spcPct val="0"/>
            </a:spcBef>
            <a:spcAft>
              <a:spcPts val="300"/>
            </a:spcAft>
            <a:buNone/>
          </a:pPr>
          <a:r>
            <a:rPr lang="en-US" sz="1600" b="0" i="0" kern="1200" dirty="0">
              <a:latin typeface="Arial"/>
            </a:rPr>
            <a:t>MP-AES</a:t>
          </a:r>
        </a:p>
        <a:p>
          <a:pPr marL="171450" lvl="1" indent="-171450" algn="l" defTabSz="711200">
            <a:lnSpc>
              <a:spcPct val="90000"/>
            </a:lnSpc>
            <a:spcBef>
              <a:spcPct val="0"/>
            </a:spcBef>
            <a:spcAft>
              <a:spcPts val="300"/>
            </a:spcAft>
            <a:buNone/>
          </a:pPr>
          <a:r>
            <a:rPr lang="en-US" sz="1600" b="0" i="0" kern="1200" dirty="0">
              <a:latin typeface="Arial"/>
            </a:rPr>
            <a:t>ICP-OES</a:t>
          </a:r>
        </a:p>
        <a:p>
          <a:pPr marL="171450" lvl="1" indent="-171450" algn="l" defTabSz="711200">
            <a:lnSpc>
              <a:spcPct val="90000"/>
            </a:lnSpc>
            <a:spcBef>
              <a:spcPct val="0"/>
            </a:spcBef>
            <a:spcAft>
              <a:spcPts val="300"/>
            </a:spcAft>
            <a:buNone/>
          </a:pPr>
          <a:r>
            <a:rPr lang="en-US" sz="1600" b="0" i="0" kern="1200" dirty="0">
              <a:latin typeface="Arial"/>
            </a:rPr>
            <a:t>ICP-MS</a:t>
          </a:r>
        </a:p>
      </dsp:txBody>
      <dsp:txXfrm rot="5400000">
        <a:off x="2614" y="626399"/>
        <a:ext cx="1900035" cy="1879200"/>
      </dsp:txXfrm>
    </dsp:sp>
    <dsp:sp modelId="{D65F9FF9-CF01-47D6-896D-49AD73C02B2C}">
      <dsp:nvSpPr>
        <dsp:cNvPr id="0" name=""/>
        <dsp:cNvSpPr/>
      </dsp:nvSpPr>
      <dsp:spPr>
        <a:xfrm rot="16200000">
          <a:off x="1464175" y="614985"/>
          <a:ext cx="3132000" cy="1902028"/>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ts val="300"/>
            </a:spcAft>
            <a:buNone/>
          </a:pPr>
          <a:r>
            <a:rPr lang="en-US" sz="1600" b="1" i="0" kern="1200" dirty="0" err="1">
              <a:latin typeface="Arial"/>
            </a:rPr>
            <a:t>分子</a:t>
          </a:r>
          <a:endParaRPr lang="en-US" sz="1600" b="1" i="0" kern="1200" dirty="0">
            <a:latin typeface="Arial"/>
          </a:endParaRPr>
        </a:p>
        <a:p>
          <a:pPr marL="0" lvl="0" indent="0" algn="l" defTabSz="711200">
            <a:lnSpc>
              <a:spcPct val="90000"/>
            </a:lnSpc>
            <a:spcBef>
              <a:spcPct val="0"/>
            </a:spcBef>
            <a:spcAft>
              <a:spcPts val="300"/>
            </a:spcAft>
            <a:buNone/>
          </a:pPr>
          <a:r>
            <a:rPr lang="en-US" sz="1600" b="0" i="0" kern="1200" dirty="0" err="1">
              <a:latin typeface="Arial"/>
            </a:rPr>
            <a:t>分子光谱</a:t>
          </a:r>
          <a:endParaRPr lang="en-US" sz="1600" b="0" i="0" kern="1200" dirty="0">
            <a:latin typeface="Arial"/>
          </a:endParaRPr>
        </a:p>
        <a:p>
          <a:pPr marL="171450" lvl="1" indent="-171450" algn="l" defTabSz="800100">
            <a:lnSpc>
              <a:spcPct val="90000"/>
            </a:lnSpc>
            <a:spcBef>
              <a:spcPct val="0"/>
            </a:spcBef>
            <a:spcAft>
              <a:spcPts val="700"/>
            </a:spcAft>
            <a:buNone/>
          </a:pPr>
          <a:r>
            <a:rPr lang="en-US" sz="1800" b="0" i="0" kern="1200" dirty="0">
              <a:latin typeface="Arial"/>
            </a:rPr>
            <a:t>UV-VIS</a:t>
          </a:r>
          <a:endParaRPr lang="en-US" sz="1800" b="1" i="0" kern="1200" dirty="0">
            <a:latin typeface="Arial"/>
          </a:endParaRPr>
        </a:p>
        <a:p>
          <a:pPr marL="171450" lvl="1" indent="-171450" algn="l" defTabSz="800100">
            <a:lnSpc>
              <a:spcPct val="90000"/>
            </a:lnSpc>
            <a:spcBef>
              <a:spcPct val="0"/>
            </a:spcBef>
            <a:spcAft>
              <a:spcPts val="700"/>
            </a:spcAft>
            <a:buNone/>
          </a:pPr>
          <a:r>
            <a:rPr lang="en-US" sz="1800" b="0" i="0" kern="1200" dirty="0">
              <a:latin typeface="Arial"/>
            </a:rPr>
            <a:t>UV-VIS-NIR</a:t>
          </a:r>
          <a:endParaRPr lang="en-US" sz="1800" b="1" i="0" kern="1200" dirty="0">
            <a:latin typeface="Arial"/>
          </a:endParaRPr>
        </a:p>
        <a:p>
          <a:pPr marL="171450" lvl="1" indent="-171450" algn="l" defTabSz="800100">
            <a:lnSpc>
              <a:spcPct val="90000"/>
            </a:lnSpc>
            <a:spcBef>
              <a:spcPct val="0"/>
            </a:spcBef>
            <a:spcAft>
              <a:spcPts val="700"/>
            </a:spcAft>
            <a:buNone/>
          </a:pPr>
          <a:r>
            <a:rPr lang="en-US" sz="1800" b="0" i="0" kern="1200" dirty="0">
              <a:latin typeface="Arial"/>
            </a:rPr>
            <a:t>FTIR</a:t>
          </a:r>
          <a:endParaRPr lang="en-US" sz="1800" b="1" i="0" kern="1200" dirty="0">
            <a:latin typeface="Arial"/>
          </a:endParaRPr>
        </a:p>
        <a:p>
          <a:pPr marL="171450" lvl="1" indent="-171450" algn="l" defTabSz="800100">
            <a:lnSpc>
              <a:spcPct val="90000"/>
            </a:lnSpc>
            <a:spcBef>
              <a:spcPct val="0"/>
            </a:spcBef>
            <a:spcAft>
              <a:spcPts val="700"/>
            </a:spcAft>
            <a:buNone/>
          </a:pPr>
          <a:r>
            <a:rPr lang="en-US" sz="1800" b="0" i="0" kern="1200" dirty="0" err="1">
              <a:latin typeface="Arial"/>
            </a:rPr>
            <a:t>荧光</a:t>
          </a:r>
          <a:endParaRPr lang="en-US" sz="1800" b="1" i="0" kern="1200" dirty="0">
            <a:latin typeface="Arial"/>
          </a:endParaRPr>
        </a:p>
      </dsp:txBody>
      <dsp:txXfrm rot="5400000">
        <a:off x="2079161" y="626399"/>
        <a:ext cx="1902028" cy="1879200"/>
      </dsp:txXfrm>
    </dsp:sp>
    <dsp:sp modelId="{4C7423B9-6DD0-4687-A6E2-8115F4009BE9}">
      <dsp:nvSpPr>
        <dsp:cNvPr id="0" name=""/>
        <dsp:cNvSpPr/>
      </dsp:nvSpPr>
      <dsp:spPr>
        <a:xfrm rot="16200000">
          <a:off x="3466564" y="614939"/>
          <a:ext cx="3132000" cy="1902120"/>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ts val="300"/>
            </a:spcAft>
            <a:buNone/>
          </a:pPr>
          <a:r>
            <a:rPr lang="en-US" sz="1600" b="1" i="0" kern="1200" dirty="0" err="1">
              <a:latin typeface="Arial"/>
            </a:rPr>
            <a:t>晶体</a:t>
          </a:r>
          <a:endParaRPr lang="en-US" sz="1600" b="0" i="0" kern="1200" dirty="0">
            <a:latin typeface="Arial"/>
          </a:endParaRPr>
        </a:p>
        <a:p>
          <a:pPr marL="171450" lvl="1" indent="-171450" algn="l" defTabSz="800100">
            <a:lnSpc>
              <a:spcPct val="90000"/>
            </a:lnSpc>
            <a:spcBef>
              <a:spcPct val="0"/>
            </a:spcBef>
            <a:spcAft>
              <a:spcPts val="700"/>
            </a:spcAft>
            <a:buNone/>
          </a:pPr>
          <a:r>
            <a:rPr lang="en-US" sz="1800" b="0" i="0" kern="1200" dirty="0">
              <a:latin typeface="Arial"/>
            </a:rPr>
            <a:t>X-</a:t>
          </a:r>
          <a:r>
            <a:rPr lang="en-US" sz="1800" b="0" i="0" kern="1200" dirty="0" err="1">
              <a:latin typeface="Arial"/>
            </a:rPr>
            <a:t>射线晶体学</a:t>
          </a:r>
          <a:endParaRPr lang="en-US" sz="1600" b="0" i="0" kern="1200" dirty="0">
            <a:latin typeface="Arial"/>
          </a:endParaRPr>
        </a:p>
      </dsp:txBody>
      <dsp:txXfrm rot="5400000">
        <a:off x="4081504" y="626399"/>
        <a:ext cx="1902120" cy="1879200"/>
      </dsp:txXfrm>
    </dsp:sp>
    <dsp:sp modelId="{9A515057-1F19-487D-BAFE-E58EA1AAB8E8}">
      <dsp:nvSpPr>
        <dsp:cNvPr id="0" name=""/>
        <dsp:cNvSpPr/>
      </dsp:nvSpPr>
      <dsp:spPr>
        <a:xfrm rot="16200000">
          <a:off x="5493312" y="628725"/>
          <a:ext cx="3132000" cy="1874548"/>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ts val="300"/>
            </a:spcAft>
            <a:buNone/>
          </a:pPr>
          <a:r>
            <a:rPr lang="en-US" sz="1600" b="1" i="0" kern="1200" dirty="0" err="1">
              <a:latin typeface="Arial"/>
            </a:rPr>
            <a:t>核子</a:t>
          </a:r>
          <a:endParaRPr lang="en-US" sz="1600" b="0" i="0" kern="1200" dirty="0">
            <a:latin typeface="Arial"/>
          </a:endParaRPr>
        </a:p>
        <a:p>
          <a:pPr marL="171450" lvl="1" indent="-171450" algn="l" defTabSz="711200">
            <a:lnSpc>
              <a:spcPct val="90000"/>
            </a:lnSpc>
            <a:spcBef>
              <a:spcPct val="0"/>
            </a:spcBef>
            <a:spcAft>
              <a:spcPts val="300"/>
            </a:spcAft>
            <a:buNone/>
          </a:pPr>
          <a:r>
            <a:rPr lang="en-US" sz="1600" b="0" i="0" kern="1200" dirty="0" err="1">
              <a:latin typeface="Arial"/>
            </a:rPr>
            <a:t>核磁共振</a:t>
          </a:r>
          <a:endParaRPr lang="en-US" sz="1600" b="0" i="0" kern="1200" dirty="0">
            <a:latin typeface="Arial"/>
          </a:endParaRPr>
        </a:p>
      </dsp:txBody>
      <dsp:txXfrm rot="5400000">
        <a:off x="6122038" y="626399"/>
        <a:ext cx="1874548" cy="187920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71500" y="229395"/>
            <a:ext cx="2647950" cy="458788"/>
          </a:xfrm>
          <a:prstGeom prst="rect">
            <a:avLst/>
          </a:prstGeom>
        </p:spPr>
        <p:txBody>
          <a:bodyPr vert="horz" lIns="0" tIns="0" rIns="0" bIns="91440" rtlCol="0"/>
          <a:lstStyle>
            <a:lvl1pPr algn="l">
              <a:defRPr sz="1200"/>
            </a:lvl1pPr>
          </a:lstStyle>
          <a:p>
            <a:r>
              <a:rPr lang="en-US" dirty="0"/>
              <a:t>Presentation Title</a:t>
            </a:r>
          </a:p>
        </p:txBody>
      </p:sp>
      <p:sp>
        <p:nvSpPr>
          <p:cNvPr id="3" name="Date Placeholder 2"/>
          <p:cNvSpPr>
            <a:spLocks noGrp="1"/>
          </p:cNvSpPr>
          <p:nvPr>
            <p:ph type="dt" sz="quarter" idx="1"/>
          </p:nvPr>
        </p:nvSpPr>
        <p:spPr>
          <a:xfrm>
            <a:off x="5551797" y="406404"/>
            <a:ext cx="762000" cy="159979"/>
          </a:xfrm>
          <a:prstGeom prst="rect">
            <a:avLst/>
          </a:prstGeom>
        </p:spPr>
        <p:txBody>
          <a:bodyPr vert="horz" lIns="0" tIns="0" rIns="0" bIns="0" rtlCol="0" anchor="t" anchorCtr="0"/>
          <a:lstStyle>
            <a:lvl1pPr algn="r">
              <a:defRPr sz="1200"/>
            </a:lvl1pPr>
          </a:lstStyle>
          <a:p>
            <a:fld id="{03988A20-EF06-4D4E-89A2-E3A1D129ED6E}" type="datetime1">
              <a:rPr lang="en-US" sz="800" smtClean="0"/>
              <a:pPr/>
              <a:t>7/21/2016</a:t>
            </a:fld>
            <a:endParaRPr lang="en-US" sz="800" dirty="0"/>
          </a:p>
        </p:txBody>
      </p:sp>
      <p:sp>
        <p:nvSpPr>
          <p:cNvPr id="4" name="Footer Placeholder 3"/>
          <p:cNvSpPr>
            <a:spLocks noGrp="1"/>
          </p:cNvSpPr>
          <p:nvPr>
            <p:ph type="ftr" sz="quarter" idx="2"/>
          </p:nvPr>
        </p:nvSpPr>
        <p:spPr>
          <a:xfrm>
            <a:off x="3630305" y="581461"/>
            <a:ext cx="2683492" cy="160528"/>
          </a:xfrm>
          <a:prstGeom prst="rect">
            <a:avLst/>
          </a:prstGeom>
        </p:spPr>
        <p:txBody>
          <a:bodyPr vert="horz" lIns="0" tIns="0" rIns="0" bIns="0" rtlCol="0" anchor="t" anchorCtr="0"/>
          <a:lstStyle>
            <a:lvl1pPr algn="l">
              <a:defRPr sz="1200"/>
            </a:lvl1pPr>
          </a:lstStyle>
          <a:p>
            <a:pPr algn="r"/>
            <a:r>
              <a:rPr lang="en-US" sz="800" dirty="0"/>
              <a:t>Confidentiality Label</a:t>
            </a:r>
          </a:p>
        </p:txBody>
      </p:sp>
      <p:sp>
        <p:nvSpPr>
          <p:cNvPr id="5" name="Slide Number Placeholder 4"/>
          <p:cNvSpPr>
            <a:spLocks noGrp="1"/>
          </p:cNvSpPr>
          <p:nvPr>
            <p:ph type="sldNum" sz="quarter" idx="3"/>
          </p:nvPr>
        </p:nvSpPr>
        <p:spPr>
          <a:xfrm>
            <a:off x="5551797" y="229394"/>
            <a:ext cx="762000" cy="161930"/>
          </a:xfrm>
          <a:prstGeom prst="rect">
            <a:avLst/>
          </a:prstGeom>
        </p:spPr>
        <p:txBody>
          <a:bodyPr vert="horz" lIns="0" tIns="0" rIns="0" bIns="0" rtlCol="0" anchor="t" anchorCtr="0"/>
          <a:lstStyle>
            <a:lvl1pPr algn="r">
              <a:defRPr sz="1200"/>
            </a:lvl1pPr>
          </a:lstStyle>
          <a:p>
            <a:fld id="{63D7F7B9-5276-48BD-8702-84F780AA6454}" type="slidenum">
              <a:rPr lang="en-US" sz="800" smtClean="0"/>
              <a:pPr/>
              <a:t>‹#›</a:t>
            </a:fld>
            <a:endParaRPr lang="en-US" sz="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450" y="8641023"/>
            <a:ext cx="2268000" cy="438968"/>
          </a:xfrm>
          <a:prstGeom prst="rect">
            <a:avLst/>
          </a:prstGeom>
        </p:spPr>
      </p:pic>
    </p:spTree>
    <p:extLst>
      <p:ext uri="{BB962C8B-B14F-4D97-AF65-F5344CB8AC3E}">
        <p14:creationId xmlns:p14="http://schemas.microsoft.com/office/powerpoint/2010/main" val="45719475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57201" y="457200"/>
            <a:ext cx="3534508" cy="388452"/>
          </a:xfrm>
          <a:prstGeom prst="rect">
            <a:avLst/>
          </a:prstGeom>
        </p:spPr>
        <p:txBody>
          <a:bodyPr vert="horz" lIns="0" tIns="0" rIns="0" bIns="45720" rtlCol="0" anchor="t" anchorCtr="0"/>
          <a:lstStyle>
            <a:lvl1pPr algn="l">
              <a:defRPr sz="1200"/>
            </a:lvl1pPr>
          </a:lstStyle>
          <a:p>
            <a:r>
              <a:rPr lang="en-US" dirty="0"/>
              <a:t>Presentation Title</a:t>
            </a:r>
          </a:p>
        </p:txBody>
      </p:sp>
      <p:sp>
        <p:nvSpPr>
          <p:cNvPr id="4" name="Slide Image Placeholder 3"/>
          <p:cNvSpPr>
            <a:spLocks noGrp="1" noRot="1" noChangeAspect="1"/>
          </p:cNvSpPr>
          <p:nvPr>
            <p:ph type="sldImg" idx="2"/>
          </p:nvPr>
        </p:nvSpPr>
        <p:spPr>
          <a:xfrm>
            <a:off x="457200" y="931863"/>
            <a:ext cx="2973388" cy="223043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57201" y="3248635"/>
            <a:ext cx="5978769" cy="486392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2"/>
          <p:cNvSpPr>
            <a:spLocks noGrp="1"/>
          </p:cNvSpPr>
          <p:nvPr>
            <p:ph type="dt" idx="1"/>
          </p:nvPr>
        </p:nvSpPr>
        <p:spPr>
          <a:xfrm>
            <a:off x="5698541" y="606409"/>
            <a:ext cx="737428" cy="133066"/>
          </a:xfrm>
          <a:prstGeom prst="rect">
            <a:avLst/>
          </a:prstGeom>
        </p:spPr>
        <p:txBody>
          <a:bodyPr vert="horz" lIns="0" tIns="0" rIns="0" bIns="0" rtlCol="0" anchor="t" anchorCtr="0"/>
          <a:lstStyle>
            <a:lvl1pPr algn="r">
              <a:defRPr sz="800"/>
            </a:lvl1pPr>
          </a:lstStyle>
          <a:p>
            <a:fld id="{74F2F392-6618-4FB2-BB41-91534959C136}" type="datetime1">
              <a:rPr lang="en-US" smtClean="0"/>
              <a:pPr/>
              <a:t>7/21/2016</a:t>
            </a:fld>
            <a:endParaRPr lang="en-US" dirty="0"/>
          </a:p>
        </p:txBody>
      </p:sp>
      <p:sp>
        <p:nvSpPr>
          <p:cNvPr id="9" name="Footer Placeholder 5"/>
          <p:cNvSpPr>
            <a:spLocks noGrp="1"/>
          </p:cNvSpPr>
          <p:nvPr>
            <p:ph type="ftr" sz="quarter" idx="4"/>
          </p:nvPr>
        </p:nvSpPr>
        <p:spPr>
          <a:xfrm>
            <a:off x="4421335" y="754676"/>
            <a:ext cx="2014634" cy="142266"/>
          </a:xfrm>
          <a:prstGeom prst="rect">
            <a:avLst/>
          </a:prstGeom>
        </p:spPr>
        <p:txBody>
          <a:bodyPr vert="horz" lIns="0" tIns="0" rIns="0" bIns="0" rtlCol="0" anchor="t" anchorCtr="0"/>
          <a:lstStyle>
            <a:lvl1pPr algn="r">
              <a:defRPr sz="800"/>
            </a:lvl1pPr>
          </a:lstStyle>
          <a:p>
            <a:r>
              <a:rPr lang="en-US" dirty="0"/>
              <a:t>Confidentiality Label</a:t>
            </a:r>
          </a:p>
        </p:txBody>
      </p:sp>
      <p:sp>
        <p:nvSpPr>
          <p:cNvPr id="10" name="Slide Number Placeholder 6"/>
          <p:cNvSpPr>
            <a:spLocks noGrp="1"/>
          </p:cNvSpPr>
          <p:nvPr>
            <p:ph type="sldNum" sz="quarter" idx="5"/>
          </p:nvPr>
        </p:nvSpPr>
        <p:spPr>
          <a:xfrm>
            <a:off x="5929851" y="457200"/>
            <a:ext cx="506119" cy="129408"/>
          </a:xfrm>
          <a:prstGeom prst="rect">
            <a:avLst/>
          </a:prstGeom>
        </p:spPr>
        <p:txBody>
          <a:bodyPr vert="horz" lIns="0" tIns="0" rIns="0" bIns="0" rtlCol="0" anchor="t" anchorCtr="0"/>
          <a:lstStyle>
            <a:lvl1pPr algn="r">
              <a:defRPr sz="800"/>
            </a:lvl1pPr>
          </a:lstStyle>
          <a:p>
            <a:fld id="{57788AFD-C26B-478C-B2D8-3A933D69C95F}" type="slidenum">
              <a:rPr lang="en-US" smtClean="0"/>
              <a:pPr/>
              <a:t>‹#›</a:t>
            </a:fld>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2367" y="8645185"/>
            <a:ext cx="2268000" cy="438968"/>
          </a:xfrm>
          <a:prstGeom prst="rect">
            <a:avLst/>
          </a:prstGeom>
        </p:spPr>
      </p:pic>
    </p:spTree>
    <p:extLst>
      <p:ext uri="{BB962C8B-B14F-4D97-AF65-F5344CB8AC3E}">
        <p14:creationId xmlns:p14="http://schemas.microsoft.com/office/powerpoint/2010/main" val="1676851268"/>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7/21/2016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1</a:t>
            </a:fld>
            <a:endParaRPr lang="en-US" sz="800" b="0" i="0">
              <a:latin typeface="Arial"/>
              <a:ea typeface="+mn-ea"/>
              <a:cs typeface="+mn-cs"/>
            </a:endParaRPr>
          </a:p>
        </p:txBody>
      </p:sp>
    </p:spTree>
    <p:extLst>
      <p:ext uri="{BB962C8B-B14F-4D97-AF65-F5344CB8AC3E}">
        <p14:creationId xmlns:p14="http://schemas.microsoft.com/office/powerpoint/2010/main" val="3002159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a:buNone/>
            </a:pPr>
            <a:r>
              <a:rPr lang="en-GB" sz="1200" b="0" i="0" dirty="0">
                <a:solidFill>
                  <a:srgbClr val="000000"/>
                </a:solidFill>
                <a:latin typeface="Arial"/>
                <a:ea typeface="+mn-ea"/>
                <a:cs typeface="+mn-cs"/>
              </a:rPr>
              <a:t>HCL：填充有低压氩气或氖气的密封灯内拥有一个含有目标元素的圆柱形金属阴极和一个阳极。在阳极与阴极间施加高压电将使填充气体电离。气体离子将加速冲向阴极，与阴极碰撞后溅射至辉光放电中激发的阴极材料，从而使这一材料（目标元素）发射出辐射。多数灯仅可处理少量元素，如 5 - 8 个。</a:t>
            </a:r>
          </a:p>
          <a:p>
            <a:pPr marL="0" algn="l" defTabSz="914400">
              <a:buNone/>
            </a:pPr>
            <a:r>
              <a:rPr lang="en-GB" sz="1200" b="0" i="0" dirty="0" err="1">
                <a:solidFill>
                  <a:srgbClr val="000000"/>
                </a:solidFill>
                <a:latin typeface="Arial"/>
                <a:ea typeface="+mn-ea"/>
                <a:cs typeface="+mn-cs"/>
              </a:rPr>
              <a:t>来源：维基百科</a:t>
            </a:r>
            <a:endParaRPr lang="en-GB" sz="1200" b="0" i="0" dirty="0">
              <a:solidFill>
                <a:srgbClr val="000000"/>
              </a:solidFill>
              <a:latin typeface="Arial"/>
              <a:ea typeface="+mn-ea"/>
              <a:cs typeface="+mn-cs"/>
            </a:endParaRPr>
          </a:p>
          <a:p>
            <a:pPr marL="0" algn="l" defTabSz="914400">
              <a:buNone/>
            </a:pPr>
            <a:r>
              <a:rPr lang="en-GB" sz="1200" b="0" i="0" dirty="0" err="1">
                <a:solidFill>
                  <a:srgbClr val="000000"/>
                </a:solidFill>
                <a:latin typeface="Arial"/>
                <a:ea typeface="+mn-ea"/>
                <a:cs typeface="+mn-cs"/>
              </a:rPr>
              <a:t>在空心阴极灯之后，无极放电灯</a:t>
            </a:r>
            <a:r>
              <a:rPr lang="en-GB" sz="1200" b="0" i="0" dirty="0">
                <a:solidFill>
                  <a:srgbClr val="000000"/>
                </a:solidFill>
                <a:latin typeface="Arial"/>
                <a:ea typeface="+mn-ea"/>
                <a:cs typeface="+mn-cs"/>
              </a:rPr>
              <a:t> (EDL) </a:t>
            </a:r>
            <a:r>
              <a:rPr lang="en-GB" sz="1200" b="0" i="0" dirty="0" err="1">
                <a:solidFill>
                  <a:srgbClr val="000000"/>
                </a:solidFill>
                <a:latin typeface="Arial"/>
                <a:ea typeface="+mn-ea"/>
                <a:cs typeface="+mn-cs"/>
              </a:rPr>
              <a:t>也开始得到应用</a:t>
            </a:r>
            <a:r>
              <a:rPr lang="en-GB" sz="1200" b="0" i="0" dirty="0">
                <a:solidFill>
                  <a:srgbClr val="000000"/>
                </a:solidFill>
                <a:latin typeface="Arial"/>
                <a:ea typeface="+mn-ea"/>
                <a:cs typeface="+mn-cs"/>
              </a:rPr>
              <a:t>。</a:t>
            </a:r>
          </a:p>
        </p:txBody>
      </p:sp>
      <p:sp>
        <p:nvSpPr>
          <p:cNvPr id="4" name="Header Placeholder 3"/>
          <p:cNvSpPr>
            <a:spLocks noGrp="1"/>
          </p:cNvSpPr>
          <p:nvPr>
            <p:ph type="hdr" sz="quarter" idx="10"/>
          </p:nvPr>
        </p:nvSpPr>
        <p:spPr/>
        <p:txBody>
          <a:bodyPr/>
          <a:lstStyle/>
          <a:p>
            <a:pPr algn="l" defTabSz="914400">
              <a:buNone/>
            </a:pPr>
            <a:r>
              <a:rPr lang="en-US" sz="1200" b="0" i="0">
                <a:solidFill>
                  <a:schemeClr val="bg1"/>
                </a:solidFill>
                <a:latin typeface="Calibri"/>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solidFill>
                  <a:schemeClr val="bg1"/>
                </a:solidFill>
                <a:latin typeface="Calibri"/>
                <a:ea typeface="+mn-ea"/>
                <a:cs typeface="+mn-cs"/>
              </a:rPr>
              <a:t>7/21/2016</a:t>
            </a:fld>
            <a:endParaRPr lang="en-US" sz="800" b="0" i="0">
              <a:solidFill>
                <a:schemeClr val="bg1"/>
              </a:solidFill>
              <a:latin typeface="Calibri"/>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solidFill>
                  <a:schemeClr val="bg1"/>
                </a:solidFill>
                <a:latin typeface="Calibri"/>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solidFill>
                  <a:schemeClr val="bg1"/>
                </a:solidFill>
                <a:latin typeface="Calibri"/>
                <a:ea typeface="+mn-ea"/>
                <a:cs typeface="+mn-cs"/>
              </a:rPr>
              <a:t>10</a:t>
            </a:fld>
            <a:endParaRPr lang="en-US" sz="800" b="0" i="0">
              <a:solidFill>
                <a:schemeClr val="bg1"/>
              </a:solidFill>
              <a:latin typeface="Calibri"/>
              <a:ea typeface="+mn-ea"/>
              <a:cs typeface="+mn-cs"/>
            </a:endParaRPr>
          </a:p>
        </p:txBody>
      </p:sp>
    </p:spTree>
    <p:extLst>
      <p:ext uri="{BB962C8B-B14F-4D97-AF65-F5344CB8AC3E}">
        <p14:creationId xmlns:p14="http://schemas.microsoft.com/office/powerpoint/2010/main" val="2986384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52B9487E-648B-4C72-9031-EFA8CC2FE88C}" type="slidenum">
              <a:rPr lang="en-US" sz="800" b="0" i="0">
                <a:solidFill>
                  <a:schemeClr val="bg1"/>
                </a:solidFill>
                <a:latin typeface="Calibri"/>
                <a:ea typeface="+mn-ea"/>
                <a:cs typeface="+mn-cs"/>
              </a:rPr>
              <a:t>11</a:t>
            </a:fld>
            <a:endParaRPr lang="en-US" sz="800" b="0" i="0">
              <a:solidFill>
                <a:schemeClr val="bg1"/>
              </a:solidFill>
              <a:latin typeface="Calibri"/>
              <a:ea typeface="+mn-ea"/>
              <a:cs typeface="+mn-cs"/>
            </a:endParaRPr>
          </a:p>
        </p:txBody>
      </p:sp>
    </p:spTree>
    <p:extLst>
      <p:ext uri="{BB962C8B-B14F-4D97-AF65-F5344CB8AC3E}">
        <p14:creationId xmlns:p14="http://schemas.microsoft.com/office/powerpoint/2010/main" val="2361248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52B9487E-648B-4C72-9031-EFA8CC2FE88C}" type="slidenum">
              <a:rPr lang="en-US" sz="800" b="0" i="0">
                <a:solidFill>
                  <a:schemeClr val="bg1"/>
                </a:solidFill>
                <a:latin typeface="Calibri"/>
                <a:ea typeface="+mn-ea"/>
                <a:cs typeface="+mn-cs"/>
              </a:rPr>
              <a:t>12</a:t>
            </a:fld>
            <a:endParaRPr lang="en-US" sz="800" b="0" i="0">
              <a:solidFill>
                <a:schemeClr val="bg1"/>
              </a:solidFill>
              <a:latin typeface="Calibri"/>
              <a:ea typeface="+mn-ea"/>
              <a:cs typeface="+mn-cs"/>
            </a:endParaRPr>
          </a:p>
        </p:txBody>
      </p:sp>
    </p:spTree>
    <p:extLst>
      <p:ext uri="{BB962C8B-B14F-4D97-AF65-F5344CB8AC3E}">
        <p14:creationId xmlns:p14="http://schemas.microsoft.com/office/powerpoint/2010/main" val="3761684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52B9487E-648B-4C72-9031-EFA8CC2FE88C}" type="slidenum">
              <a:rPr lang="en-US" sz="800" b="0" i="0">
                <a:solidFill>
                  <a:schemeClr val="bg1"/>
                </a:solidFill>
                <a:latin typeface="Calibri"/>
                <a:ea typeface="+mn-ea"/>
                <a:cs typeface="+mn-cs"/>
              </a:rPr>
              <a:t>13</a:t>
            </a:fld>
            <a:endParaRPr lang="en-US" sz="800" b="0" i="0">
              <a:solidFill>
                <a:schemeClr val="bg1"/>
              </a:solidFill>
              <a:latin typeface="Calibri"/>
              <a:ea typeface="+mn-ea"/>
              <a:cs typeface="+mn-cs"/>
            </a:endParaRPr>
          </a:p>
        </p:txBody>
      </p:sp>
    </p:spTree>
    <p:extLst>
      <p:ext uri="{BB962C8B-B14F-4D97-AF65-F5344CB8AC3E}">
        <p14:creationId xmlns:p14="http://schemas.microsoft.com/office/powerpoint/2010/main" val="363201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52B9487E-648B-4C72-9031-EFA8CC2FE88C}" type="slidenum">
              <a:rPr lang="en-US" sz="800" b="0" i="0">
                <a:solidFill>
                  <a:schemeClr val="bg1"/>
                </a:solidFill>
                <a:latin typeface="Calibri"/>
                <a:ea typeface="+mn-ea"/>
                <a:cs typeface="+mn-cs"/>
              </a:rPr>
              <a:t>14</a:t>
            </a:fld>
            <a:endParaRPr lang="en-US" sz="800" b="0" i="0">
              <a:solidFill>
                <a:schemeClr val="bg1"/>
              </a:solidFill>
              <a:latin typeface="Calibri"/>
              <a:ea typeface="+mn-ea"/>
              <a:cs typeface="+mn-cs"/>
            </a:endParaRPr>
          </a:p>
        </p:txBody>
      </p:sp>
    </p:spTree>
    <p:extLst>
      <p:ext uri="{BB962C8B-B14F-4D97-AF65-F5344CB8AC3E}">
        <p14:creationId xmlns:p14="http://schemas.microsoft.com/office/powerpoint/2010/main" val="1242856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7/21/2016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15</a:t>
            </a:fld>
            <a:endParaRPr lang="en-US" sz="800" b="0" i="0">
              <a:latin typeface="Arial"/>
              <a:ea typeface="+mn-ea"/>
              <a:cs typeface="+mn-cs"/>
            </a:endParaRPr>
          </a:p>
        </p:txBody>
      </p:sp>
    </p:spTree>
    <p:extLst>
      <p:ext uri="{BB962C8B-B14F-4D97-AF65-F5344CB8AC3E}">
        <p14:creationId xmlns:p14="http://schemas.microsoft.com/office/powerpoint/2010/main" val="3285242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7/21/2016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16</a:t>
            </a:fld>
            <a:endParaRPr lang="en-US" sz="800" b="0" i="0">
              <a:latin typeface="Arial"/>
              <a:ea typeface="+mn-ea"/>
              <a:cs typeface="+mn-cs"/>
            </a:endParaRPr>
          </a:p>
        </p:txBody>
      </p:sp>
    </p:spTree>
    <p:extLst>
      <p:ext uri="{BB962C8B-B14F-4D97-AF65-F5344CB8AC3E}">
        <p14:creationId xmlns:p14="http://schemas.microsoft.com/office/powerpoint/2010/main" val="1312520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4CE244C-A080-4901-9D67-E2CC9CBA29B1}" type="slidenum">
              <a:rPr lang="en-US" sz="800" b="0" i="0">
                <a:latin typeface="Arial"/>
                <a:ea typeface="+mn-ea"/>
                <a:cs typeface="+mn-cs"/>
              </a:rPr>
              <a:t>17</a:t>
            </a:fld>
            <a:endParaRPr lang="en-US" sz="800" b="0" i="0">
              <a:latin typeface="Arial"/>
              <a:ea typeface="+mn-ea"/>
              <a:cs typeface="+mn-cs"/>
            </a:endParaRPr>
          </a:p>
        </p:txBody>
      </p:sp>
    </p:spTree>
    <p:extLst>
      <p:ext uri="{BB962C8B-B14F-4D97-AF65-F5344CB8AC3E}">
        <p14:creationId xmlns:p14="http://schemas.microsoft.com/office/powerpoint/2010/main" val="2684492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7/21/2016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18</a:t>
            </a:fld>
            <a:endParaRPr lang="en-US" sz="800" b="0" i="0">
              <a:latin typeface="Arial"/>
              <a:ea typeface="+mn-ea"/>
              <a:cs typeface="+mn-cs"/>
            </a:endParaRPr>
          </a:p>
        </p:txBody>
      </p:sp>
    </p:spTree>
    <p:extLst>
      <p:ext uri="{BB962C8B-B14F-4D97-AF65-F5344CB8AC3E}">
        <p14:creationId xmlns:p14="http://schemas.microsoft.com/office/powerpoint/2010/main" val="1261748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7/21/2016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19</a:t>
            </a:fld>
            <a:endParaRPr lang="en-US" sz="800" b="0" i="0">
              <a:latin typeface="Arial"/>
              <a:ea typeface="+mn-ea"/>
              <a:cs typeface="+mn-cs"/>
            </a:endParaRPr>
          </a:p>
        </p:txBody>
      </p:sp>
    </p:spTree>
    <p:extLst>
      <p:ext uri="{BB962C8B-B14F-4D97-AF65-F5344CB8AC3E}">
        <p14:creationId xmlns:p14="http://schemas.microsoft.com/office/powerpoint/2010/main" val="2942050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zh-CN" sz="1200" b="0" i="0">
                <a:solidFill>
                  <a:schemeClr val="tx1"/>
                </a:solidFill>
                <a:latin typeface="Arial"/>
                <a:ea typeface="+mn-ea"/>
                <a:cs typeface="+mn-cs"/>
              </a:rPr>
              <a:t>演示文稿标题</a:t>
            </a:r>
            <a:endParaRPr lang="en-US" dirty="0"/>
          </a:p>
        </p:txBody>
      </p:sp>
      <p:sp>
        <p:nvSpPr>
          <p:cNvPr id="5" name="Date Placeholder 4"/>
          <p:cNvSpPr>
            <a:spLocks noGrp="1"/>
          </p:cNvSpPr>
          <p:nvPr>
            <p:ph type="dt" idx="11"/>
          </p:nvPr>
        </p:nvSpPr>
        <p:spPr/>
        <p:txBody>
          <a:bodyPr/>
          <a:lstStyle/>
          <a:p>
            <a:pPr algn="r" defTabSz="914400">
              <a:buNone/>
            </a:pPr>
            <a:fld id="{74F2F392-6618-4FB2-BB41-91534959C136}" type="datetime1">
              <a:rPr lang="en-US" altLang="zh-CN" sz="800" b="0" i="0">
                <a:solidFill>
                  <a:schemeClr val="tx1"/>
                </a:solidFill>
                <a:latin typeface="Arial"/>
                <a:ea typeface="+mn-ea"/>
                <a:cs typeface="+mn-cs"/>
              </a:rPr>
              <a:t>7/21/2016</a:t>
            </a:fld>
            <a:endParaRPr lang="en-US"/>
          </a:p>
        </p:txBody>
      </p:sp>
      <p:sp>
        <p:nvSpPr>
          <p:cNvPr id="6" name="Footer Placeholder 5"/>
          <p:cNvSpPr>
            <a:spLocks noGrp="1"/>
          </p:cNvSpPr>
          <p:nvPr>
            <p:ph type="ftr" sz="quarter" idx="12"/>
          </p:nvPr>
        </p:nvSpPr>
        <p:spPr/>
        <p:txBody>
          <a:bodyPr/>
          <a:lstStyle/>
          <a:p>
            <a:pPr algn="r" defTabSz="914400">
              <a:buNone/>
            </a:pPr>
            <a:r>
              <a:rPr lang="zh-CN" sz="800" b="0" i="0">
                <a:solidFill>
                  <a:schemeClr val="tx1"/>
                </a:solidFill>
                <a:latin typeface="Arial"/>
                <a:ea typeface="+mn-ea"/>
                <a:cs typeface="+mn-cs"/>
              </a:rPr>
              <a:t>安捷伦内部材料</a:t>
            </a:r>
            <a:endParaRPr lang="en-US"/>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altLang="zh-CN" sz="800" b="0" i="0">
                <a:solidFill>
                  <a:schemeClr val="tx1"/>
                </a:solidFill>
                <a:latin typeface="Arial"/>
                <a:ea typeface="+mn-ea"/>
                <a:cs typeface="+mn-cs"/>
              </a:rPr>
              <a:t>2</a:t>
            </a:fld>
            <a:endParaRPr lang="en-US"/>
          </a:p>
        </p:txBody>
      </p:sp>
    </p:spTree>
    <p:extLst>
      <p:ext uri="{BB962C8B-B14F-4D97-AF65-F5344CB8AC3E}">
        <p14:creationId xmlns:p14="http://schemas.microsoft.com/office/powerpoint/2010/main" val="2204656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7/21/2016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20</a:t>
            </a:fld>
            <a:endParaRPr lang="en-US" sz="800" b="0" i="0">
              <a:latin typeface="Arial"/>
              <a:ea typeface="+mn-ea"/>
              <a:cs typeface="+mn-cs"/>
            </a:endParaRPr>
          </a:p>
        </p:txBody>
      </p:sp>
    </p:spTree>
    <p:extLst>
      <p:ext uri="{BB962C8B-B14F-4D97-AF65-F5344CB8AC3E}">
        <p14:creationId xmlns:p14="http://schemas.microsoft.com/office/powerpoint/2010/main" val="1374075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7/21/2016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21</a:t>
            </a:fld>
            <a:endParaRPr lang="en-US" sz="800" b="0" i="0">
              <a:latin typeface="Arial"/>
              <a:ea typeface="+mn-ea"/>
              <a:cs typeface="+mn-cs"/>
            </a:endParaRPr>
          </a:p>
        </p:txBody>
      </p:sp>
    </p:spTree>
    <p:extLst>
      <p:ext uri="{BB962C8B-B14F-4D97-AF65-F5344CB8AC3E}">
        <p14:creationId xmlns:p14="http://schemas.microsoft.com/office/powerpoint/2010/main" val="1461958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4400">
              <a:buNone/>
            </a:pPr>
            <a:fld id="{23C96944-299D-426A-850B-3D3D19489849}" type="slidenum">
              <a:rPr lang="en-US" sz="800" b="0" i="0">
                <a:latin typeface="Arial"/>
                <a:ea typeface="+mn-ea"/>
                <a:cs typeface="+mn-cs"/>
              </a:rPr>
              <a:t>22</a:t>
            </a:fld>
            <a:endParaRPr lang="en-US" sz="800" b="0" i="0">
              <a:latin typeface="Arial"/>
              <a:ea typeface="+mn-ea"/>
              <a:cs typeface="+mn-cs"/>
            </a:endParaRPr>
          </a:p>
        </p:txBody>
      </p:sp>
      <p:sp>
        <p:nvSpPr>
          <p:cNvPr id="32770" name="Rectangle 2"/>
          <p:cNvSpPr>
            <a:spLocks noGrp="1" noRot="1" noChangeAspect="1" noChangeArrowheads="1" noTextEdit="1"/>
          </p:cNvSpPr>
          <p:nvPr>
            <p:ph type="sldImg"/>
          </p:nvPr>
        </p:nvSpPr>
        <p:spPr>
          <a:xfrm>
            <a:off x="457200" y="931863"/>
            <a:ext cx="2973388" cy="2230437"/>
          </a:xfrm>
          <a:ln/>
        </p:spPr>
      </p:sp>
      <p:sp>
        <p:nvSpPr>
          <p:cNvPr id="32771" name="Rectangle 3"/>
          <p:cNvSpPr>
            <a:spLocks noGrp="1" noChangeArrowheads="1"/>
          </p:cNvSpPr>
          <p:nvPr>
            <p:ph type="body" idx="1"/>
          </p:nvPr>
        </p:nvSpPr>
        <p:spPr>
          <a:xfrm>
            <a:off x="912814" y="4343400"/>
            <a:ext cx="5032375" cy="4114800"/>
          </a:xfrm>
        </p:spPr>
        <p:txBody>
          <a:bodyPr/>
          <a:lstStyle/>
          <a:p>
            <a:endParaRPr lang="en-US" dirty="0"/>
          </a:p>
        </p:txBody>
      </p:sp>
    </p:spTree>
    <p:extLst>
      <p:ext uri="{BB962C8B-B14F-4D97-AF65-F5344CB8AC3E}">
        <p14:creationId xmlns:p14="http://schemas.microsoft.com/office/powerpoint/2010/main" val="4276324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lgn="r" defTabSz="914400">
              <a:buNone/>
            </a:pPr>
            <a:fld id="{94CE244C-A080-4901-9D67-E2CC9CBA29B1}" type="slidenum">
              <a:rPr lang="en-US" sz="800" b="0" i="0">
                <a:latin typeface="Arial"/>
                <a:ea typeface="+mn-ea"/>
                <a:cs typeface="+mn-cs"/>
              </a:rPr>
              <a:t>23</a:t>
            </a:fld>
            <a:endParaRPr lang="en-US" sz="800" b="0" i="0">
              <a:latin typeface="Arial"/>
              <a:ea typeface="+mn-ea"/>
              <a:cs typeface="+mn-cs"/>
            </a:endParaRPr>
          </a:p>
        </p:txBody>
      </p:sp>
    </p:spTree>
    <p:extLst>
      <p:ext uri="{BB962C8B-B14F-4D97-AF65-F5344CB8AC3E}">
        <p14:creationId xmlns:p14="http://schemas.microsoft.com/office/powerpoint/2010/main" val="4549836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7/21/2016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24</a:t>
            </a:fld>
            <a:endParaRPr lang="en-US" sz="800" b="0" i="0">
              <a:latin typeface="Arial"/>
              <a:ea typeface="+mn-ea"/>
              <a:cs typeface="+mn-cs"/>
            </a:endParaRPr>
          </a:p>
        </p:txBody>
      </p:sp>
    </p:spTree>
    <p:extLst>
      <p:ext uri="{BB962C8B-B14F-4D97-AF65-F5344CB8AC3E}">
        <p14:creationId xmlns:p14="http://schemas.microsoft.com/office/powerpoint/2010/main" val="4065264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7/21/2016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25</a:t>
            </a:fld>
            <a:endParaRPr lang="en-US" sz="800" b="0" i="0">
              <a:latin typeface="Arial"/>
              <a:ea typeface="+mn-ea"/>
              <a:cs typeface="+mn-cs"/>
            </a:endParaRPr>
          </a:p>
        </p:txBody>
      </p:sp>
    </p:spTree>
    <p:extLst>
      <p:ext uri="{BB962C8B-B14F-4D97-AF65-F5344CB8AC3E}">
        <p14:creationId xmlns:p14="http://schemas.microsoft.com/office/powerpoint/2010/main" val="17037689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7/21/2016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26</a:t>
            </a:fld>
            <a:endParaRPr lang="en-US" sz="800" b="0" i="0">
              <a:latin typeface="Arial"/>
              <a:ea typeface="+mn-ea"/>
              <a:cs typeface="+mn-cs"/>
            </a:endParaRPr>
          </a:p>
        </p:txBody>
      </p:sp>
    </p:spTree>
    <p:extLst>
      <p:ext uri="{BB962C8B-B14F-4D97-AF65-F5344CB8AC3E}">
        <p14:creationId xmlns:p14="http://schemas.microsoft.com/office/powerpoint/2010/main" val="3578132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7/21/2016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27</a:t>
            </a:fld>
            <a:endParaRPr lang="en-US" sz="800" b="0" i="0">
              <a:latin typeface="Arial"/>
              <a:ea typeface="+mn-ea"/>
              <a:cs typeface="+mn-cs"/>
            </a:endParaRPr>
          </a:p>
        </p:txBody>
      </p:sp>
    </p:spTree>
    <p:extLst>
      <p:ext uri="{BB962C8B-B14F-4D97-AF65-F5344CB8AC3E}">
        <p14:creationId xmlns:p14="http://schemas.microsoft.com/office/powerpoint/2010/main" val="7284608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7/21/2016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28</a:t>
            </a:fld>
            <a:endParaRPr lang="en-US" sz="800" b="0" i="0">
              <a:latin typeface="Arial"/>
              <a:ea typeface="+mn-ea"/>
              <a:cs typeface="+mn-cs"/>
            </a:endParaRPr>
          </a:p>
        </p:txBody>
      </p:sp>
    </p:spTree>
    <p:extLst>
      <p:ext uri="{BB962C8B-B14F-4D97-AF65-F5344CB8AC3E}">
        <p14:creationId xmlns:p14="http://schemas.microsoft.com/office/powerpoint/2010/main" val="3755602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a:buNone/>
            </a:pPr>
            <a:r>
              <a:rPr lang="en-US" sz="1200" b="0" i="0">
                <a:solidFill>
                  <a:srgbClr val="000000"/>
                </a:solidFill>
                <a:latin typeface="Arial"/>
                <a:ea typeface="+mn-ea"/>
                <a:cs typeface="+mn-cs"/>
              </a:rPr>
              <a:t>也称为 ICP-AES（</a:t>
            </a:r>
            <a:r>
              <a:rPr lang="en-US" sz="1200" b="0" i="0" u="none" strike="noStrike" baseline="0">
                <a:solidFill>
                  <a:srgbClr val="000000"/>
                </a:solidFill>
                <a:latin typeface="Arial"/>
                <a:ea typeface="+mn-ea"/>
                <a:cs typeface="+mn-cs"/>
              </a:rPr>
              <a:t>ICP-原子发射光谱仪）</a:t>
            </a:r>
          </a:p>
        </p:txBody>
      </p:sp>
      <p:sp>
        <p:nvSpPr>
          <p:cNvPr id="4" name="Slide Number Placeholder 3"/>
          <p:cNvSpPr>
            <a:spLocks noGrp="1"/>
          </p:cNvSpPr>
          <p:nvPr>
            <p:ph type="sldNum" sz="quarter" idx="10"/>
          </p:nvPr>
        </p:nvSpPr>
        <p:spPr/>
        <p:txBody>
          <a:bodyPr/>
          <a:lstStyle/>
          <a:p>
            <a:pPr algn="r" defTabSz="914400">
              <a:buNone/>
            </a:pPr>
            <a:fld id="{94CE244C-A080-4901-9D67-E2CC9CBA29B1}" type="slidenum">
              <a:rPr lang="en-US" sz="800" b="0" i="0">
                <a:latin typeface="Arial"/>
                <a:ea typeface="+mn-ea"/>
                <a:cs typeface="+mn-cs"/>
              </a:rPr>
              <a:t>29</a:t>
            </a:fld>
            <a:endParaRPr lang="en-US" sz="800" b="0" i="0">
              <a:latin typeface="Arial"/>
              <a:ea typeface="+mn-ea"/>
              <a:cs typeface="+mn-cs"/>
            </a:endParaRPr>
          </a:p>
        </p:txBody>
      </p:sp>
    </p:spTree>
    <p:extLst>
      <p:ext uri="{BB962C8B-B14F-4D97-AF65-F5344CB8AC3E}">
        <p14:creationId xmlns:p14="http://schemas.microsoft.com/office/powerpoint/2010/main" val="1248341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gn="l" defTabSz="914400">
              <a:buNone/>
            </a:pPr>
            <a:r>
              <a:rPr lang="en-US" sz="1200" b="0" i="0">
                <a:solidFill>
                  <a:schemeClr val="bg1"/>
                </a:solidFill>
                <a:latin typeface="Calibri"/>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solidFill>
                  <a:schemeClr val="bg1"/>
                </a:solidFill>
                <a:latin typeface="Calibri"/>
                <a:ea typeface="+mn-ea"/>
                <a:cs typeface="+mn-cs"/>
              </a:rPr>
              <a:t>7/21/2016</a:t>
            </a:fld>
            <a:endParaRPr lang="en-US" sz="800" b="0" i="0">
              <a:solidFill>
                <a:schemeClr val="bg1"/>
              </a:solidFill>
              <a:latin typeface="Calibri"/>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solidFill>
                  <a:schemeClr val="bg1"/>
                </a:solidFill>
                <a:latin typeface="Calibri"/>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solidFill>
                  <a:schemeClr val="bg1"/>
                </a:solidFill>
                <a:latin typeface="Calibri"/>
                <a:ea typeface="+mn-ea"/>
                <a:cs typeface="+mn-cs"/>
              </a:rPr>
              <a:t>3</a:t>
            </a:fld>
            <a:endParaRPr lang="en-US" sz="800" b="0" i="0">
              <a:solidFill>
                <a:schemeClr val="bg1"/>
              </a:solidFill>
              <a:latin typeface="Calibri"/>
              <a:ea typeface="+mn-ea"/>
              <a:cs typeface="+mn-cs"/>
            </a:endParaRPr>
          </a:p>
        </p:txBody>
      </p:sp>
    </p:spTree>
    <p:extLst>
      <p:ext uri="{BB962C8B-B14F-4D97-AF65-F5344CB8AC3E}">
        <p14:creationId xmlns:p14="http://schemas.microsoft.com/office/powerpoint/2010/main" val="381114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7/21/2016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30</a:t>
            </a:fld>
            <a:endParaRPr lang="en-US" sz="800" b="0" i="0">
              <a:latin typeface="Arial"/>
              <a:ea typeface="+mn-ea"/>
              <a:cs typeface="+mn-cs"/>
            </a:endParaRPr>
          </a:p>
        </p:txBody>
      </p:sp>
    </p:spTree>
    <p:extLst>
      <p:ext uri="{BB962C8B-B14F-4D97-AF65-F5344CB8AC3E}">
        <p14:creationId xmlns:p14="http://schemas.microsoft.com/office/powerpoint/2010/main" val="4192368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7/21/2016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31</a:t>
            </a:fld>
            <a:endParaRPr lang="en-US" sz="800" b="0" i="0">
              <a:latin typeface="Arial"/>
              <a:ea typeface="+mn-ea"/>
              <a:cs typeface="+mn-cs"/>
            </a:endParaRPr>
          </a:p>
        </p:txBody>
      </p:sp>
    </p:spTree>
    <p:extLst>
      <p:ext uri="{BB962C8B-B14F-4D97-AF65-F5344CB8AC3E}">
        <p14:creationId xmlns:p14="http://schemas.microsoft.com/office/powerpoint/2010/main" val="290324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7/21/2016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32</a:t>
            </a:fld>
            <a:endParaRPr lang="en-US" sz="800" b="0" i="0">
              <a:latin typeface="Arial"/>
              <a:ea typeface="+mn-ea"/>
              <a:cs typeface="+mn-cs"/>
            </a:endParaRPr>
          </a:p>
        </p:txBody>
      </p:sp>
    </p:spTree>
    <p:extLst>
      <p:ext uri="{BB962C8B-B14F-4D97-AF65-F5344CB8AC3E}">
        <p14:creationId xmlns:p14="http://schemas.microsoft.com/office/powerpoint/2010/main" val="34276122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7/21/2016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33</a:t>
            </a:fld>
            <a:endParaRPr lang="en-US" sz="800" b="0" i="0">
              <a:latin typeface="Arial"/>
              <a:ea typeface="+mn-ea"/>
              <a:cs typeface="+mn-cs"/>
            </a:endParaRPr>
          </a:p>
        </p:txBody>
      </p:sp>
    </p:spTree>
    <p:extLst>
      <p:ext uri="{BB962C8B-B14F-4D97-AF65-F5344CB8AC3E}">
        <p14:creationId xmlns:p14="http://schemas.microsoft.com/office/powerpoint/2010/main" val="34741904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4CE244C-A080-4901-9D67-E2CC9CBA29B1}" type="slidenum">
              <a:rPr lang="en-US" sz="800" b="0" i="0">
                <a:latin typeface="Arial"/>
                <a:ea typeface="+mn-ea"/>
                <a:cs typeface="+mn-cs"/>
              </a:rPr>
              <a:t>34</a:t>
            </a:fld>
            <a:endParaRPr lang="en-US" sz="800" b="0" i="0">
              <a:latin typeface="Arial"/>
              <a:ea typeface="+mn-ea"/>
              <a:cs typeface="+mn-cs"/>
            </a:endParaRPr>
          </a:p>
        </p:txBody>
      </p:sp>
    </p:spTree>
    <p:extLst>
      <p:ext uri="{BB962C8B-B14F-4D97-AF65-F5344CB8AC3E}">
        <p14:creationId xmlns:p14="http://schemas.microsoft.com/office/powerpoint/2010/main" val="42783551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94CE244C-A080-4901-9D67-E2CC9CBA29B1}" type="slidenum">
              <a:rPr lang="en-US" sz="800" b="0" i="0">
                <a:latin typeface="Arial"/>
                <a:ea typeface="+mn-ea"/>
                <a:cs typeface="+mn-cs"/>
              </a:rPr>
              <a:t>35</a:t>
            </a:fld>
            <a:endParaRPr lang="en-US" sz="800" b="0" i="0">
              <a:latin typeface="Arial"/>
              <a:ea typeface="+mn-ea"/>
              <a:cs typeface="+mn-cs"/>
            </a:endParaRPr>
          </a:p>
        </p:txBody>
      </p:sp>
    </p:spTree>
    <p:extLst>
      <p:ext uri="{BB962C8B-B14F-4D97-AF65-F5344CB8AC3E}">
        <p14:creationId xmlns:p14="http://schemas.microsoft.com/office/powerpoint/2010/main" val="2292437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7/21/2016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36</a:t>
            </a:fld>
            <a:endParaRPr lang="en-US" sz="800" b="0" i="0">
              <a:latin typeface="Arial"/>
              <a:ea typeface="+mn-ea"/>
              <a:cs typeface="+mn-cs"/>
            </a:endParaRPr>
          </a:p>
        </p:txBody>
      </p:sp>
    </p:spTree>
    <p:extLst>
      <p:ext uri="{BB962C8B-B14F-4D97-AF65-F5344CB8AC3E}">
        <p14:creationId xmlns:p14="http://schemas.microsoft.com/office/powerpoint/2010/main" val="38912028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7/21/2016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37</a:t>
            </a:fld>
            <a:endParaRPr lang="en-US" sz="800" b="0" i="0">
              <a:latin typeface="Arial"/>
              <a:ea typeface="+mn-ea"/>
              <a:cs typeface="+mn-cs"/>
            </a:endParaRPr>
          </a:p>
        </p:txBody>
      </p:sp>
    </p:spTree>
    <p:extLst>
      <p:ext uri="{BB962C8B-B14F-4D97-AF65-F5344CB8AC3E}">
        <p14:creationId xmlns:p14="http://schemas.microsoft.com/office/powerpoint/2010/main" val="11965689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7/21/2016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38</a:t>
            </a:fld>
            <a:endParaRPr lang="en-US" sz="800" b="0" i="0">
              <a:latin typeface="Arial"/>
              <a:ea typeface="+mn-ea"/>
              <a:cs typeface="+mn-cs"/>
            </a:endParaRPr>
          </a:p>
        </p:txBody>
      </p:sp>
    </p:spTree>
    <p:extLst>
      <p:ext uri="{BB962C8B-B14F-4D97-AF65-F5344CB8AC3E}">
        <p14:creationId xmlns:p14="http://schemas.microsoft.com/office/powerpoint/2010/main" val="3581555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4400">
              <a:buNone/>
            </a:pPr>
            <a:fld id="{91860DD0-91B0-4091-93A9-29B111C07BBB}" type="slidenum">
              <a:rPr lang="en-GB" altLang="en-US" sz="800" b="0" i="0">
                <a:latin typeface="Arial"/>
                <a:ea typeface="+mn-ea"/>
                <a:cs typeface="+mn-cs"/>
              </a:rPr>
              <a:t>39</a:t>
            </a:fld>
            <a:endParaRPr lang="en-GB" altLang="en-US" sz="800" b="0" i="0">
              <a:latin typeface="Arial"/>
              <a:ea typeface="+mn-ea"/>
              <a:cs typeface="+mn-cs"/>
            </a:endParaRPr>
          </a:p>
        </p:txBody>
      </p:sp>
      <p:sp>
        <p:nvSpPr>
          <p:cNvPr id="601090" name="Rectangle 2"/>
          <p:cNvSpPr>
            <a:spLocks noGrp="1" noRot="1" noChangeAspect="1" noChangeArrowheads="1" noTextEdit="1"/>
          </p:cNvSpPr>
          <p:nvPr>
            <p:ph type="sldImg"/>
          </p:nvPr>
        </p:nvSpPr>
        <p:spPr>
          <a:ln/>
        </p:spPr>
      </p:sp>
      <p:sp>
        <p:nvSpPr>
          <p:cNvPr id="6010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54540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4400">
              <a:buNone/>
            </a:pPr>
            <a:fld id="{23C96944-299D-426A-850B-3D3D19489849}" type="slidenum">
              <a:rPr lang="en-US" sz="800" b="0" i="0">
                <a:latin typeface="Arial"/>
                <a:ea typeface="+mn-ea"/>
                <a:cs typeface="+mn-cs"/>
              </a:rPr>
              <a:t>4</a:t>
            </a:fld>
            <a:endParaRPr lang="en-US" sz="800" b="0" i="0">
              <a:latin typeface="Arial"/>
              <a:ea typeface="+mn-ea"/>
              <a:cs typeface="+mn-cs"/>
            </a:endParaRPr>
          </a:p>
        </p:txBody>
      </p:sp>
      <p:sp>
        <p:nvSpPr>
          <p:cNvPr id="32770" name="Rectangle 2"/>
          <p:cNvSpPr>
            <a:spLocks noGrp="1" noRot="1" noChangeAspect="1" noChangeArrowheads="1" noTextEdit="1"/>
          </p:cNvSpPr>
          <p:nvPr>
            <p:ph type="sldImg"/>
          </p:nvPr>
        </p:nvSpPr>
        <p:spPr>
          <a:xfrm>
            <a:off x="457200" y="931863"/>
            <a:ext cx="2973388" cy="2230437"/>
          </a:xfrm>
          <a:ln/>
        </p:spPr>
      </p:sp>
      <p:sp>
        <p:nvSpPr>
          <p:cNvPr id="32771" name="Rectangle 3"/>
          <p:cNvSpPr>
            <a:spLocks noGrp="1" noChangeArrowheads="1"/>
          </p:cNvSpPr>
          <p:nvPr>
            <p:ph type="body" idx="1"/>
          </p:nvPr>
        </p:nvSpPr>
        <p:spPr>
          <a:xfrm>
            <a:off x="912814" y="4343400"/>
            <a:ext cx="5032375" cy="4114800"/>
          </a:xfrm>
        </p:spPr>
        <p:txBody>
          <a:bodyPr/>
          <a:lstStyle/>
          <a:p>
            <a:endParaRPr lang="en-US" dirty="0"/>
          </a:p>
        </p:txBody>
      </p:sp>
    </p:spTree>
    <p:extLst>
      <p:ext uri="{BB962C8B-B14F-4D97-AF65-F5344CB8AC3E}">
        <p14:creationId xmlns:p14="http://schemas.microsoft.com/office/powerpoint/2010/main" val="7965433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7/21/2016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40</a:t>
            </a:fld>
            <a:endParaRPr lang="en-US" sz="800" b="0" i="0">
              <a:latin typeface="Arial"/>
              <a:ea typeface="+mn-ea"/>
              <a:cs typeface="+mn-cs"/>
            </a:endParaRPr>
          </a:p>
        </p:txBody>
      </p:sp>
    </p:spTree>
    <p:extLst>
      <p:ext uri="{BB962C8B-B14F-4D97-AF65-F5344CB8AC3E}">
        <p14:creationId xmlns:p14="http://schemas.microsoft.com/office/powerpoint/2010/main" val="38325454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7/21/2016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41</a:t>
            </a:fld>
            <a:endParaRPr lang="en-US" sz="800" b="0" i="0">
              <a:latin typeface="Arial"/>
              <a:ea typeface="+mn-ea"/>
              <a:cs typeface="+mn-cs"/>
            </a:endParaRPr>
          </a:p>
        </p:txBody>
      </p:sp>
    </p:spTree>
    <p:extLst>
      <p:ext uri="{BB962C8B-B14F-4D97-AF65-F5344CB8AC3E}">
        <p14:creationId xmlns:p14="http://schemas.microsoft.com/office/powerpoint/2010/main" val="424553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7/21/2016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42</a:t>
            </a:fld>
            <a:endParaRPr lang="en-US" sz="800" b="0" i="0">
              <a:latin typeface="Arial"/>
              <a:ea typeface="+mn-ea"/>
              <a:cs typeface="+mn-cs"/>
            </a:endParaRPr>
          </a:p>
        </p:txBody>
      </p:sp>
    </p:spTree>
    <p:extLst>
      <p:ext uri="{BB962C8B-B14F-4D97-AF65-F5344CB8AC3E}">
        <p14:creationId xmlns:p14="http://schemas.microsoft.com/office/powerpoint/2010/main" val="26574275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931863"/>
            <a:ext cx="2973388" cy="2230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defTabSz="914400">
              <a:buNone/>
            </a:pPr>
            <a:fld id="{CD965F36-0A73-41AA-BB7D-696561FD7DF8}" type="slidenum">
              <a:rPr lang="en-US" sz="800" b="0" i="0">
                <a:latin typeface="Arial"/>
                <a:ea typeface="+mn-ea"/>
                <a:cs typeface="+mn-cs"/>
              </a:rPr>
              <a:t>43</a:t>
            </a:fld>
            <a:endParaRPr lang="en-US" sz="800" b="0" i="0">
              <a:latin typeface="Arial"/>
              <a:ea typeface="+mn-ea"/>
              <a:cs typeface="+mn-cs"/>
            </a:endParaRPr>
          </a:p>
        </p:txBody>
      </p:sp>
    </p:spTree>
    <p:extLst>
      <p:ext uri="{BB962C8B-B14F-4D97-AF65-F5344CB8AC3E}">
        <p14:creationId xmlns:p14="http://schemas.microsoft.com/office/powerpoint/2010/main" val="23406522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7/21/2016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44</a:t>
            </a:fld>
            <a:endParaRPr lang="en-US" sz="800" b="0" i="0">
              <a:latin typeface="Arial"/>
              <a:ea typeface="+mn-ea"/>
              <a:cs typeface="+mn-cs"/>
            </a:endParaRPr>
          </a:p>
        </p:txBody>
      </p:sp>
    </p:spTree>
    <p:extLst>
      <p:ext uri="{BB962C8B-B14F-4D97-AF65-F5344CB8AC3E}">
        <p14:creationId xmlns:p14="http://schemas.microsoft.com/office/powerpoint/2010/main" val="37805807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7/21/2016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45</a:t>
            </a:fld>
            <a:endParaRPr lang="en-US" sz="800" b="0" i="0">
              <a:latin typeface="Arial"/>
              <a:ea typeface="+mn-ea"/>
              <a:cs typeface="+mn-cs"/>
            </a:endParaRPr>
          </a:p>
        </p:txBody>
      </p:sp>
    </p:spTree>
    <p:extLst>
      <p:ext uri="{BB962C8B-B14F-4D97-AF65-F5344CB8AC3E}">
        <p14:creationId xmlns:p14="http://schemas.microsoft.com/office/powerpoint/2010/main" val="40245213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lgn="l" defTabSz="914400">
              <a:buNone/>
            </a:pPr>
            <a:r>
              <a:rPr lang="en-US" sz="1200" b="0" i="0">
                <a:latin typeface="Arial"/>
                <a:ea typeface="+mn-ea"/>
                <a:cs typeface="+mn-cs"/>
              </a:rPr>
              <a:t>演示文稿标题</a:t>
            </a:r>
          </a:p>
        </p:txBody>
      </p:sp>
      <p:sp>
        <p:nvSpPr>
          <p:cNvPr id="5" name="Date Placeholder 4"/>
          <p:cNvSpPr>
            <a:spLocks noGrp="1"/>
          </p:cNvSpPr>
          <p:nvPr>
            <p:ph type="dt" idx="11"/>
          </p:nvPr>
        </p:nvSpPr>
        <p:spPr/>
        <p:txBody>
          <a:bodyPr/>
          <a:lstStyle/>
          <a:p>
            <a:pPr algn="r" defTabSz="914400">
              <a:buNone/>
            </a:pPr>
            <a:fld id="{74F2F392-6618-4FB2-BB41-91534959C136}" type="datetime1">
              <a:rPr lang="en-US" sz="800" b="0" i="0">
                <a:latin typeface="Arial"/>
                <a:ea typeface="+mn-ea"/>
                <a:cs typeface="+mn-cs"/>
              </a:rPr>
              <a:t>7/21/2016</a:t>
            </a:fld>
            <a:endParaRPr lang="en-US" sz="800" b="0" i="0">
              <a:latin typeface="Arial"/>
              <a:ea typeface="+mn-ea"/>
              <a:cs typeface="+mn-cs"/>
            </a:endParaRPr>
          </a:p>
        </p:txBody>
      </p:sp>
      <p:sp>
        <p:nvSpPr>
          <p:cNvPr id="6" name="Footer Placeholder 5"/>
          <p:cNvSpPr>
            <a:spLocks noGrp="1"/>
          </p:cNvSpPr>
          <p:nvPr>
            <p:ph type="ftr" sz="quarter" idx="12"/>
          </p:nvPr>
        </p:nvSpPr>
        <p:spPr/>
        <p:txBody>
          <a:bodyPr/>
          <a:lstStyle/>
          <a:p>
            <a:pPr algn="r" defTabSz="914400">
              <a:buNone/>
            </a:pPr>
            <a:r>
              <a:rPr lang="en-US" sz="800" b="0" i="0">
                <a:latin typeface="Arial"/>
                <a:ea typeface="+mn-ea"/>
                <a:cs typeface="+mn-cs"/>
              </a:rPr>
              <a:t>安捷伦内部材料</a:t>
            </a:r>
          </a:p>
        </p:txBody>
      </p:sp>
      <p:sp>
        <p:nvSpPr>
          <p:cNvPr id="7" name="Slide Number Placeholder 6"/>
          <p:cNvSpPr>
            <a:spLocks noGrp="1"/>
          </p:cNvSpPr>
          <p:nvPr>
            <p:ph type="sldNum" sz="quarter" idx="13"/>
          </p:nvPr>
        </p:nvSpPr>
        <p:spPr/>
        <p:txBody>
          <a:bodyPr/>
          <a:lstStyle/>
          <a:p>
            <a:pPr algn="r" defTabSz="914400">
              <a:buNone/>
            </a:pPr>
            <a:fld id="{57788AFD-C26B-478C-B2D8-3A933D69C95F}" type="slidenum">
              <a:rPr lang="en-US" sz="800" b="0" i="0">
                <a:latin typeface="Arial"/>
                <a:ea typeface="+mn-ea"/>
                <a:cs typeface="+mn-cs"/>
              </a:rPr>
              <a:t>46</a:t>
            </a:fld>
            <a:endParaRPr lang="en-US" sz="800" b="0" i="0">
              <a:latin typeface="Arial"/>
              <a:ea typeface="+mn-ea"/>
              <a:cs typeface="+mn-cs"/>
            </a:endParaRPr>
          </a:p>
        </p:txBody>
      </p:sp>
    </p:spTree>
    <p:extLst>
      <p:ext uri="{BB962C8B-B14F-4D97-AF65-F5344CB8AC3E}">
        <p14:creationId xmlns:p14="http://schemas.microsoft.com/office/powerpoint/2010/main" val="1896078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4400">
              <a:buNone/>
            </a:pPr>
            <a:fld id="{23C96944-299D-426A-850B-3D3D19489849}" type="slidenum">
              <a:rPr lang="en-US" sz="800" b="0" i="0">
                <a:latin typeface="Arial"/>
                <a:ea typeface="+mn-ea"/>
                <a:cs typeface="+mn-cs"/>
              </a:rPr>
              <a:t>5</a:t>
            </a:fld>
            <a:endParaRPr lang="en-US" sz="800" b="0" i="0">
              <a:latin typeface="Arial"/>
              <a:ea typeface="+mn-ea"/>
              <a:cs typeface="+mn-cs"/>
            </a:endParaRPr>
          </a:p>
        </p:txBody>
      </p:sp>
      <p:sp>
        <p:nvSpPr>
          <p:cNvPr id="32770" name="Rectangle 2"/>
          <p:cNvSpPr>
            <a:spLocks noGrp="1" noRot="1" noChangeAspect="1" noChangeArrowheads="1" noTextEdit="1"/>
          </p:cNvSpPr>
          <p:nvPr>
            <p:ph type="sldImg"/>
          </p:nvPr>
        </p:nvSpPr>
        <p:spPr>
          <a:xfrm>
            <a:off x="457200" y="931863"/>
            <a:ext cx="2973388" cy="2230437"/>
          </a:xfrm>
          <a:ln/>
        </p:spPr>
      </p:sp>
      <p:sp>
        <p:nvSpPr>
          <p:cNvPr id="32771" name="Rectangle 3"/>
          <p:cNvSpPr>
            <a:spLocks noGrp="1" noChangeArrowheads="1"/>
          </p:cNvSpPr>
          <p:nvPr>
            <p:ph type="body" idx="1"/>
          </p:nvPr>
        </p:nvSpPr>
        <p:spPr>
          <a:xfrm>
            <a:off x="912814" y="4343400"/>
            <a:ext cx="5032375" cy="4114800"/>
          </a:xfrm>
        </p:spPr>
        <p:txBody>
          <a:bodyPr/>
          <a:lstStyle/>
          <a:p>
            <a:endParaRPr lang="en-US" dirty="0"/>
          </a:p>
        </p:txBody>
      </p:sp>
    </p:spTree>
    <p:extLst>
      <p:ext uri="{BB962C8B-B14F-4D97-AF65-F5344CB8AC3E}">
        <p14:creationId xmlns:p14="http://schemas.microsoft.com/office/powerpoint/2010/main" val="16167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4400">
              <a:buNone/>
            </a:pPr>
            <a:fld id="{23C96944-299D-426A-850B-3D3D19489849}" type="slidenum">
              <a:rPr lang="en-US" sz="800" b="0" i="0">
                <a:latin typeface="Arial"/>
                <a:ea typeface="+mn-ea"/>
                <a:cs typeface="+mn-cs"/>
              </a:rPr>
              <a:t>6</a:t>
            </a:fld>
            <a:endParaRPr lang="en-US" sz="800" b="0" i="0">
              <a:latin typeface="Arial"/>
              <a:ea typeface="+mn-ea"/>
              <a:cs typeface="+mn-cs"/>
            </a:endParaRPr>
          </a:p>
        </p:txBody>
      </p:sp>
      <p:sp>
        <p:nvSpPr>
          <p:cNvPr id="32770" name="Rectangle 2"/>
          <p:cNvSpPr>
            <a:spLocks noGrp="1" noRot="1" noChangeAspect="1" noChangeArrowheads="1" noTextEdit="1"/>
          </p:cNvSpPr>
          <p:nvPr>
            <p:ph type="sldImg"/>
          </p:nvPr>
        </p:nvSpPr>
        <p:spPr>
          <a:xfrm>
            <a:off x="457200" y="931863"/>
            <a:ext cx="2973388" cy="2230437"/>
          </a:xfrm>
          <a:ln/>
        </p:spPr>
      </p:sp>
      <p:sp>
        <p:nvSpPr>
          <p:cNvPr id="32771" name="Rectangle 3"/>
          <p:cNvSpPr>
            <a:spLocks noGrp="1" noChangeArrowheads="1"/>
          </p:cNvSpPr>
          <p:nvPr>
            <p:ph type="body" idx="1"/>
          </p:nvPr>
        </p:nvSpPr>
        <p:spPr>
          <a:xfrm>
            <a:off x="912814" y="4343400"/>
            <a:ext cx="5032375" cy="4114800"/>
          </a:xfrm>
        </p:spPr>
        <p:txBody>
          <a:bodyPr/>
          <a:lstStyle/>
          <a:p>
            <a:endParaRPr lang="en-US" dirty="0"/>
          </a:p>
        </p:txBody>
      </p:sp>
    </p:spTree>
    <p:extLst>
      <p:ext uri="{BB962C8B-B14F-4D97-AF65-F5344CB8AC3E}">
        <p14:creationId xmlns:p14="http://schemas.microsoft.com/office/powerpoint/2010/main" val="2289013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4400">
              <a:buNone/>
            </a:pPr>
            <a:fld id="{23C96944-299D-426A-850B-3D3D19489849}" type="slidenum">
              <a:rPr lang="en-US" sz="800" b="0" i="0">
                <a:solidFill>
                  <a:schemeClr val="bg1"/>
                </a:solidFill>
                <a:latin typeface="Calibri"/>
                <a:ea typeface="+mn-ea"/>
                <a:cs typeface="+mn-cs"/>
              </a:rPr>
              <a:t>7</a:t>
            </a:fld>
            <a:endParaRPr lang="en-US" sz="800" b="0" i="0">
              <a:solidFill>
                <a:schemeClr val="bg1"/>
              </a:solidFill>
              <a:latin typeface="Calibri"/>
              <a:ea typeface="+mn-ea"/>
              <a:cs typeface="+mn-cs"/>
            </a:endParaRPr>
          </a:p>
        </p:txBody>
      </p:sp>
      <p:sp>
        <p:nvSpPr>
          <p:cNvPr id="32770" name="Rectangle 2"/>
          <p:cNvSpPr>
            <a:spLocks noGrp="1" noRot="1" noChangeAspect="1" noChangeArrowheads="1" noTextEdit="1"/>
          </p:cNvSpPr>
          <p:nvPr>
            <p:ph type="sldImg"/>
          </p:nvPr>
        </p:nvSpPr>
        <p:spPr>
          <a:xfrm>
            <a:off x="457200" y="931863"/>
            <a:ext cx="2973388" cy="2230437"/>
          </a:xfrm>
          <a:ln/>
        </p:spPr>
      </p:sp>
      <p:sp>
        <p:nvSpPr>
          <p:cNvPr id="32771" name="Rectangle 3"/>
          <p:cNvSpPr>
            <a:spLocks noGrp="1" noChangeArrowheads="1"/>
          </p:cNvSpPr>
          <p:nvPr>
            <p:ph type="body" idx="1"/>
          </p:nvPr>
        </p:nvSpPr>
        <p:spPr>
          <a:xfrm>
            <a:off x="912814" y="4343400"/>
            <a:ext cx="5032375" cy="4114800"/>
          </a:xfrm>
        </p:spPr>
        <p:txBody>
          <a:bodyPr/>
          <a:lstStyle/>
          <a:p>
            <a:pPr marL="0" algn="l" defTabSz="914400">
              <a:buNone/>
            </a:pPr>
            <a:r>
              <a:rPr lang="en-US" sz="1200" b="0" i="0">
                <a:solidFill>
                  <a:srgbClr val="000000"/>
                </a:solidFill>
                <a:latin typeface="Arial"/>
                <a:ea typeface="+mn-ea"/>
                <a:cs typeface="+mn-cs"/>
              </a:rPr>
              <a:t>ICPOES 可以发射回到基态的受激发原子和/或离子。 </a:t>
            </a:r>
          </a:p>
        </p:txBody>
      </p:sp>
    </p:spTree>
    <p:extLst>
      <p:ext uri="{BB962C8B-B14F-4D97-AF65-F5344CB8AC3E}">
        <p14:creationId xmlns:p14="http://schemas.microsoft.com/office/powerpoint/2010/main" val="4276324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4400">
              <a:buNone/>
            </a:pPr>
            <a:fld id="{23C96944-299D-426A-850B-3D3D19489849}" type="slidenum">
              <a:rPr lang="en-US" sz="800" b="0" i="0">
                <a:latin typeface="Arial"/>
                <a:ea typeface="+mn-ea"/>
                <a:cs typeface="+mn-cs"/>
              </a:rPr>
              <a:t>8</a:t>
            </a:fld>
            <a:endParaRPr lang="en-US" sz="800" b="0" i="0">
              <a:latin typeface="Arial"/>
              <a:ea typeface="+mn-ea"/>
              <a:cs typeface="+mn-cs"/>
            </a:endParaRPr>
          </a:p>
        </p:txBody>
      </p:sp>
      <p:sp>
        <p:nvSpPr>
          <p:cNvPr id="32770" name="Rectangle 2"/>
          <p:cNvSpPr>
            <a:spLocks noGrp="1" noRot="1" noChangeAspect="1" noChangeArrowheads="1" noTextEdit="1"/>
          </p:cNvSpPr>
          <p:nvPr>
            <p:ph type="sldImg"/>
          </p:nvPr>
        </p:nvSpPr>
        <p:spPr>
          <a:xfrm>
            <a:off x="457200" y="931863"/>
            <a:ext cx="2973388" cy="2230437"/>
          </a:xfrm>
          <a:ln/>
        </p:spPr>
      </p:sp>
      <p:sp>
        <p:nvSpPr>
          <p:cNvPr id="32771" name="Rectangle 3"/>
          <p:cNvSpPr>
            <a:spLocks noGrp="1" noChangeArrowheads="1"/>
          </p:cNvSpPr>
          <p:nvPr>
            <p:ph type="body" idx="1"/>
          </p:nvPr>
        </p:nvSpPr>
        <p:spPr>
          <a:xfrm>
            <a:off x="912814" y="4343400"/>
            <a:ext cx="5032375" cy="4114800"/>
          </a:xfrm>
        </p:spPr>
        <p:txBody>
          <a:bodyPr/>
          <a:lstStyle/>
          <a:p>
            <a:endParaRPr lang="en-US" dirty="0"/>
          </a:p>
        </p:txBody>
      </p:sp>
    </p:spTree>
    <p:extLst>
      <p:ext uri="{BB962C8B-B14F-4D97-AF65-F5344CB8AC3E}">
        <p14:creationId xmlns:p14="http://schemas.microsoft.com/office/powerpoint/2010/main" val="816103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defTabSz="914400">
              <a:buNone/>
            </a:pPr>
            <a:fld id="{23C96944-299D-426A-850B-3D3D19489849}" type="slidenum">
              <a:rPr lang="en-US" sz="800" b="0" i="0">
                <a:latin typeface="Arial"/>
                <a:ea typeface="+mn-ea"/>
                <a:cs typeface="+mn-cs"/>
              </a:rPr>
              <a:t>9</a:t>
            </a:fld>
            <a:endParaRPr lang="en-US" sz="800" b="0" i="0">
              <a:latin typeface="Arial"/>
              <a:ea typeface="+mn-ea"/>
              <a:cs typeface="+mn-cs"/>
            </a:endParaRPr>
          </a:p>
        </p:txBody>
      </p:sp>
      <p:sp>
        <p:nvSpPr>
          <p:cNvPr id="32770" name="Rectangle 2"/>
          <p:cNvSpPr>
            <a:spLocks noGrp="1" noRot="1" noChangeAspect="1" noChangeArrowheads="1" noTextEdit="1"/>
          </p:cNvSpPr>
          <p:nvPr>
            <p:ph type="sldImg"/>
          </p:nvPr>
        </p:nvSpPr>
        <p:spPr>
          <a:xfrm>
            <a:off x="457200" y="931863"/>
            <a:ext cx="2973388" cy="2230437"/>
          </a:xfrm>
          <a:ln/>
        </p:spPr>
      </p:sp>
      <p:sp>
        <p:nvSpPr>
          <p:cNvPr id="32771" name="Rectangle 3"/>
          <p:cNvSpPr>
            <a:spLocks noGrp="1" noChangeArrowheads="1"/>
          </p:cNvSpPr>
          <p:nvPr>
            <p:ph type="body" idx="1"/>
          </p:nvPr>
        </p:nvSpPr>
        <p:spPr>
          <a:xfrm>
            <a:off x="912814" y="4343400"/>
            <a:ext cx="5032375" cy="4114800"/>
          </a:xfrm>
        </p:spPr>
        <p:txBody>
          <a:bodyPr/>
          <a:lstStyle/>
          <a:p>
            <a:endParaRPr lang="en-US" dirty="0"/>
          </a:p>
        </p:txBody>
      </p:sp>
    </p:spTree>
    <p:extLst>
      <p:ext uri="{BB962C8B-B14F-4D97-AF65-F5344CB8AC3E}">
        <p14:creationId xmlns:p14="http://schemas.microsoft.com/office/powerpoint/2010/main" val="306350596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gilent 4x3 Title Slide w/ Speaker Photo">
    <p:spTree>
      <p:nvGrpSpPr>
        <p:cNvPr id="1" name=""/>
        <p:cNvGrpSpPr/>
        <p:nvPr/>
      </p:nvGrpSpPr>
      <p:grpSpPr>
        <a:xfrm>
          <a:off x="0" y="0"/>
          <a:ext cx="0" cy="0"/>
          <a:chOff x="0" y="0"/>
          <a:chExt cx="0" cy="0"/>
        </a:xfrm>
      </p:grpSpPr>
      <p:pic>
        <p:nvPicPr>
          <p:cNvPr id="9" name="Picture 8" descr="MoC_Bkgd_RGB_PPT_Full_Crp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62288" cy="6881168"/>
          </a:xfrm>
          <a:prstGeom prst="rect">
            <a:avLst/>
          </a:prstGeom>
        </p:spPr>
      </p:pic>
      <p:pic>
        <p:nvPicPr>
          <p:cNvPr id="22" name="Picture 21" descr="academia_wheel_nu.png"/>
          <p:cNvPicPr>
            <a:picLocks noChangeAspect="1"/>
          </p:cNvPicPr>
          <p:nvPr userDrawn="1"/>
        </p:nvPicPr>
        <p:blipFill>
          <a:blip r:embed="rId3" cstate="screen">
            <a:alphaModFix amt="75000"/>
            <a:extLst>
              <a:ext uri="{28A0092B-C50C-407E-A947-70E740481C1C}">
                <a14:useLocalDpi xmlns:a14="http://schemas.microsoft.com/office/drawing/2010/main"/>
              </a:ext>
            </a:extLst>
          </a:blip>
          <a:srcRect b="20909"/>
          <a:stretch>
            <a:fillRect/>
          </a:stretch>
        </p:blipFill>
        <p:spPr>
          <a:xfrm>
            <a:off x="0" y="0"/>
            <a:ext cx="5674409" cy="68580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56911"/>
            <a:ext cx="9144000" cy="524256"/>
          </a:xfrm>
          <a:prstGeom prst="rect">
            <a:avLst/>
          </a:prstGeom>
          <a:solidFill>
            <a:srgbClr val="0B63C4"/>
          </a:solidFill>
        </p:spPr>
      </p:pic>
      <p:pic>
        <p:nvPicPr>
          <p:cNvPr id="10" name="Picture 9" descr="FooterWheelCropped.png"/>
          <p:cNvPicPr>
            <a:picLocks noChangeAspect="1"/>
          </p:cNvPicPr>
          <p:nvPr userDrawn="1"/>
        </p:nvPicPr>
        <p:blipFill rotWithShape="1">
          <a:blip r:embed="rId5">
            <a:extLst>
              <a:ext uri="{28A0092B-C50C-407E-A947-70E740481C1C}">
                <a14:useLocalDpi xmlns:a14="http://schemas.microsoft.com/office/drawing/2010/main" val="0"/>
              </a:ext>
            </a:extLst>
          </a:blip>
          <a:srcRect r="14346"/>
          <a:stretch/>
        </p:blipFill>
        <p:spPr>
          <a:xfrm>
            <a:off x="7356590" y="6281518"/>
            <a:ext cx="1787410" cy="599649"/>
          </a:xfrm>
          <a:prstGeom prst="rect">
            <a:avLst/>
          </a:prstGeom>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07865" y="6411015"/>
            <a:ext cx="652229" cy="359639"/>
          </a:xfrm>
          <a:prstGeom prst="rect">
            <a:avLst/>
          </a:prstGeom>
        </p:spPr>
      </p:pic>
      <p:sp>
        <p:nvSpPr>
          <p:cNvPr id="15"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buNone/>
            </a:pPr>
            <a:r>
              <a:rPr lang="en-US" sz="600" kern="1200" dirty="0" err="1">
                <a:solidFill>
                  <a:srgbClr val="BFE0F4"/>
                </a:solidFill>
                <a:latin typeface="+mn-lt"/>
                <a:ea typeface="+mn-ea"/>
                <a:cs typeface="Arial" panose="020B0604020202020204" pitchFamily="34" charset="0"/>
              </a:rPr>
              <a:t>仅用于教学目的</a:t>
            </a:r>
            <a:endParaRPr lang="en-US" sz="600" kern="1200" dirty="0">
              <a:solidFill>
                <a:srgbClr val="BFE0F4"/>
              </a:solidFill>
              <a:latin typeface="+mn-lt"/>
              <a:ea typeface="+mn-ea"/>
              <a:cs typeface="Arial" panose="020B0604020202020204" pitchFamily="34" charset="0"/>
            </a:endParaRPr>
          </a:p>
        </p:txBody>
      </p:sp>
      <p:sp>
        <p:nvSpPr>
          <p:cNvPr id="16"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altLang="zh-CN" sz="600" kern="1200" dirty="0">
                <a:solidFill>
                  <a:srgbClr val="BFE0F4"/>
                </a:solidFill>
                <a:latin typeface="+mn-lt"/>
                <a:ea typeface="+mn-ea"/>
                <a:cs typeface="Arial" panose="020B0604020202020204" pitchFamily="34" charset="0"/>
              </a:rPr>
              <a:t>2015</a:t>
            </a:r>
            <a:r>
              <a:rPr lang="zh-CN" altLang="en-US" sz="600" kern="1200" dirty="0">
                <a:solidFill>
                  <a:srgbClr val="BFE0F4"/>
                </a:solidFill>
                <a:latin typeface="+mn-lt"/>
                <a:ea typeface="+mn-ea"/>
                <a:cs typeface="Arial" panose="020B0604020202020204" pitchFamily="34" charset="0"/>
              </a:rPr>
              <a:t>年</a:t>
            </a:r>
            <a:r>
              <a:rPr lang="en-US" altLang="zh-CN" sz="600" kern="1200" dirty="0">
                <a:solidFill>
                  <a:srgbClr val="BFE0F4"/>
                </a:solidFill>
                <a:latin typeface="+mn-lt"/>
                <a:ea typeface="+mn-ea"/>
                <a:cs typeface="Arial" panose="020B0604020202020204" pitchFamily="34" charset="0"/>
              </a:rPr>
              <a:t>12</a:t>
            </a:r>
            <a:r>
              <a:rPr lang="zh-CN" altLang="en-US" sz="600" kern="1200" dirty="0">
                <a:solidFill>
                  <a:srgbClr val="BFE0F4"/>
                </a:solidFill>
                <a:latin typeface="+mn-lt"/>
                <a:ea typeface="+mn-ea"/>
                <a:cs typeface="Arial" panose="020B0604020202020204" pitchFamily="34" charset="0"/>
              </a:rPr>
              <a:t>月</a:t>
            </a:r>
            <a:r>
              <a:rPr lang="en-US" altLang="zh-CN" sz="600" kern="1200" dirty="0">
                <a:solidFill>
                  <a:srgbClr val="BFE0F4"/>
                </a:solidFill>
                <a:latin typeface="+mn-lt"/>
                <a:ea typeface="+mn-ea"/>
                <a:cs typeface="Arial" panose="020B0604020202020204" pitchFamily="34" charset="0"/>
              </a:rPr>
              <a:t>11</a:t>
            </a:r>
            <a:r>
              <a:rPr lang="zh-CN" altLang="en-US" sz="600" kern="1200" dirty="0">
                <a:solidFill>
                  <a:srgbClr val="BFE0F4"/>
                </a:solidFill>
                <a:latin typeface="+mn-lt"/>
                <a:ea typeface="+mn-ea"/>
                <a:cs typeface="Arial" panose="020B0604020202020204" pitchFamily="34" charset="0"/>
              </a:rPr>
              <a:t>日</a:t>
            </a:r>
            <a:endParaRPr lang="de-AT" altLang="zh-CN" sz="600" kern="1200" dirty="0">
              <a:solidFill>
                <a:srgbClr val="BFE0F4"/>
              </a:solidFill>
              <a:latin typeface="+mn-lt"/>
              <a:ea typeface="+mn-ea"/>
              <a:cs typeface="Arial" panose="020B0604020202020204" pitchFamily="34" charset="0"/>
            </a:endParaRPr>
          </a:p>
          <a:p>
            <a:pPr algn="l" defTabSz="914400">
              <a:buNone/>
            </a:pPr>
            <a:r>
              <a:rPr lang="en-US" sz="600" kern="1200" dirty="0">
                <a:solidFill>
                  <a:srgbClr val="BFE0F4"/>
                </a:solidFill>
                <a:effectLst/>
                <a:latin typeface="+mn-lt"/>
                <a:ea typeface="+mn-ea"/>
                <a:cs typeface="Arial" panose="020B0604020202020204" pitchFamily="34" charset="0"/>
              </a:rPr>
              <a:t>© Agilent Technologies, Inc. 2016</a:t>
            </a:r>
            <a:endParaRPr lang="en-US" sz="600" kern="1200" dirty="0">
              <a:solidFill>
                <a:srgbClr val="BFE0F4"/>
              </a:solidFill>
              <a:latin typeface="+mn-lt"/>
              <a:ea typeface="+mn-ea"/>
              <a:cs typeface="Arial" panose="020B0604020202020204" pitchFamily="34" charset="0"/>
            </a:endParaRPr>
          </a:p>
        </p:txBody>
      </p:sp>
      <p:sp>
        <p:nvSpPr>
          <p:cNvPr id="17" name="Slide Number Placeholder 5"/>
          <p:cNvSpPr>
            <a:spLocks noGrp="1"/>
          </p:cNvSpPr>
          <p:nvPr userDrawn="1"/>
        </p:nvSpPr>
        <p:spPr bwMode="white">
          <a:xfrm>
            <a:off x="228600" y="6711219"/>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None/>
            </a:pPr>
            <a:fld id="{CBD803B2-A378-42BD-B5EC-F7748F169FE0}" type="slidenum">
              <a:rPr lang="en-US" b="0" i="0"/>
              <a:t>‹#›</a:t>
            </a:fld>
            <a:endParaRPr lang="en-US" b="0" i="0"/>
          </a:p>
        </p:txBody>
      </p:sp>
      <p:pic>
        <p:nvPicPr>
          <p:cNvPr id="14" name="Picture 13"/>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1260346"/>
            <a:ext cx="7998434" cy="4337307"/>
          </a:xfrm>
          <a:prstGeom prst="rect">
            <a:avLst/>
          </a:prstGeom>
          <a:effectLst>
            <a:outerShdw blurRad="292100" dist="38100" dir="4980000" algn="tl" rotWithShape="0">
              <a:prstClr val="black">
                <a:alpha val="40000"/>
              </a:prstClr>
            </a:outerShdw>
          </a:effectLst>
        </p:spPr>
      </p:pic>
      <p:pic>
        <p:nvPicPr>
          <p:cNvPr id="19" name="Picture 18" descr="academia_wheel_nu.png"/>
          <p:cNvPicPr>
            <a:picLocks noChangeAspect="1"/>
          </p:cNvPicPr>
          <p:nvPr userDrawn="1"/>
        </p:nvPicPr>
        <p:blipFill>
          <a:blip r:embed="rId8" cstate="email">
            <a:alphaModFix amt="12000"/>
            <a:extLst>
              <a:ext uri="{28A0092B-C50C-407E-A947-70E740481C1C}">
                <a14:useLocalDpi xmlns:a14="http://schemas.microsoft.com/office/drawing/2010/main"/>
              </a:ext>
            </a:extLst>
          </a:blip>
          <a:srcRect/>
          <a:stretch>
            <a:fillRect/>
          </a:stretch>
        </p:blipFill>
        <p:spPr>
          <a:xfrm>
            <a:off x="0" y="1257300"/>
            <a:ext cx="5674409" cy="4330700"/>
          </a:xfrm>
          <a:prstGeom prst="rect">
            <a:avLst/>
          </a:prstGeom>
        </p:spPr>
      </p:pic>
      <p:sp>
        <p:nvSpPr>
          <p:cNvPr id="23" name="Title 1"/>
          <p:cNvSpPr txBox="1">
            <a:spLocks/>
          </p:cNvSpPr>
          <p:nvPr userDrawn="1"/>
        </p:nvSpPr>
        <p:spPr bwMode="white">
          <a:xfrm>
            <a:off x="4568913" y="3466158"/>
            <a:ext cx="3253766" cy="1947672"/>
          </a:xfrm>
          <a:prstGeom prst="rect">
            <a:avLst/>
          </a:prstGeom>
        </p:spPr>
        <p:txBody>
          <a:bodyPr vert="horz" lIns="0" tIns="0" rIns="0" bIns="0" rtlCol="0" anchor="ctr">
            <a:normAutofit/>
          </a:bodyPr>
          <a:lstStyle>
            <a:lvl1pPr algn="l">
              <a:defRPr sz="3200" b="0">
                <a:solidFill>
                  <a:schemeClr val="bg2"/>
                </a:solidFill>
                <a:latin typeface="+mn-lt"/>
              </a:defRPr>
            </a:lvl1pPr>
          </a:lstStyle>
          <a:p>
            <a:pPr lvl="0">
              <a:lnSpc>
                <a:spcPct val="90000"/>
              </a:lnSpc>
              <a:spcBef>
                <a:spcPct val="0"/>
              </a:spcBef>
            </a:pPr>
            <a:endParaRPr kumimoji="0" lang="en-US" sz="1400" u="none" strike="noStrike" kern="1200" cap="all" spc="0" normalizeH="0" baseline="0" noProof="0" dirty="0">
              <a:ln>
                <a:noFill/>
              </a:ln>
              <a:solidFill>
                <a:srgbClr val="FFD700"/>
              </a:solidFill>
              <a:effectLst/>
              <a:uLnTx/>
              <a:uFillTx/>
              <a:latin typeface="Arial Narrow"/>
              <a:ea typeface="+mj-ea"/>
              <a:cs typeface="Arial Narrow"/>
            </a:endParaRPr>
          </a:p>
        </p:txBody>
      </p:sp>
      <p:sp>
        <p:nvSpPr>
          <p:cNvPr id="24" name="Text Placeholder 19"/>
          <p:cNvSpPr txBox="1">
            <a:spLocks/>
          </p:cNvSpPr>
          <p:nvPr userDrawn="1"/>
        </p:nvSpPr>
        <p:spPr>
          <a:xfrm>
            <a:off x="4569434" y="1371600"/>
            <a:ext cx="3202966" cy="1947672"/>
          </a:xfrm>
          <a:prstGeom prst="rect">
            <a:avLst/>
          </a:prstGeom>
        </p:spPr>
        <p:txBody>
          <a:bodyPr vert="horz" lIns="0" tIns="45720" rIns="91440" bIns="45720" rtlCol="0" anchor="ctr">
            <a:normAutofit/>
          </a:bodyPr>
          <a:lstStyle>
            <a:lvl1pPr marL="0" marR="0" indent="0" algn="l" defTabSz="914400" rtl="0" eaLnBrk="1" fontAlgn="auto" latinLnBrk="0" hangingPunct="1">
              <a:lnSpc>
                <a:spcPct val="100000"/>
              </a:lnSpc>
              <a:spcBef>
                <a:spcPct val="0"/>
              </a:spcBef>
              <a:spcAft>
                <a:spcPts val="300"/>
              </a:spcAft>
              <a:buClrTx/>
              <a:buSzTx/>
              <a:buFontTx/>
              <a:buNone/>
              <a:tabLst/>
              <a:defRPr kumimoji="0" lang="en-US" sz="2400" b="0" i="0" u="none" strike="noStrike" kern="1200" cap="none" spc="0" normalizeH="0" baseline="0" noProof="0">
                <a:ln>
                  <a:noFill/>
                </a:ln>
                <a:solidFill>
                  <a:schemeClr val="bg2"/>
                </a:solidFill>
                <a:effectLst/>
                <a:uLnTx/>
                <a:uFillTx/>
              </a:defRPr>
            </a:lvl1pPr>
          </a:lstStyle>
          <a:p>
            <a:pPr algn="l" defTabSz="914400">
              <a:lnSpc>
                <a:spcPct val="110000"/>
              </a:lnSpc>
              <a:spcAft>
                <a:spcPts val="600"/>
              </a:spcAft>
              <a:buNone/>
            </a:pPr>
            <a:r>
              <a:rPr lang="en-US" sz="3200" b="1" i="0">
                <a:latin typeface="Arial"/>
                <a:ea typeface="+mn-ea"/>
                <a:cs typeface="+mn-cs"/>
              </a:rPr>
              <a:t> </a:t>
            </a:r>
          </a:p>
        </p:txBody>
      </p:sp>
      <p:sp>
        <p:nvSpPr>
          <p:cNvPr id="30" name="Text Placeholder 29"/>
          <p:cNvSpPr>
            <a:spLocks noGrp="1"/>
          </p:cNvSpPr>
          <p:nvPr>
            <p:ph type="body" sz="quarter" idx="10"/>
          </p:nvPr>
        </p:nvSpPr>
        <p:spPr>
          <a:xfrm>
            <a:off x="4570413" y="1376363"/>
            <a:ext cx="3097212" cy="1959159"/>
          </a:xfrm>
        </p:spPr>
        <p:txBody>
          <a:bodyPr anchor="ctr">
            <a:noAutofit/>
          </a:bodyPr>
          <a:lstStyle>
            <a:lvl1pPr>
              <a:defRPr sz="3200">
                <a:solidFill>
                  <a:schemeClr val="bg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Click to edit Master text styles</a:t>
            </a:r>
          </a:p>
        </p:txBody>
      </p:sp>
      <p:sp>
        <p:nvSpPr>
          <p:cNvPr id="31" name="Text Placeholder 29"/>
          <p:cNvSpPr>
            <a:spLocks noGrp="1"/>
          </p:cNvSpPr>
          <p:nvPr>
            <p:ph type="body" sz="quarter" idx="11" hasCustomPrompt="1"/>
          </p:nvPr>
        </p:nvSpPr>
        <p:spPr>
          <a:xfrm>
            <a:off x="4568509" y="3427993"/>
            <a:ext cx="3097212" cy="2041525"/>
          </a:xfrm>
        </p:spPr>
        <p:txBody>
          <a:bodyPr anchor="ctr">
            <a:noAutofit/>
          </a:bodyPr>
          <a:lstStyle>
            <a:lvl1pPr>
              <a:defRPr kumimoji="0" lang="en-US" sz="3200" u="none" strike="noStrike" kern="1200" cap="all" spc="0" normalizeH="0" baseline="0" noProof="0" dirty="0">
                <a:ln>
                  <a:noFill/>
                </a:ln>
                <a:solidFill>
                  <a:srgbClr val="FFD700"/>
                </a:solidFill>
                <a:effectLst/>
                <a:uLnTx/>
                <a:uFillTx/>
                <a:latin typeface="Arial Narrow"/>
                <a:cs typeface="Arial Narrow"/>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lnSpc>
                <a:spcPct val="90000"/>
              </a:lnSpc>
              <a:spcBef>
                <a:spcPct val="0"/>
              </a:spcBef>
            </a:pPr>
            <a:r>
              <a:rPr lang="en-US" sz="3400" b="1" cap="all" dirty="0">
                <a:solidFill>
                  <a:srgbClr val="FFD700"/>
                </a:solidFill>
                <a:latin typeface="Arial Narrow"/>
                <a:cs typeface="Arial Narrow"/>
              </a:rPr>
              <a:t>Building</a:t>
            </a:r>
          </a:p>
          <a:p>
            <a:pPr lvl="0">
              <a:lnSpc>
                <a:spcPct val="80000"/>
              </a:lnSpc>
              <a:spcBef>
                <a:spcPct val="0"/>
              </a:spcBef>
              <a:spcAft>
                <a:spcPts val="1200"/>
              </a:spcAft>
            </a:pPr>
            <a:r>
              <a:rPr kumimoji="0" lang="en-US" sz="1900" u="none" strike="noStrike" kern="1200" cap="all" spc="0" normalizeH="0" baseline="0" noProof="0" dirty="0">
                <a:ln>
                  <a:noFill/>
                </a:ln>
                <a:solidFill>
                  <a:schemeClr val="bg1"/>
                </a:solidFill>
                <a:effectLst/>
                <a:uLnTx/>
                <a:uFillTx/>
                <a:latin typeface="Arial Narrow"/>
                <a:ea typeface="+mj-ea"/>
                <a:cs typeface="Arial Narrow"/>
              </a:rPr>
              <a:t>Better</a:t>
            </a:r>
            <a:r>
              <a:rPr kumimoji="0" lang="en-US" sz="1900" u="none" strike="noStrike" kern="1200" cap="all" spc="0" normalizeH="0" noProof="0" dirty="0">
                <a:ln>
                  <a:noFill/>
                </a:ln>
                <a:solidFill>
                  <a:schemeClr val="bg1"/>
                </a:solidFill>
                <a:effectLst/>
                <a:uLnTx/>
                <a:uFillTx/>
                <a:latin typeface="Arial Narrow"/>
                <a:ea typeface="+mj-ea"/>
                <a:cs typeface="Arial Narrow"/>
              </a:rPr>
              <a:t> Science</a:t>
            </a:r>
          </a:p>
          <a:p>
            <a:pPr lvl="0">
              <a:lnSpc>
                <a:spcPct val="90000"/>
              </a:lnSpc>
              <a:spcBef>
                <a:spcPct val="0"/>
              </a:spcBef>
            </a:pPr>
            <a:r>
              <a:rPr lang="en-US" sz="1400" cap="all" baseline="0" dirty="0">
                <a:solidFill>
                  <a:srgbClr val="FFD700"/>
                </a:solidFill>
                <a:latin typeface="Arial Narrow"/>
                <a:ea typeface="+mj-ea"/>
                <a:cs typeface="Arial Narrow"/>
              </a:rPr>
              <a:t>Agilent</a:t>
            </a:r>
            <a:r>
              <a:rPr lang="en-US" sz="1400" cap="all" dirty="0">
                <a:solidFill>
                  <a:srgbClr val="FFD700"/>
                </a:solidFill>
                <a:latin typeface="Arial Narrow"/>
                <a:ea typeface="+mj-ea"/>
                <a:cs typeface="Arial Narrow"/>
              </a:rPr>
              <a:t> and You</a:t>
            </a:r>
            <a:endParaRPr kumimoji="0" lang="en-US" sz="1400" u="none" strike="noStrike" kern="1200" cap="all" spc="0" normalizeH="0" baseline="0" noProof="0" dirty="0">
              <a:ln>
                <a:noFill/>
              </a:ln>
              <a:solidFill>
                <a:srgbClr val="FFD700"/>
              </a:solidFill>
              <a:effectLst/>
              <a:uLnTx/>
              <a:uFillTx/>
              <a:latin typeface="Arial Narrow"/>
              <a:ea typeface="+mj-ea"/>
              <a:cs typeface="Arial Narrow"/>
            </a:endParaRPr>
          </a:p>
        </p:txBody>
      </p:sp>
    </p:spTree>
    <p:extLst>
      <p:ext uri="{BB962C8B-B14F-4D97-AF65-F5344CB8AC3E}">
        <p14:creationId xmlns:p14="http://schemas.microsoft.com/office/powerpoint/2010/main" val="3562772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ilent 4x3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88549" y="4800600"/>
            <a:ext cx="5486400" cy="533400"/>
          </a:xfrm>
        </p:spPr>
        <p:txBody>
          <a:bodyPr tIns="0" rIns="0" bIns="0" anchor="b">
            <a:noAutofit/>
          </a:bodyPr>
          <a:lstStyle>
            <a:lvl1pPr>
              <a:defRPr sz="1800" b="1">
                <a:latin typeface="+mn-lt"/>
              </a:defRPr>
            </a:lvl1pPr>
          </a:lstStyle>
          <a:p>
            <a:endParaRPr lang="en-US" dirty="0"/>
          </a:p>
        </p:txBody>
      </p:sp>
      <p:sp>
        <p:nvSpPr>
          <p:cNvPr id="3" name="Picture Placeholder 2"/>
          <p:cNvSpPr>
            <a:spLocks noGrp="1"/>
          </p:cNvSpPr>
          <p:nvPr>
            <p:ph type="pic" idx="1"/>
          </p:nvPr>
        </p:nvSpPr>
        <p:spPr>
          <a:xfrm>
            <a:off x="1788549" y="612648"/>
            <a:ext cx="5486400" cy="4114800"/>
          </a:xfrm>
        </p:spPr>
        <p:txBody>
          <a:bodyPr>
            <a:normAutofit/>
          </a:bodyPr>
          <a:lstStyle>
            <a:lvl1pPr marL="0" indent="0">
              <a:buNone/>
              <a:defRPr sz="3200">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88549" y="5370688"/>
            <a:ext cx="5486400" cy="804672"/>
          </a:xfrm>
        </p:spPr>
        <p:txBody>
          <a:bodyPr>
            <a:normAutofit/>
          </a:bodyPr>
          <a:lstStyle>
            <a:lvl1pPr marL="0" indent="0">
              <a:buNone/>
              <a:defRPr sz="1400">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438525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Agilent 4x3 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391160"/>
            <a:ext cx="8686800" cy="1143000"/>
          </a:xfrm>
        </p:spPr>
        <p:txBody>
          <a:bodyPr tIns="0" rIns="0" bIns="0"/>
          <a:lstStyle/>
          <a:p>
            <a:r>
              <a:rPr lang="en-US" dirty="0"/>
              <a:t>Click to edit Master title style</a:t>
            </a:r>
          </a:p>
        </p:txBody>
      </p:sp>
      <p:sp>
        <p:nvSpPr>
          <p:cNvPr id="3" name="Vertical Text Placeholder 2"/>
          <p:cNvSpPr>
            <a:spLocks noGrp="1"/>
          </p:cNvSpPr>
          <p:nvPr>
            <p:ph type="body" orient="vert" idx="1"/>
          </p:nvPr>
        </p:nvSpPr>
        <p:spPr>
          <a:xfrm>
            <a:off x="228600" y="1508760"/>
            <a:ext cx="8686800" cy="4672584"/>
          </a:xfrm>
        </p:spPr>
        <p:txBody>
          <a:bodyPr vert="eaVert"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543800" y="6534293"/>
            <a:ext cx="1371600" cy="118872"/>
          </a:xfrm>
          <a:prstGeom prst="rect">
            <a:avLst/>
          </a:prstGeom>
        </p:spPr>
        <p:txBody>
          <a:bodyPr/>
          <a:lstStyle/>
          <a:p>
            <a:fld id="{B60B6763-9F73-4505-90EB-9600B3B00028}" type="datetime4">
              <a:rPr lang="en-US" smtClean="0"/>
              <a:pPr/>
              <a:t>July 21, 2016</a:t>
            </a:fld>
            <a:endParaRPr lang="en-US" dirty="0"/>
          </a:p>
        </p:txBody>
      </p:sp>
      <p:sp>
        <p:nvSpPr>
          <p:cNvPr id="5" name="Footer Placeholder 4"/>
          <p:cNvSpPr>
            <a:spLocks noGrp="1"/>
          </p:cNvSpPr>
          <p:nvPr>
            <p:ph type="ftr" sz="quarter" idx="11"/>
          </p:nvPr>
        </p:nvSpPr>
        <p:spPr>
          <a:xfrm>
            <a:off x="6858000" y="6392947"/>
            <a:ext cx="2057400" cy="118872"/>
          </a:xfrm>
          <a:prstGeom prst="rect">
            <a:avLst/>
          </a:prstGeom>
        </p:spPr>
        <p:txBody>
          <a:bodyPr/>
          <a:lstStyle/>
          <a:p>
            <a:r>
              <a:rPr lang="en-US" dirty="0"/>
              <a:t>Confidentiality Label</a:t>
            </a:r>
          </a:p>
        </p:txBody>
      </p:sp>
      <p:sp>
        <p:nvSpPr>
          <p:cNvPr id="6" name="Slide Number Placeholder 5"/>
          <p:cNvSpPr>
            <a:spLocks noGrp="1"/>
          </p:cNvSpPr>
          <p:nvPr>
            <p:ph type="sldNum" sz="quarter" idx="12"/>
          </p:nvPr>
        </p:nvSpPr>
        <p:spPr>
          <a:xfrm>
            <a:off x="8455914" y="6675639"/>
            <a:ext cx="459486" cy="118872"/>
          </a:xfrm>
          <a:prstGeom prst="rect">
            <a:avLst/>
          </a:prstGeom>
        </p:spPr>
        <p:txBody>
          <a:bodyPr/>
          <a:lstStyle/>
          <a:p>
            <a:fld id="{3969F854-F447-4CCF-9255-9A1E8DF091B8}" type="slidenum">
              <a:rPr lang="en-US" smtClean="0"/>
              <a:pPr/>
              <a:t>‹#›</a:t>
            </a:fld>
            <a:endParaRPr lang="en-US" dirty="0"/>
          </a:p>
        </p:txBody>
      </p:sp>
    </p:spTree>
    <p:extLst>
      <p:ext uri="{BB962C8B-B14F-4D97-AF65-F5344CB8AC3E}">
        <p14:creationId xmlns:p14="http://schemas.microsoft.com/office/powerpoint/2010/main" val="257549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ilent 4x3 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340" y="304801"/>
            <a:ext cx="2048256" cy="5844729"/>
          </a:xfrm>
        </p:spPr>
        <p:txBody>
          <a:bodyPr vert="eaVert" tIns="0" rIns="0" bIns="0"/>
          <a:lstStyle/>
          <a:p>
            <a:r>
              <a:rPr lang="en-US" dirty="0"/>
              <a:t>Click to edit Master title style</a:t>
            </a:r>
          </a:p>
        </p:txBody>
      </p:sp>
      <p:sp>
        <p:nvSpPr>
          <p:cNvPr id="3" name="Vertical Text Placeholder 2"/>
          <p:cNvSpPr>
            <a:spLocks noGrp="1"/>
          </p:cNvSpPr>
          <p:nvPr>
            <p:ph type="body" orient="vert" idx="1"/>
          </p:nvPr>
        </p:nvSpPr>
        <p:spPr>
          <a:xfrm>
            <a:off x="369710" y="304801"/>
            <a:ext cx="6025896" cy="5844729"/>
          </a:xfrm>
        </p:spPr>
        <p:txBody>
          <a:bodyPr vert="eaVert"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2697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ilent 4x3 Title Slide">
    <p:spTree>
      <p:nvGrpSpPr>
        <p:cNvPr id="1" name=""/>
        <p:cNvGrpSpPr/>
        <p:nvPr/>
      </p:nvGrpSpPr>
      <p:grpSpPr>
        <a:xfrm>
          <a:off x="0" y="0"/>
          <a:ext cx="0" cy="0"/>
          <a:chOff x="0" y="0"/>
          <a:chExt cx="0" cy="0"/>
        </a:xfrm>
      </p:grpSpPr>
      <p:sp>
        <p:nvSpPr>
          <p:cNvPr id="12"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altLang="zh-CN" sz="600" kern="1200" dirty="0">
                <a:solidFill>
                  <a:srgbClr val="BFE0F4"/>
                </a:solidFill>
                <a:latin typeface="+mn-lt"/>
                <a:ea typeface="+mn-ea"/>
                <a:cs typeface="Arial" panose="020B0604020202020204" pitchFamily="34" charset="0"/>
              </a:rPr>
              <a:t>2015</a:t>
            </a:r>
            <a:r>
              <a:rPr lang="zh-CN" altLang="en-US" sz="600" kern="1200" dirty="0">
                <a:solidFill>
                  <a:srgbClr val="BFE0F4"/>
                </a:solidFill>
                <a:latin typeface="+mn-lt"/>
                <a:ea typeface="+mn-ea"/>
                <a:cs typeface="Arial" panose="020B0604020202020204" pitchFamily="34" charset="0"/>
              </a:rPr>
              <a:t>年</a:t>
            </a:r>
            <a:r>
              <a:rPr lang="en-US" altLang="zh-CN" sz="600" kern="1200" dirty="0">
                <a:solidFill>
                  <a:srgbClr val="BFE0F4"/>
                </a:solidFill>
                <a:latin typeface="+mn-lt"/>
                <a:ea typeface="+mn-ea"/>
                <a:cs typeface="Arial" panose="020B0604020202020204" pitchFamily="34" charset="0"/>
              </a:rPr>
              <a:t>12</a:t>
            </a:r>
            <a:r>
              <a:rPr lang="zh-CN" altLang="en-US" sz="600" kern="1200" dirty="0">
                <a:solidFill>
                  <a:srgbClr val="BFE0F4"/>
                </a:solidFill>
                <a:latin typeface="+mn-lt"/>
                <a:ea typeface="+mn-ea"/>
                <a:cs typeface="Arial" panose="020B0604020202020204" pitchFamily="34" charset="0"/>
              </a:rPr>
              <a:t>月</a:t>
            </a:r>
            <a:r>
              <a:rPr lang="en-US" altLang="zh-CN" sz="600" kern="1200" dirty="0">
                <a:solidFill>
                  <a:srgbClr val="BFE0F4"/>
                </a:solidFill>
                <a:latin typeface="+mn-lt"/>
                <a:ea typeface="+mn-ea"/>
                <a:cs typeface="Arial" panose="020B0604020202020204" pitchFamily="34" charset="0"/>
              </a:rPr>
              <a:t>11</a:t>
            </a:r>
            <a:r>
              <a:rPr lang="zh-CN" altLang="en-US" sz="600" kern="1200" dirty="0">
                <a:solidFill>
                  <a:srgbClr val="BFE0F4"/>
                </a:solidFill>
                <a:latin typeface="+mn-lt"/>
                <a:ea typeface="+mn-ea"/>
                <a:cs typeface="Arial" panose="020B0604020202020204" pitchFamily="34" charset="0"/>
              </a:rPr>
              <a:t>日</a:t>
            </a:r>
            <a:endParaRPr lang="en-US" sz="600" kern="1200" dirty="0">
              <a:solidFill>
                <a:srgbClr val="BFE0F4"/>
              </a:solidFill>
              <a:latin typeface="+mn-lt"/>
              <a:ea typeface="+mn-ea"/>
              <a:cs typeface="Arial" panose="020B0604020202020204" pitchFamily="34" charset="0"/>
            </a:endParaRPr>
          </a:p>
        </p:txBody>
      </p:sp>
      <p:sp>
        <p:nvSpPr>
          <p:cNvPr id="13"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buNone/>
            </a:pPr>
            <a:r>
              <a:rPr lang="en-US" sz="600" kern="1200" dirty="0" err="1">
                <a:solidFill>
                  <a:srgbClr val="BFE0F4"/>
                </a:solidFill>
                <a:latin typeface="+mn-lt"/>
                <a:ea typeface="+mn-ea"/>
                <a:cs typeface="Arial" panose="020B0604020202020204" pitchFamily="34" charset="0"/>
              </a:rPr>
              <a:t>安捷伦内部材料</a:t>
            </a:r>
            <a:endParaRPr lang="en-US" sz="600" kern="1200" dirty="0">
              <a:solidFill>
                <a:srgbClr val="BFE0F4"/>
              </a:solidFill>
              <a:latin typeface="+mn-lt"/>
              <a:ea typeface="+mn-ea"/>
              <a:cs typeface="Arial" panose="020B0604020202020204" pitchFamily="34" charset="0"/>
            </a:endParaRPr>
          </a:p>
        </p:txBody>
      </p:sp>
      <p:sp>
        <p:nvSpPr>
          <p:cNvPr id="15" name="Slide Number Placeholder 5"/>
          <p:cNvSpPr>
            <a:spLocks noGrp="1"/>
          </p:cNvSpPr>
          <p:nvPr userDrawn="1"/>
        </p:nvSpPr>
        <p:spPr bwMode="white">
          <a:xfrm>
            <a:off x="228600" y="6700206"/>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None/>
            </a:pPr>
            <a:fld id="{CBD803B2-A378-42BD-B5EC-F7748F169FE0}" type="slidenum">
              <a:rPr lang="en-US" b="0" i="0"/>
              <a:t>‹#›</a:t>
            </a:fld>
            <a:endParaRPr lang="en-US" b="0" i="0"/>
          </a:p>
        </p:txBody>
      </p:sp>
    </p:spTree>
    <p:extLst>
      <p:ext uri="{BB962C8B-B14F-4D97-AF65-F5344CB8AC3E}">
        <p14:creationId xmlns:p14="http://schemas.microsoft.com/office/powerpoint/2010/main" val="1673314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228600" y="1512000"/>
            <a:ext cx="4270248" cy="4562856"/>
          </a:xfrm>
        </p:spPr>
        <p:txBody>
          <a:bodyPr/>
          <a:lstStyle>
            <a:lvl1pPr marL="0">
              <a:spcBef>
                <a:spcPts val="600"/>
              </a:spcBef>
              <a:spcAft>
                <a:spcPts val="600"/>
              </a:spcAft>
              <a:defRPr sz="1900" b="1"/>
            </a:lvl1pPr>
            <a:lvl2pPr marL="190500" indent="-190500">
              <a:spcAft>
                <a:spcPts val="600"/>
              </a:spcAft>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840873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203999511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ilent 4x3 Title Slide w/ Speaker Photo">
    <p:spTree>
      <p:nvGrpSpPr>
        <p:cNvPr id="1" name=""/>
        <p:cNvGrpSpPr/>
        <p:nvPr/>
      </p:nvGrpSpPr>
      <p:grpSpPr>
        <a:xfrm>
          <a:off x="0" y="0"/>
          <a:ext cx="0" cy="0"/>
          <a:chOff x="0" y="0"/>
          <a:chExt cx="0" cy="0"/>
        </a:xfrm>
      </p:grpSpPr>
      <p:pic>
        <p:nvPicPr>
          <p:cNvPr id="9" name="Picture 8" descr="MoC_Bkgd_RGB_PPT_Full_Crp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62288" cy="6881168"/>
          </a:xfrm>
          <a:prstGeom prst="rect">
            <a:avLst/>
          </a:prstGeom>
        </p:spPr>
      </p:pic>
      <p:pic>
        <p:nvPicPr>
          <p:cNvPr id="22" name="Picture 21" descr="academia_wheel_nu.png"/>
          <p:cNvPicPr>
            <a:picLocks noChangeAspect="1"/>
          </p:cNvPicPr>
          <p:nvPr userDrawn="1"/>
        </p:nvPicPr>
        <p:blipFill>
          <a:blip r:embed="rId3" cstate="screen">
            <a:alphaModFix amt="75000"/>
            <a:extLst>
              <a:ext uri="{28A0092B-C50C-407E-A947-70E740481C1C}">
                <a14:useLocalDpi xmlns:a14="http://schemas.microsoft.com/office/drawing/2010/main"/>
              </a:ext>
            </a:extLst>
          </a:blip>
          <a:srcRect b="20909"/>
          <a:stretch>
            <a:fillRect/>
          </a:stretch>
        </p:blipFill>
        <p:spPr>
          <a:xfrm>
            <a:off x="0" y="0"/>
            <a:ext cx="5674409" cy="68580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56911"/>
            <a:ext cx="9144000" cy="524256"/>
          </a:xfrm>
          <a:prstGeom prst="rect">
            <a:avLst/>
          </a:prstGeom>
          <a:solidFill>
            <a:srgbClr val="0B63C4"/>
          </a:solidFill>
        </p:spPr>
      </p:pic>
      <p:pic>
        <p:nvPicPr>
          <p:cNvPr id="10" name="Picture 9" descr="FooterWheelCropped.png"/>
          <p:cNvPicPr>
            <a:picLocks noChangeAspect="1"/>
          </p:cNvPicPr>
          <p:nvPr userDrawn="1"/>
        </p:nvPicPr>
        <p:blipFill rotWithShape="1">
          <a:blip r:embed="rId5">
            <a:extLst>
              <a:ext uri="{28A0092B-C50C-407E-A947-70E740481C1C}">
                <a14:useLocalDpi xmlns:a14="http://schemas.microsoft.com/office/drawing/2010/main" val="0"/>
              </a:ext>
            </a:extLst>
          </a:blip>
          <a:srcRect r="14346"/>
          <a:stretch/>
        </p:blipFill>
        <p:spPr>
          <a:xfrm>
            <a:off x="7356590" y="6281518"/>
            <a:ext cx="1787410" cy="599649"/>
          </a:xfrm>
          <a:prstGeom prst="rect">
            <a:avLst/>
          </a:prstGeom>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07865" y="6411015"/>
            <a:ext cx="652229" cy="359639"/>
          </a:xfrm>
          <a:prstGeom prst="rect">
            <a:avLst/>
          </a:prstGeom>
        </p:spPr>
      </p:pic>
      <p:sp>
        <p:nvSpPr>
          <p:cNvPr id="15"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buNone/>
            </a:pPr>
            <a:r>
              <a:rPr lang="en-US" sz="600" kern="1200" dirty="0" err="1">
                <a:solidFill>
                  <a:srgbClr val="BFE0F4"/>
                </a:solidFill>
                <a:latin typeface="+mn-lt"/>
                <a:ea typeface="+mn-ea"/>
                <a:cs typeface="Arial" panose="020B0604020202020204" pitchFamily="34" charset="0"/>
              </a:rPr>
              <a:t>安捷伦内部材料</a:t>
            </a:r>
            <a:endParaRPr lang="en-US" sz="600" kern="1200" dirty="0">
              <a:solidFill>
                <a:srgbClr val="BFE0F4"/>
              </a:solidFill>
              <a:latin typeface="+mn-lt"/>
              <a:ea typeface="+mn-ea"/>
              <a:cs typeface="Arial" panose="020B0604020202020204" pitchFamily="34" charset="0"/>
            </a:endParaRPr>
          </a:p>
        </p:txBody>
      </p:sp>
      <p:sp>
        <p:nvSpPr>
          <p:cNvPr id="16"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altLang="zh-CN" sz="600" kern="1200" dirty="0">
                <a:solidFill>
                  <a:srgbClr val="BFE0F4"/>
                </a:solidFill>
                <a:latin typeface="+mn-lt"/>
                <a:ea typeface="+mn-ea"/>
                <a:cs typeface="Arial" panose="020B0604020202020204" pitchFamily="34" charset="0"/>
              </a:rPr>
              <a:t>2015</a:t>
            </a:r>
            <a:r>
              <a:rPr lang="zh-CN" altLang="en-US" sz="600" kern="1200" dirty="0">
                <a:solidFill>
                  <a:srgbClr val="BFE0F4"/>
                </a:solidFill>
                <a:latin typeface="+mn-lt"/>
                <a:ea typeface="+mn-ea"/>
                <a:cs typeface="Arial" panose="020B0604020202020204" pitchFamily="34" charset="0"/>
              </a:rPr>
              <a:t>年</a:t>
            </a:r>
            <a:r>
              <a:rPr lang="en-US" altLang="zh-CN" sz="600" kern="1200" dirty="0">
                <a:solidFill>
                  <a:srgbClr val="BFE0F4"/>
                </a:solidFill>
                <a:latin typeface="+mn-lt"/>
                <a:ea typeface="+mn-ea"/>
                <a:cs typeface="Arial" panose="020B0604020202020204" pitchFamily="34" charset="0"/>
              </a:rPr>
              <a:t>12</a:t>
            </a:r>
            <a:r>
              <a:rPr lang="zh-CN" altLang="en-US" sz="600" kern="1200" dirty="0">
                <a:solidFill>
                  <a:srgbClr val="BFE0F4"/>
                </a:solidFill>
                <a:latin typeface="+mn-lt"/>
                <a:ea typeface="+mn-ea"/>
                <a:cs typeface="Arial" panose="020B0604020202020204" pitchFamily="34" charset="0"/>
              </a:rPr>
              <a:t>月</a:t>
            </a:r>
            <a:r>
              <a:rPr lang="en-US" altLang="zh-CN" sz="600" kern="1200" dirty="0">
                <a:solidFill>
                  <a:srgbClr val="BFE0F4"/>
                </a:solidFill>
                <a:latin typeface="+mn-lt"/>
                <a:ea typeface="+mn-ea"/>
                <a:cs typeface="Arial" panose="020B0604020202020204" pitchFamily="34" charset="0"/>
              </a:rPr>
              <a:t>11</a:t>
            </a:r>
            <a:r>
              <a:rPr lang="zh-CN" altLang="en-US" sz="600" kern="1200" dirty="0">
                <a:solidFill>
                  <a:srgbClr val="BFE0F4"/>
                </a:solidFill>
                <a:latin typeface="+mn-lt"/>
                <a:ea typeface="+mn-ea"/>
                <a:cs typeface="Arial" panose="020B0604020202020204" pitchFamily="34" charset="0"/>
              </a:rPr>
              <a:t>日</a:t>
            </a:r>
            <a:endParaRPr lang="en-US" sz="600" kern="1200" dirty="0">
              <a:solidFill>
                <a:srgbClr val="BFE0F4"/>
              </a:solidFill>
              <a:latin typeface="+mn-lt"/>
              <a:ea typeface="+mn-ea"/>
              <a:cs typeface="Arial" panose="020B0604020202020204" pitchFamily="34" charset="0"/>
            </a:endParaRPr>
          </a:p>
        </p:txBody>
      </p:sp>
      <p:sp>
        <p:nvSpPr>
          <p:cNvPr id="17" name="Slide Number Placeholder 5"/>
          <p:cNvSpPr>
            <a:spLocks noGrp="1"/>
          </p:cNvSpPr>
          <p:nvPr userDrawn="1"/>
        </p:nvSpPr>
        <p:spPr bwMode="white">
          <a:xfrm>
            <a:off x="228600" y="6711219"/>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None/>
            </a:pPr>
            <a:fld id="{CBD803B2-A378-42BD-B5EC-F7748F169FE0}" type="slidenum">
              <a:rPr b="0" i="0"/>
              <a:t>‹#›</a:t>
            </a:fld>
            <a:endParaRPr b="0" i="0"/>
          </a:p>
        </p:txBody>
      </p:sp>
      <p:pic>
        <p:nvPicPr>
          <p:cNvPr id="14" name="Picture 13"/>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1260346"/>
            <a:ext cx="7998434" cy="4337307"/>
          </a:xfrm>
          <a:prstGeom prst="rect">
            <a:avLst/>
          </a:prstGeom>
          <a:effectLst>
            <a:outerShdw blurRad="292100" dist="38100" dir="4980000" algn="tl" rotWithShape="0">
              <a:prstClr val="black">
                <a:alpha val="40000"/>
              </a:prstClr>
            </a:outerShdw>
          </a:effectLst>
        </p:spPr>
      </p:pic>
      <p:pic>
        <p:nvPicPr>
          <p:cNvPr id="19" name="Picture 18" descr="academia_wheel_nu.png"/>
          <p:cNvPicPr>
            <a:picLocks noChangeAspect="1"/>
          </p:cNvPicPr>
          <p:nvPr userDrawn="1"/>
        </p:nvPicPr>
        <p:blipFill>
          <a:blip r:embed="rId8" cstate="email">
            <a:alphaModFix amt="12000"/>
            <a:extLst>
              <a:ext uri="{28A0092B-C50C-407E-A947-70E740481C1C}">
                <a14:useLocalDpi xmlns:a14="http://schemas.microsoft.com/office/drawing/2010/main"/>
              </a:ext>
            </a:extLst>
          </a:blip>
          <a:srcRect/>
          <a:stretch>
            <a:fillRect/>
          </a:stretch>
        </p:blipFill>
        <p:spPr>
          <a:xfrm>
            <a:off x="0" y="1257300"/>
            <a:ext cx="5674409" cy="4330700"/>
          </a:xfrm>
          <a:prstGeom prst="rect">
            <a:avLst/>
          </a:prstGeom>
        </p:spPr>
      </p:pic>
      <p:sp>
        <p:nvSpPr>
          <p:cNvPr id="23" name="Title 1"/>
          <p:cNvSpPr txBox="1">
            <a:spLocks/>
          </p:cNvSpPr>
          <p:nvPr userDrawn="1"/>
        </p:nvSpPr>
        <p:spPr bwMode="white">
          <a:xfrm>
            <a:off x="4568913" y="3466158"/>
            <a:ext cx="3253766" cy="1947672"/>
          </a:xfrm>
          <a:prstGeom prst="rect">
            <a:avLst/>
          </a:prstGeom>
        </p:spPr>
        <p:txBody>
          <a:bodyPr vert="horz" lIns="0" tIns="0" rIns="0" bIns="0" rtlCol="0" anchor="ctr">
            <a:normAutofit/>
          </a:bodyPr>
          <a:lstStyle>
            <a:lvl1pPr algn="l">
              <a:defRPr sz="3200" b="0">
                <a:solidFill>
                  <a:schemeClr val="bg2"/>
                </a:solidFill>
                <a:latin typeface="+mn-lt"/>
              </a:defRPr>
            </a:lvl1pPr>
          </a:lstStyle>
          <a:p>
            <a:pPr>
              <a:lnSpc>
                <a:spcPct val="90000"/>
              </a:lnSpc>
              <a:spcBef>
                <a:spcPct val="0"/>
              </a:spcBef>
            </a:pPr>
            <a:endParaRPr lang="en-US" sz="1400" cap="all" dirty="0">
              <a:solidFill>
                <a:srgbClr val="FFD700"/>
              </a:solidFill>
              <a:latin typeface="Arial Narrow"/>
              <a:cs typeface="Arial Narrow"/>
            </a:endParaRPr>
          </a:p>
        </p:txBody>
      </p:sp>
      <p:sp>
        <p:nvSpPr>
          <p:cNvPr id="24" name="Text Placeholder 19"/>
          <p:cNvSpPr txBox="1">
            <a:spLocks/>
          </p:cNvSpPr>
          <p:nvPr userDrawn="1"/>
        </p:nvSpPr>
        <p:spPr>
          <a:xfrm>
            <a:off x="4569434" y="1371600"/>
            <a:ext cx="3202966" cy="1947672"/>
          </a:xfrm>
          <a:prstGeom prst="rect">
            <a:avLst/>
          </a:prstGeom>
        </p:spPr>
        <p:txBody>
          <a:bodyPr vert="horz" lIns="0" tIns="45720" rIns="91440" bIns="45720" rtlCol="0" anchor="ctr">
            <a:normAutofit/>
          </a:bodyPr>
          <a:lstStyle>
            <a:lvl1pPr marL="0" marR="0" indent="0" algn="l" defTabSz="914400" rtl="0" eaLnBrk="1" fontAlgn="auto" latinLnBrk="0" hangingPunct="1">
              <a:lnSpc>
                <a:spcPct val="100000"/>
              </a:lnSpc>
              <a:spcBef>
                <a:spcPct val="0"/>
              </a:spcBef>
              <a:spcAft>
                <a:spcPts val="300"/>
              </a:spcAft>
              <a:buClrTx/>
              <a:buSzTx/>
              <a:buFontTx/>
              <a:buNone/>
              <a:tabLst/>
              <a:defRPr kumimoji="0" lang="en-US" sz="2400" b="0" i="0" u="none" strike="noStrike" kern="1200" cap="none" spc="0" normalizeH="0" baseline="0" noProof="0">
                <a:ln>
                  <a:noFill/>
                </a:ln>
                <a:solidFill>
                  <a:schemeClr val="bg2"/>
                </a:solidFill>
                <a:effectLst/>
                <a:uLnTx/>
                <a:uFillTx/>
              </a:defRPr>
            </a:lvl1pPr>
          </a:lstStyle>
          <a:p>
            <a:pPr algn="l" defTabSz="914400">
              <a:lnSpc>
                <a:spcPct val="110000"/>
              </a:lnSpc>
              <a:spcAft>
                <a:spcPts val="600"/>
              </a:spcAft>
              <a:buNone/>
            </a:pPr>
            <a:r>
              <a:rPr sz="3200" b="1" i="0">
                <a:solidFill>
                  <a:srgbClr val="FFFFFF"/>
                </a:solidFill>
                <a:latin typeface="Arial"/>
                <a:ea typeface="+mn-ea"/>
                <a:cs typeface="+mn-cs"/>
              </a:rPr>
              <a:t> </a:t>
            </a:r>
          </a:p>
        </p:txBody>
      </p:sp>
      <p:sp>
        <p:nvSpPr>
          <p:cNvPr id="30" name="Text Placeholder 29"/>
          <p:cNvSpPr>
            <a:spLocks noGrp="1"/>
          </p:cNvSpPr>
          <p:nvPr>
            <p:ph type="body" sz="quarter" idx="10"/>
          </p:nvPr>
        </p:nvSpPr>
        <p:spPr>
          <a:xfrm>
            <a:off x="4570413" y="1376363"/>
            <a:ext cx="3097212" cy="1959159"/>
          </a:xfrm>
        </p:spPr>
        <p:txBody>
          <a:bodyPr anchor="ctr">
            <a:noAutofit/>
          </a:bodyPr>
          <a:lstStyle>
            <a:lvl1pPr>
              <a:defRPr sz="3200">
                <a:solidFill>
                  <a:schemeClr val="bg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Click to edit Master text styles</a:t>
            </a:r>
          </a:p>
        </p:txBody>
      </p:sp>
      <p:sp>
        <p:nvSpPr>
          <p:cNvPr id="31" name="Text Placeholder 29"/>
          <p:cNvSpPr>
            <a:spLocks noGrp="1"/>
          </p:cNvSpPr>
          <p:nvPr>
            <p:ph type="body" sz="quarter" idx="11" hasCustomPrompt="1"/>
          </p:nvPr>
        </p:nvSpPr>
        <p:spPr>
          <a:xfrm>
            <a:off x="4568509" y="3427993"/>
            <a:ext cx="3097212" cy="2041525"/>
          </a:xfrm>
        </p:spPr>
        <p:txBody>
          <a:bodyPr anchor="ctr">
            <a:noAutofit/>
          </a:bodyPr>
          <a:lstStyle>
            <a:lvl1pPr>
              <a:defRPr kumimoji="0" lang="en-US" sz="3200" u="none" strike="noStrike" kern="1200" cap="all" spc="0" normalizeH="0" baseline="0" noProof="0" dirty="0">
                <a:ln>
                  <a:noFill/>
                </a:ln>
                <a:solidFill>
                  <a:srgbClr val="FFD700"/>
                </a:solidFill>
                <a:effectLst/>
                <a:uLnTx/>
                <a:uFillTx/>
                <a:latin typeface="Arial Narrow"/>
                <a:cs typeface="Arial Narrow"/>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lnSpc>
                <a:spcPct val="90000"/>
              </a:lnSpc>
              <a:spcBef>
                <a:spcPct val="0"/>
              </a:spcBef>
            </a:pPr>
            <a:r>
              <a:rPr lang="en-US" sz="3400" b="1" cap="all" dirty="0">
                <a:solidFill>
                  <a:srgbClr val="FFD700"/>
                </a:solidFill>
                <a:latin typeface="Arial Narrow"/>
                <a:cs typeface="Arial Narrow"/>
              </a:rPr>
              <a:t>Building</a:t>
            </a:r>
          </a:p>
          <a:p>
            <a:pPr lvl="0">
              <a:lnSpc>
                <a:spcPct val="80000"/>
              </a:lnSpc>
              <a:spcBef>
                <a:spcPct val="0"/>
              </a:spcBef>
              <a:spcAft>
                <a:spcPts val="1200"/>
              </a:spcAft>
            </a:pPr>
            <a:r>
              <a:rPr kumimoji="0" lang="en-US" sz="1900" u="none" strike="noStrike" kern="1200" cap="all" spc="0" normalizeH="0" baseline="0" noProof="0" dirty="0">
                <a:ln>
                  <a:noFill/>
                </a:ln>
                <a:solidFill>
                  <a:schemeClr val="bg1"/>
                </a:solidFill>
                <a:effectLst/>
                <a:uLnTx/>
                <a:uFillTx/>
                <a:latin typeface="Arial Narrow"/>
                <a:ea typeface="+mj-ea"/>
                <a:cs typeface="Arial Narrow"/>
              </a:rPr>
              <a:t>Better</a:t>
            </a:r>
            <a:r>
              <a:rPr kumimoji="0" lang="en-US" sz="1900" u="none" strike="noStrike" kern="1200" cap="all" spc="0" normalizeH="0" noProof="0" dirty="0">
                <a:ln>
                  <a:noFill/>
                </a:ln>
                <a:solidFill>
                  <a:schemeClr val="bg1"/>
                </a:solidFill>
                <a:effectLst/>
                <a:uLnTx/>
                <a:uFillTx/>
                <a:latin typeface="Arial Narrow"/>
                <a:ea typeface="+mj-ea"/>
                <a:cs typeface="Arial Narrow"/>
              </a:rPr>
              <a:t> Science</a:t>
            </a:r>
          </a:p>
          <a:p>
            <a:pPr lvl="0">
              <a:lnSpc>
                <a:spcPct val="90000"/>
              </a:lnSpc>
              <a:spcBef>
                <a:spcPct val="0"/>
              </a:spcBef>
            </a:pPr>
            <a:r>
              <a:rPr lang="en-US" sz="1400" cap="all" baseline="0" dirty="0">
                <a:solidFill>
                  <a:srgbClr val="FFD700"/>
                </a:solidFill>
                <a:latin typeface="Arial Narrow"/>
                <a:ea typeface="+mj-ea"/>
                <a:cs typeface="Arial Narrow"/>
              </a:rPr>
              <a:t>Agilent</a:t>
            </a:r>
            <a:r>
              <a:rPr lang="en-US" sz="1400" cap="all" dirty="0">
                <a:solidFill>
                  <a:srgbClr val="FFD700"/>
                </a:solidFill>
                <a:latin typeface="Arial Narrow"/>
                <a:ea typeface="+mj-ea"/>
                <a:cs typeface="Arial Narrow"/>
              </a:rPr>
              <a:t> and You</a:t>
            </a:r>
            <a:endParaRPr kumimoji="0" lang="en-US" sz="1400" u="none" strike="noStrike" kern="1200" cap="all" spc="0" normalizeH="0" baseline="0" noProof="0" dirty="0">
              <a:ln>
                <a:noFill/>
              </a:ln>
              <a:solidFill>
                <a:srgbClr val="FFD700"/>
              </a:solidFill>
              <a:effectLst/>
              <a:uLnTx/>
              <a:uFillTx/>
              <a:latin typeface="Arial Narrow"/>
              <a:ea typeface="+mj-ea"/>
              <a:cs typeface="Arial Narrow"/>
            </a:endParaRPr>
          </a:p>
        </p:txBody>
      </p:sp>
    </p:spTree>
    <p:extLst>
      <p:ext uri="{BB962C8B-B14F-4D97-AF65-F5344CB8AC3E}">
        <p14:creationId xmlns:p14="http://schemas.microsoft.com/office/powerpoint/2010/main" val="2100165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Agilent 4x3 Title Slide w/ Speaker Photo">
    <p:spTree>
      <p:nvGrpSpPr>
        <p:cNvPr id="1" name=""/>
        <p:cNvGrpSpPr/>
        <p:nvPr/>
      </p:nvGrpSpPr>
      <p:grpSpPr>
        <a:xfrm>
          <a:off x="0" y="0"/>
          <a:ext cx="0" cy="0"/>
          <a:chOff x="0" y="0"/>
          <a:chExt cx="0" cy="0"/>
        </a:xfrm>
      </p:grpSpPr>
      <p:pic>
        <p:nvPicPr>
          <p:cNvPr id="9" name="Picture 8" descr="MoC_Bkgd_RGB_PPT_Full_Crp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62288" cy="6881168"/>
          </a:xfrm>
          <a:prstGeom prst="rect">
            <a:avLst/>
          </a:prstGeom>
        </p:spPr>
      </p:pic>
      <p:pic>
        <p:nvPicPr>
          <p:cNvPr id="11" name="Picture 10" descr="academia_wheel_nu.png"/>
          <p:cNvPicPr>
            <a:picLocks noChangeAspect="1"/>
          </p:cNvPicPr>
          <p:nvPr userDrawn="1"/>
        </p:nvPicPr>
        <p:blipFill>
          <a:blip r:embed="rId3" cstate="screen">
            <a:alphaModFix amt="75000"/>
            <a:extLst>
              <a:ext uri="{28A0092B-C50C-407E-A947-70E740481C1C}">
                <a14:useLocalDpi xmlns:a14="http://schemas.microsoft.com/office/drawing/2010/main"/>
              </a:ext>
            </a:extLst>
          </a:blip>
          <a:srcRect/>
          <a:stretch>
            <a:fillRect/>
          </a:stretch>
        </p:blipFill>
        <p:spPr>
          <a:xfrm>
            <a:off x="0" y="0"/>
            <a:ext cx="4521200" cy="69088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33744"/>
            <a:ext cx="9144000" cy="524256"/>
          </a:xfrm>
          <a:prstGeom prst="rect">
            <a:avLst/>
          </a:prstGeom>
          <a:solidFill>
            <a:srgbClr val="0B63C4"/>
          </a:solidFill>
        </p:spPr>
      </p:pic>
      <p:pic>
        <p:nvPicPr>
          <p:cNvPr id="10" name="Picture 9" descr="FooterWheelCropped.png"/>
          <p:cNvPicPr>
            <a:picLocks noChangeAspect="1"/>
          </p:cNvPicPr>
          <p:nvPr userDrawn="1"/>
        </p:nvPicPr>
        <p:blipFill rotWithShape="1">
          <a:blip r:embed="rId5">
            <a:extLst>
              <a:ext uri="{28A0092B-C50C-407E-A947-70E740481C1C}">
                <a14:useLocalDpi xmlns:a14="http://schemas.microsoft.com/office/drawing/2010/main" val="0"/>
              </a:ext>
            </a:extLst>
          </a:blip>
          <a:srcRect r="14346"/>
          <a:stretch/>
        </p:blipFill>
        <p:spPr>
          <a:xfrm>
            <a:off x="7356590" y="6268818"/>
            <a:ext cx="1787410" cy="599649"/>
          </a:xfrm>
          <a:prstGeom prst="rect">
            <a:avLst/>
          </a:prstGeom>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07865" y="6411015"/>
            <a:ext cx="652229" cy="359639"/>
          </a:xfrm>
          <a:prstGeom prst="rect">
            <a:avLst/>
          </a:prstGeom>
        </p:spPr>
      </p:pic>
      <p:sp>
        <p:nvSpPr>
          <p:cNvPr id="15"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buNone/>
            </a:pPr>
            <a:r>
              <a:rPr lang="en-US" sz="600" kern="1200" dirty="0" err="1">
                <a:solidFill>
                  <a:srgbClr val="BFE0F4"/>
                </a:solidFill>
                <a:latin typeface="+mn-lt"/>
                <a:ea typeface="+mn-ea"/>
                <a:cs typeface="Arial" panose="020B0604020202020204" pitchFamily="34" charset="0"/>
              </a:rPr>
              <a:t>安捷伦内部材料</a:t>
            </a:r>
            <a:endParaRPr lang="en-US" sz="600" kern="1200" dirty="0">
              <a:solidFill>
                <a:srgbClr val="BFE0F4"/>
              </a:solidFill>
              <a:latin typeface="+mn-lt"/>
              <a:ea typeface="+mn-ea"/>
              <a:cs typeface="Arial" panose="020B0604020202020204" pitchFamily="34" charset="0"/>
            </a:endParaRPr>
          </a:p>
        </p:txBody>
      </p:sp>
      <p:sp>
        <p:nvSpPr>
          <p:cNvPr id="16"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buNone/>
            </a:pPr>
            <a:r>
              <a:rPr lang="en-US" altLang="zh-CN" sz="600" kern="1200" dirty="0">
                <a:solidFill>
                  <a:srgbClr val="BFE0F4"/>
                </a:solidFill>
                <a:latin typeface="+mn-lt"/>
                <a:ea typeface="+mn-ea"/>
                <a:cs typeface="Arial" panose="020B0604020202020204" pitchFamily="34" charset="0"/>
              </a:rPr>
              <a:t>2015</a:t>
            </a:r>
            <a:r>
              <a:rPr lang="zh-CN" altLang="en-US" sz="600" kern="1200" dirty="0">
                <a:solidFill>
                  <a:srgbClr val="BFE0F4"/>
                </a:solidFill>
                <a:latin typeface="+mn-lt"/>
                <a:ea typeface="+mn-ea"/>
                <a:cs typeface="Arial" panose="020B0604020202020204" pitchFamily="34" charset="0"/>
              </a:rPr>
              <a:t>年</a:t>
            </a:r>
            <a:r>
              <a:rPr lang="en-US" altLang="zh-CN" sz="600" kern="1200" dirty="0">
                <a:solidFill>
                  <a:srgbClr val="BFE0F4"/>
                </a:solidFill>
                <a:latin typeface="+mn-lt"/>
                <a:ea typeface="+mn-ea"/>
                <a:cs typeface="Arial" panose="020B0604020202020204" pitchFamily="34" charset="0"/>
              </a:rPr>
              <a:t>12</a:t>
            </a:r>
            <a:r>
              <a:rPr lang="zh-CN" altLang="en-US" sz="600" kern="1200" dirty="0">
                <a:solidFill>
                  <a:srgbClr val="BFE0F4"/>
                </a:solidFill>
                <a:latin typeface="+mn-lt"/>
                <a:ea typeface="+mn-ea"/>
                <a:cs typeface="Arial" panose="020B0604020202020204" pitchFamily="34" charset="0"/>
              </a:rPr>
              <a:t>月</a:t>
            </a:r>
            <a:r>
              <a:rPr lang="en-US" altLang="zh-CN" sz="600" kern="1200" dirty="0">
                <a:solidFill>
                  <a:srgbClr val="BFE0F4"/>
                </a:solidFill>
                <a:latin typeface="+mn-lt"/>
                <a:ea typeface="+mn-ea"/>
                <a:cs typeface="Arial" panose="020B0604020202020204" pitchFamily="34" charset="0"/>
              </a:rPr>
              <a:t>11</a:t>
            </a:r>
            <a:r>
              <a:rPr lang="zh-CN" altLang="en-US" sz="600" kern="1200" dirty="0">
                <a:solidFill>
                  <a:srgbClr val="BFE0F4"/>
                </a:solidFill>
                <a:latin typeface="+mn-lt"/>
                <a:ea typeface="+mn-ea"/>
                <a:cs typeface="Arial" panose="020B0604020202020204" pitchFamily="34" charset="0"/>
              </a:rPr>
              <a:t>日</a:t>
            </a:r>
            <a:endParaRPr lang="en-US" sz="600" kern="1200" dirty="0">
              <a:solidFill>
                <a:srgbClr val="BFE0F4"/>
              </a:solidFill>
              <a:latin typeface="+mn-lt"/>
              <a:ea typeface="+mn-ea"/>
              <a:cs typeface="Arial" panose="020B0604020202020204" pitchFamily="34" charset="0"/>
            </a:endParaRPr>
          </a:p>
        </p:txBody>
      </p:sp>
      <p:sp>
        <p:nvSpPr>
          <p:cNvPr id="17" name="Slide Number Placeholder 5"/>
          <p:cNvSpPr>
            <a:spLocks noGrp="1"/>
          </p:cNvSpPr>
          <p:nvPr userDrawn="1"/>
        </p:nvSpPr>
        <p:spPr bwMode="white">
          <a:xfrm>
            <a:off x="228600" y="6711219"/>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None/>
            </a:pPr>
            <a:fld id="{CBD803B2-A378-42BD-B5EC-F7748F169FE0}" type="slidenum">
              <a:rPr b="0" i="0"/>
              <a:t>‹#›</a:t>
            </a:fld>
            <a:endParaRPr b="0" i="0"/>
          </a:p>
        </p:txBody>
      </p:sp>
    </p:spTree>
    <p:extLst>
      <p:ext uri="{BB962C8B-B14F-4D97-AF65-F5344CB8AC3E}">
        <p14:creationId xmlns:p14="http://schemas.microsoft.com/office/powerpoint/2010/main" val="203883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ilent 4x3 Title and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996696"/>
          </a:xfrm>
        </p:spPr>
        <p:txBody>
          <a:bodyPr/>
          <a:lstStyle>
            <a:lvl1pPr>
              <a:defRPr>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228600" y="1391243"/>
            <a:ext cx="8686800" cy="4562856"/>
          </a:xfrm>
        </p:spPr>
        <p:txBody>
          <a:bodyPr/>
          <a:lstStyle>
            <a:lvl1pPr>
              <a:defRPr>
                <a:latin typeface="+mn-lt"/>
              </a:defRPr>
            </a:lvl1pPr>
            <a:lvl2pPr marL="228600" indent="-228600">
              <a:defRPr>
                <a:latin typeface="+mn-lt"/>
              </a:defRPr>
            </a:lvl2pPr>
            <a:lvl3pPr marL="457200" indent="-228600">
              <a:defRPr>
                <a:latin typeface="+mn-lt"/>
              </a:defRPr>
            </a:lvl3pPr>
            <a:lvl4pPr marL="685800" indent="-228600">
              <a:defRPr>
                <a:latin typeface="+mn-lt"/>
              </a:defRPr>
            </a:lvl4pPr>
            <a:lvl5pPr marL="914400" indent="-228600">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5329407"/>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gilent 4x3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996696"/>
          </a:xfrm>
        </p:spPr>
        <p:txBody>
          <a:bodyPr/>
          <a:lstStyle>
            <a:lvl1pPr>
              <a:defRPr>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310618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Agilent 4x3 Title Slide w/ Speaker Photo">
    <p:spTree>
      <p:nvGrpSpPr>
        <p:cNvPr id="1" name=""/>
        <p:cNvGrpSpPr/>
        <p:nvPr/>
      </p:nvGrpSpPr>
      <p:grpSpPr>
        <a:xfrm>
          <a:off x="0" y="0"/>
          <a:ext cx="0" cy="0"/>
          <a:chOff x="0" y="0"/>
          <a:chExt cx="0" cy="0"/>
        </a:xfrm>
      </p:grpSpPr>
      <p:pic>
        <p:nvPicPr>
          <p:cNvPr id="9" name="Picture 8" descr="MoC_Bkgd_RGB_PPT_Full_Crp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62288" cy="6881168"/>
          </a:xfrm>
          <a:prstGeom prst="rect">
            <a:avLst/>
          </a:prstGeom>
        </p:spPr>
      </p:pic>
      <p:pic>
        <p:nvPicPr>
          <p:cNvPr id="11" name="Picture 10" descr="academia_wheel_nu.png"/>
          <p:cNvPicPr>
            <a:picLocks noChangeAspect="1"/>
          </p:cNvPicPr>
          <p:nvPr userDrawn="1"/>
        </p:nvPicPr>
        <p:blipFill>
          <a:blip r:embed="rId3" cstate="screen">
            <a:alphaModFix amt="75000"/>
            <a:extLst>
              <a:ext uri="{28A0092B-C50C-407E-A947-70E740481C1C}">
                <a14:useLocalDpi xmlns:a14="http://schemas.microsoft.com/office/drawing/2010/main"/>
              </a:ext>
            </a:extLst>
          </a:blip>
          <a:srcRect/>
          <a:stretch>
            <a:fillRect/>
          </a:stretch>
        </p:blipFill>
        <p:spPr>
          <a:xfrm>
            <a:off x="0" y="0"/>
            <a:ext cx="4521200" cy="69088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33744"/>
            <a:ext cx="9144000" cy="524256"/>
          </a:xfrm>
          <a:prstGeom prst="rect">
            <a:avLst/>
          </a:prstGeom>
          <a:solidFill>
            <a:srgbClr val="0B63C4"/>
          </a:solidFill>
        </p:spPr>
      </p:pic>
      <p:pic>
        <p:nvPicPr>
          <p:cNvPr id="10" name="Picture 9" descr="FooterWheelCropped.png"/>
          <p:cNvPicPr>
            <a:picLocks noChangeAspect="1"/>
          </p:cNvPicPr>
          <p:nvPr userDrawn="1"/>
        </p:nvPicPr>
        <p:blipFill rotWithShape="1">
          <a:blip r:embed="rId5">
            <a:extLst>
              <a:ext uri="{28A0092B-C50C-407E-A947-70E740481C1C}">
                <a14:useLocalDpi xmlns:a14="http://schemas.microsoft.com/office/drawing/2010/main" val="0"/>
              </a:ext>
            </a:extLst>
          </a:blip>
          <a:srcRect r="14346"/>
          <a:stretch/>
        </p:blipFill>
        <p:spPr>
          <a:xfrm>
            <a:off x="7356590" y="6268818"/>
            <a:ext cx="1787410" cy="599649"/>
          </a:xfrm>
          <a:prstGeom prst="rect">
            <a:avLst/>
          </a:prstGeom>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07865" y="6411015"/>
            <a:ext cx="652229" cy="359639"/>
          </a:xfrm>
          <a:prstGeom prst="rect">
            <a:avLst/>
          </a:prstGeom>
        </p:spPr>
      </p:pic>
      <p:sp>
        <p:nvSpPr>
          <p:cNvPr id="15"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buNone/>
            </a:pPr>
            <a:r>
              <a:rPr lang="en-US" sz="600" kern="1200" dirty="0" err="1">
                <a:solidFill>
                  <a:srgbClr val="BFE0F4"/>
                </a:solidFill>
                <a:latin typeface="+mn-lt"/>
                <a:ea typeface="+mn-ea"/>
                <a:cs typeface="Arial" panose="020B0604020202020204" pitchFamily="34" charset="0"/>
              </a:rPr>
              <a:t>仅用于教学目的</a:t>
            </a:r>
            <a:endParaRPr lang="en-US" sz="600" kern="1200" dirty="0">
              <a:solidFill>
                <a:srgbClr val="BFE0F4"/>
              </a:solidFill>
              <a:latin typeface="+mn-lt"/>
              <a:ea typeface="+mn-ea"/>
              <a:cs typeface="Arial" panose="020B0604020202020204" pitchFamily="34" charset="0"/>
            </a:endParaRPr>
          </a:p>
        </p:txBody>
      </p:sp>
      <p:sp>
        <p:nvSpPr>
          <p:cNvPr id="16"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altLang="zh-CN" sz="600" kern="1200" dirty="0">
                <a:solidFill>
                  <a:srgbClr val="BFE0F4"/>
                </a:solidFill>
                <a:latin typeface="+mn-lt"/>
                <a:ea typeface="+mn-ea"/>
                <a:cs typeface="Arial" panose="020B0604020202020204" pitchFamily="34" charset="0"/>
              </a:rPr>
              <a:t>2015</a:t>
            </a:r>
            <a:r>
              <a:rPr lang="zh-CN" altLang="en-US" sz="600" kern="1200" dirty="0">
                <a:solidFill>
                  <a:srgbClr val="BFE0F4"/>
                </a:solidFill>
                <a:latin typeface="+mn-lt"/>
                <a:ea typeface="+mn-ea"/>
                <a:cs typeface="Arial" panose="020B0604020202020204" pitchFamily="34" charset="0"/>
              </a:rPr>
              <a:t>年</a:t>
            </a:r>
            <a:r>
              <a:rPr lang="en-US" altLang="zh-CN" sz="600" kern="1200" dirty="0">
                <a:solidFill>
                  <a:srgbClr val="BFE0F4"/>
                </a:solidFill>
                <a:latin typeface="+mn-lt"/>
                <a:ea typeface="+mn-ea"/>
                <a:cs typeface="Arial" panose="020B0604020202020204" pitchFamily="34" charset="0"/>
              </a:rPr>
              <a:t>12</a:t>
            </a:r>
            <a:r>
              <a:rPr lang="zh-CN" altLang="en-US" sz="600" kern="1200" dirty="0">
                <a:solidFill>
                  <a:srgbClr val="BFE0F4"/>
                </a:solidFill>
                <a:latin typeface="+mn-lt"/>
                <a:ea typeface="+mn-ea"/>
                <a:cs typeface="Arial" panose="020B0604020202020204" pitchFamily="34" charset="0"/>
              </a:rPr>
              <a:t>月</a:t>
            </a:r>
            <a:r>
              <a:rPr lang="en-US" altLang="zh-CN" sz="600" kern="1200" dirty="0">
                <a:solidFill>
                  <a:srgbClr val="BFE0F4"/>
                </a:solidFill>
                <a:latin typeface="+mn-lt"/>
                <a:ea typeface="+mn-ea"/>
                <a:cs typeface="Arial" panose="020B0604020202020204" pitchFamily="34" charset="0"/>
              </a:rPr>
              <a:t>11</a:t>
            </a:r>
            <a:r>
              <a:rPr lang="zh-CN" altLang="en-US" sz="600" kern="1200" dirty="0">
                <a:solidFill>
                  <a:srgbClr val="BFE0F4"/>
                </a:solidFill>
                <a:latin typeface="+mn-lt"/>
                <a:ea typeface="+mn-ea"/>
                <a:cs typeface="Arial" panose="020B0604020202020204" pitchFamily="34" charset="0"/>
              </a:rPr>
              <a:t>日</a:t>
            </a:r>
            <a:endParaRPr lang="de-AT" altLang="zh-CN" sz="600" kern="1200" dirty="0">
              <a:solidFill>
                <a:srgbClr val="BFE0F4"/>
              </a:solidFill>
              <a:latin typeface="+mn-lt"/>
              <a:ea typeface="+mn-ea"/>
              <a:cs typeface="Arial" panose="020B0604020202020204" pitchFamily="34" charset="0"/>
            </a:endParaRPr>
          </a:p>
          <a:p>
            <a:pPr algn="l" defTabSz="914400">
              <a:buNone/>
            </a:pPr>
            <a:r>
              <a:rPr lang="en-US" sz="600" kern="1200" dirty="0">
                <a:solidFill>
                  <a:srgbClr val="BFE0F4"/>
                </a:solidFill>
                <a:effectLst/>
                <a:latin typeface="+mn-lt"/>
                <a:ea typeface="+mn-ea"/>
                <a:cs typeface="Arial" panose="020B0604020202020204" pitchFamily="34" charset="0"/>
              </a:rPr>
              <a:t>© Agilent Technologies, Inc. 2016</a:t>
            </a:r>
            <a:endParaRPr lang="en-US" sz="600" kern="1200" dirty="0">
              <a:solidFill>
                <a:srgbClr val="BFE0F4"/>
              </a:solidFill>
              <a:latin typeface="+mn-lt"/>
              <a:ea typeface="+mn-ea"/>
              <a:cs typeface="Arial" panose="020B0604020202020204" pitchFamily="34" charset="0"/>
            </a:endParaRPr>
          </a:p>
        </p:txBody>
      </p:sp>
      <p:sp>
        <p:nvSpPr>
          <p:cNvPr id="17" name="Slide Number Placeholder 5"/>
          <p:cNvSpPr>
            <a:spLocks noGrp="1"/>
          </p:cNvSpPr>
          <p:nvPr userDrawn="1"/>
        </p:nvSpPr>
        <p:spPr bwMode="white">
          <a:xfrm>
            <a:off x="228600" y="6711219"/>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None/>
            </a:pPr>
            <a:fld id="{CBD803B2-A378-42BD-B5EC-F7748F169FE0}" type="slidenum">
              <a:rPr lang="en-US" b="0" i="0"/>
              <a:t>‹#›</a:t>
            </a:fld>
            <a:endParaRPr lang="en-US" b="0" i="0"/>
          </a:p>
        </p:txBody>
      </p:sp>
    </p:spTree>
    <p:extLst>
      <p:ext uri="{BB962C8B-B14F-4D97-AF65-F5344CB8AC3E}">
        <p14:creationId xmlns:p14="http://schemas.microsoft.com/office/powerpoint/2010/main" val="35627723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Agilent 4x3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54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ilent 4x3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4599" y="4382348"/>
            <a:ext cx="7770114" cy="1362075"/>
          </a:xfrm>
        </p:spPr>
        <p:txBody>
          <a:bodyPr anchor="t">
            <a:noAutofit/>
          </a:bodyPr>
          <a:lstStyle>
            <a:lvl1pPr>
              <a:defRPr sz="4000" b="1" cap="all" baseline="0">
                <a:latin typeface="+mn-lt"/>
              </a:defRPr>
            </a:lvl1pPr>
          </a:lstStyle>
          <a:p>
            <a:r>
              <a:rPr lang="en-US" dirty="0"/>
              <a:t>Click to edit Master title style</a:t>
            </a:r>
          </a:p>
        </p:txBody>
      </p:sp>
      <p:sp>
        <p:nvSpPr>
          <p:cNvPr id="10" name="Text Placeholder 2"/>
          <p:cNvSpPr>
            <a:spLocks noGrp="1"/>
          </p:cNvSpPr>
          <p:nvPr>
            <p:ph type="body" idx="10"/>
          </p:nvPr>
        </p:nvSpPr>
        <p:spPr>
          <a:xfrm>
            <a:off x="722313" y="2906713"/>
            <a:ext cx="7772400" cy="1509331"/>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276732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ilent 4x3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1143000"/>
          </a:xfrm>
        </p:spPr>
        <p:txBody>
          <a:bodyPr/>
          <a:lstStyle>
            <a:lvl1pPr>
              <a:defRPr>
                <a:latin typeface="+mj-lt"/>
                <a:cs typeface="Arial (Body)"/>
              </a:defRPr>
            </a:lvl1pPr>
          </a:lstStyle>
          <a:p>
            <a:r>
              <a:rPr lang="en-US" dirty="0"/>
              <a:t>Click to edit Master title style</a:t>
            </a:r>
          </a:p>
        </p:txBody>
      </p:sp>
      <p:sp>
        <p:nvSpPr>
          <p:cNvPr id="3" name="Content Placeholder 2"/>
          <p:cNvSpPr>
            <a:spLocks noGrp="1"/>
          </p:cNvSpPr>
          <p:nvPr>
            <p:ph sz="half" idx="1"/>
          </p:nvPr>
        </p:nvSpPr>
        <p:spPr>
          <a:xfrm>
            <a:off x="228600" y="1268873"/>
            <a:ext cx="4206240" cy="4672584"/>
          </a:xfrm>
        </p:spPr>
        <p:txBody>
          <a:bodyPr/>
          <a:lstStyle>
            <a:lvl1pPr>
              <a:defRPr sz="2200">
                <a:latin typeface="+mn-lt"/>
              </a:defRPr>
            </a:lvl1pPr>
            <a:lvl2pPr>
              <a:defRPr sz="18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1446" y="1268873"/>
            <a:ext cx="4203954" cy="4672584"/>
          </a:xfrm>
        </p:spPr>
        <p:txBody>
          <a:bodyPr/>
          <a:lstStyle>
            <a:lvl1pPr>
              <a:defRPr sz="22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3775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ilent 4x3 Comparison">
    <p:spTree>
      <p:nvGrpSpPr>
        <p:cNvPr id="1" name=""/>
        <p:cNvGrpSpPr/>
        <p:nvPr/>
      </p:nvGrpSpPr>
      <p:grpSpPr>
        <a:xfrm>
          <a:off x="0" y="0"/>
          <a:ext cx="0" cy="0"/>
          <a:chOff x="0" y="0"/>
          <a:chExt cx="0" cy="0"/>
        </a:xfrm>
      </p:grpSpPr>
      <p:sp>
        <p:nvSpPr>
          <p:cNvPr id="12" name="Text Placeholder 2"/>
          <p:cNvSpPr>
            <a:spLocks noGrp="1"/>
          </p:cNvSpPr>
          <p:nvPr>
            <p:ph type="body" idx="10"/>
          </p:nvPr>
        </p:nvSpPr>
        <p:spPr>
          <a:xfrm>
            <a:off x="228600"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p:cNvSpPr>
            <a:spLocks noGrp="1"/>
          </p:cNvSpPr>
          <p:nvPr>
            <p:ph sz="half" idx="11"/>
          </p:nvPr>
        </p:nvSpPr>
        <p:spPr>
          <a:xfrm>
            <a:off x="228600"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2"/>
          </p:nvPr>
        </p:nvSpPr>
        <p:spPr>
          <a:xfrm>
            <a:off x="4645024"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p:cNvSpPr>
            <a:spLocks noGrp="1"/>
          </p:cNvSpPr>
          <p:nvPr>
            <p:ph sz="quarter" idx="13"/>
          </p:nvPr>
        </p:nvSpPr>
        <p:spPr>
          <a:xfrm>
            <a:off x="4645024"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 y="344085"/>
            <a:ext cx="8686800" cy="968248"/>
          </a:xfrm>
        </p:spPr>
        <p:txBody>
          <a:bodyPr>
            <a:normAutofit/>
          </a:bodyPr>
          <a:lstStyle>
            <a:lvl1pPr>
              <a:defRPr sz="3400">
                <a:latin typeface="+mj-lt"/>
              </a:defRPr>
            </a:lvl1pPr>
          </a:lstStyle>
          <a:p>
            <a:r>
              <a:rPr lang="en-US" dirty="0"/>
              <a:t>Click to edit Master title style</a:t>
            </a:r>
          </a:p>
        </p:txBody>
      </p:sp>
    </p:spTree>
    <p:extLst>
      <p:ext uri="{BB962C8B-B14F-4D97-AF65-F5344CB8AC3E}">
        <p14:creationId xmlns:p14="http://schemas.microsoft.com/office/powerpoint/2010/main" val="3627924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ilent 4x3 Content with Left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68111"/>
            <a:ext cx="3010662" cy="1167498"/>
          </a:xfrm>
        </p:spPr>
        <p:txBody>
          <a:bodyPr anchor="b">
            <a:normAutofit/>
          </a:bodyPr>
          <a:lstStyle>
            <a:lvl1pPr>
              <a:defRPr sz="2000" b="1">
                <a:latin typeface="+mn-lt"/>
              </a:defRPr>
            </a:lvl1pPr>
          </a:lstStyle>
          <a:p>
            <a:r>
              <a:rPr lang="en-US" dirty="0"/>
              <a:t>Click to edit Master title style</a:t>
            </a:r>
          </a:p>
        </p:txBody>
      </p:sp>
      <p:sp>
        <p:nvSpPr>
          <p:cNvPr id="12" name="Content Placeholder 2"/>
          <p:cNvSpPr>
            <a:spLocks noGrp="1"/>
          </p:cNvSpPr>
          <p:nvPr>
            <p:ph idx="13"/>
          </p:nvPr>
        </p:nvSpPr>
        <p:spPr>
          <a:xfrm>
            <a:off x="3575050" y="273050"/>
            <a:ext cx="5111750" cy="585311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
          <p:cNvSpPr>
            <a:spLocks noGrp="1"/>
          </p:cNvSpPr>
          <p:nvPr>
            <p:ph type="body" sz="half" idx="14"/>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8805280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ilent 4x3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88549" y="4800600"/>
            <a:ext cx="5486400" cy="533400"/>
          </a:xfrm>
        </p:spPr>
        <p:txBody>
          <a:bodyPr tIns="0" rIns="0" bIns="0" anchor="b">
            <a:noAutofit/>
          </a:bodyPr>
          <a:lstStyle>
            <a:lvl1pPr>
              <a:defRPr sz="1800" b="1">
                <a:latin typeface="+mn-lt"/>
              </a:defRPr>
            </a:lvl1pPr>
          </a:lstStyle>
          <a:p>
            <a:endParaRPr lang="en-US" dirty="0"/>
          </a:p>
        </p:txBody>
      </p:sp>
      <p:sp>
        <p:nvSpPr>
          <p:cNvPr id="3" name="Picture Placeholder 2"/>
          <p:cNvSpPr>
            <a:spLocks noGrp="1"/>
          </p:cNvSpPr>
          <p:nvPr>
            <p:ph type="pic" idx="1"/>
          </p:nvPr>
        </p:nvSpPr>
        <p:spPr>
          <a:xfrm>
            <a:off x="1788549" y="612648"/>
            <a:ext cx="5486400" cy="4114800"/>
          </a:xfrm>
        </p:spPr>
        <p:txBody>
          <a:bodyPr>
            <a:normAutofit/>
          </a:bodyPr>
          <a:lstStyle>
            <a:lvl1pPr marL="0" indent="0">
              <a:buNone/>
              <a:defRPr sz="3200">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88549" y="5370688"/>
            <a:ext cx="5486400" cy="804672"/>
          </a:xfrm>
        </p:spPr>
        <p:txBody>
          <a:bodyPr>
            <a:normAutofit/>
          </a:bodyPr>
          <a:lstStyle>
            <a:lvl1pPr marL="0" indent="0">
              <a:buNone/>
              <a:defRPr sz="1400">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0395964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Agilent 4x3 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391160"/>
            <a:ext cx="8686800" cy="1143000"/>
          </a:xfrm>
        </p:spPr>
        <p:txBody>
          <a:bodyPr tIns="0" rIns="0" bIns="0"/>
          <a:lstStyle/>
          <a:p>
            <a:r>
              <a:rPr lang="en-US" dirty="0"/>
              <a:t>Click to edit Master title style</a:t>
            </a:r>
          </a:p>
        </p:txBody>
      </p:sp>
      <p:sp>
        <p:nvSpPr>
          <p:cNvPr id="3" name="Vertical Text Placeholder 2"/>
          <p:cNvSpPr>
            <a:spLocks noGrp="1"/>
          </p:cNvSpPr>
          <p:nvPr>
            <p:ph type="body" orient="vert" idx="1"/>
          </p:nvPr>
        </p:nvSpPr>
        <p:spPr>
          <a:xfrm>
            <a:off x="228600" y="1508760"/>
            <a:ext cx="8686800" cy="4672584"/>
          </a:xfrm>
        </p:spPr>
        <p:txBody>
          <a:bodyPr vert="eaVert"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543800" y="6534293"/>
            <a:ext cx="1371600" cy="118872"/>
          </a:xfrm>
          <a:prstGeom prst="rect">
            <a:avLst/>
          </a:prstGeom>
        </p:spPr>
        <p:txBody>
          <a:bodyPr/>
          <a:lstStyle/>
          <a:p>
            <a:fld id="{B60B6763-9F73-4505-90EB-9600B3B00028}" type="datetime4">
              <a:rPr lang="en-US" smtClean="0">
                <a:solidFill>
                  <a:srgbClr val="4D4D4D"/>
                </a:solidFill>
              </a:rPr>
              <a:pPr/>
              <a:t>July 21, 2016</a:t>
            </a:fld>
            <a:endParaRPr lang="en-US" dirty="0">
              <a:solidFill>
                <a:srgbClr val="4D4D4D"/>
              </a:solidFill>
            </a:endParaRPr>
          </a:p>
        </p:txBody>
      </p:sp>
      <p:sp>
        <p:nvSpPr>
          <p:cNvPr id="5" name="Footer Placeholder 4"/>
          <p:cNvSpPr>
            <a:spLocks noGrp="1"/>
          </p:cNvSpPr>
          <p:nvPr>
            <p:ph type="ftr" sz="quarter" idx="11"/>
          </p:nvPr>
        </p:nvSpPr>
        <p:spPr>
          <a:xfrm>
            <a:off x="6858000" y="6392947"/>
            <a:ext cx="2057400" cy="118872"/>
          </a:xfrm>
          <a:prstGeom prst="rect">
            <a:avLst/>
          </a:prstGeom>
        </p:spPr>
        <p:txBody>
          <a:bodyPr/>
          <a:lstStyle/>
          <a:p>
            <a:r>
              <a:rPr lang="en-US" dirty="0">
                <a:solidFill>
                  <a:srgbClr val="4D4D4D"/>
                </a:solidFill>
              </a:rPr>
              <a:t>Confidentiality Label</a:t>
            </a:r>
          </a:p>
        </p:txBody>
      </p:sp>
      <p:sp>
        <p:nvSpPr>
          <p:cNvPr id="6" name="Slide Number Placeholder 5"/>
          <p:cNvSpPr>
            <a:spLocks noGrp="1"/>
          </p:cNvSpPr>
          <p:nvPr>
            <p:ph type="sldNum" sz="quarter" idx="12"/>
          </p:nvPr>
        </p:nvSpPr>
        <p:spPr>
          <a:xfrm>
            <a:off x="8455914" y="6675639"/>
            <a:ext cx="459486" cy="118872"/>
          </a:xfrm>
          <a:prstGeom prst="rect">
            <a:avLst/>
          </a:prstGeom>
        </p:spPr>
        <p:txBody>
          <a:bodyPr/>
          <a:lstStyle/>
          <a:p>
            <a:fld id="{3969F854-F447-4CCF-9255-9A1E8DF091B8}" type="slidenum">
              <a:rPr lang="en-US" smtClean="0">
                <a:solidFill>
                  <a:srgbClr val="4D4D4D"/>
                </a:solidFill>
              </a:rPr>
              <a:pPr/>
              <a:t>‹#›</a:t>
            </a:fld>
            <a:endParaRPr lang="en-US" dirty="0">
              <a:solidFill>
                <a:srgbClr val="4D4D4D"/>
              </a:solidFill>
            </a:endParaRPr>
          </a:p>
        </p:txBody>
      </p:sp>
    </p:spTree>
    <p:extLst>
      <p:ext uri="{BB962C8B-B14F-4D97-AF65-F5344CB8AC3E}">
        <p14:creationId xmlns:p14="http://schemas.microsoft.com/office/powerpoint/2010/main" val="3962158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ilent 4x3 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340" y="304801"/>
            <a:ext cx="2048256" cy="5844729"/>
          </a:xfrm>
        </p:spPr>
        <p:txBody>
          <a:bodyPr vert="eaVert" tIns="0" rIns="0" bIns="0"/>
          <a:lstStyle/>
          <a:p>
            <a:r>
              <a:rPr lang="en-US" dirty="0"/>
              <a:t>Click to edit Master title style</a:t>
            </a:r>
          </a:p>
        </p:txBody>
      </p:sp>
      <p:sp>
        <p:nvSpPr>
          <p:cNvPr id="3" name="Vertical Text Placeholder 2"/>
          <p:cNvSpPr>
            <a:spLocks noGrp="1"/>
          </p:cNvSpPr>
          <p:nvPr>
            <p:ph type="body" orient="vert" idx="1"/>
          </p:nvPr>
        </p:nvSpPr>
        <p:spPr>
          <a:xfrm>
            <a:off x="369710" y="304801"/>
            <a:ext cx="6025896" cy="5844729"/>
          </a:xfrm>
        </p:spPr>
        <p:txBody>
          <a:bodyPr vert="eaVert"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8616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gilent 4x3 Title Slide">
    <p:spTree>
      <p:nvGrpSpPr>
        <p:cNvPr id="1" name=""/>
        <p:cNvGrpSpPr/>
        <p:nvPr/>
      </p:nvGrpSpPr>
      <p:grpSpPr>
        <a:xfrm>
          <a:off x="0" y="0"/>
          <a:ext cx="0" cy="0"/>
          <a:chOff x="0" y="0"/>
          <a:chExt cx="0" cy="0"/>
        </a:xfrm>
      </p:grpSpPr>
      <p:sp>
        <p:nvSpPr>
          <p:cNvPr id="12"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altLang="zh-CN" sz="600" kern="1200" dirty="0">
                <a:solidFill>
                  <a:srgbClr val="BFE0F4"/>
                </a:solidFill>
                <a:latin typeface="+mn-lt"/>
                <a:ea typeface="+mn-ea"/>
                <a:cs typeface="Arial" panose="020B0604020202020204" pitchFamily="34" charset="0"/>
              </a:rPr>
              <a:t>2015</a:t>
            </a:r>
            <a:r>
              <a:rPr lang="zh-CN" altLang="en-US" sz="600" kern="1200" dirty="0">
                <a:solidFill>
                  <a:srgbClr val="BFE0F4"/>
                </a:solidFill>
                <a:latin typeface="+mn-lt"/>
                <a:ea typeface="+mn-ea"/>
                <a:cs typeface="Arial" panose="020B0604020202020204" pitchFamily="34" charset="0"/>
              </a:rPr>
              <a:t>年</a:t>
            </a:r>
            <a:r>
              <a:rPr lang="en-US" altLang="zh-CN" sz="600" kern="1200" dirty="0">
                <a:solidFill>
                  <a:srgbClr val="BFE0F4"/>
                </a:solidFill>
                <a:latin typeface="+mn-lt"/>
                <a:ea typeface="+mn-ea"/>
                <a:cs typeface="Arial" panose="020B0604020202020204" pitchFamily="34" charset="0"/>
              </a:rPr>
              <a:t>12</a:t>
            </a:r>
            <a:r>
              <a:rPr lang="zh-CN" altLang="en-US" sz="600" kern="1200" dirty="0">
                <a:solidFill>
                  <a:srgbClr val="BFE0F4"/>
                </a:solidFill>
                <a:latin typeface="+mn-lt"/>
                <a:ea typeface="+mn-ea"/>
                <a:cs typeface="Arial" panose="020B0604020202020204" pitchFamily="34" charset="0"/>
              </a:rPr>
              <a:t>月</a:t>
            </a:r>
            <a:r>
              <a:rPr lang="en-US" altLang="zh-CN" sz="600" kern="1200" dirty="0">
                <a:solidFill>
                  <a:srgbClr val="BFE0F4"/>
                </a:solidFill>
                <a:latin typeface="+mn-lt"/>
                <a:ea typeface="+mn-ea"/>
                <a:cs typeface="Arial" panose="020B0604020202020204" pitchFamily="34" charset="0"/>
              </a:rPr>
              <a:t>11</a:t>
            </a:r>
            <a:r>
              <a:rPr lang="zh-CN" altLang="en-US" sz="600" kern="1200" dirty="0">
                <a:solidFill>
                  <a:srgbClr val="BFE0F4"/>
                </a:solidFill>
                <a:latin typeface="+mn-lt"/>
                <a:ea typeface="+mn-ea"/>
                <a:cs typeface="Arial" panose="020B0604020202020204" pitchFamily="34" charset="0"/>
              </a:rPr>
              <a:t>日</a:t>
            </a:r>
            <a:endParaRPr lang="en-US" sz="600" kern="1200" dirty="0">
              <a:solidFill>
                <a:srgbClr val="BFE0F4"/>
              </a:solidFill>
              <a:latin typeface="+mn-lt"/>
              <a:ea typeface="+mn-ea"/>
              <a:cs typeface="Arial" panose="020B0604020202020204" pitchFamily="34" charset="0"/>
            </a:endParaRPr>
          </a:p>
        </p:txBody>
      </p:sp>
      <p:sp>
        <p:nvSpPr>
          <p:cNvPr id="13"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buNone/>
            </a:pPr>
            <a:r>
              <a:rPr lang="en-US" sz="600" kern="1200" dirty="0" err="1">
                <a:solidFill>
                  <a:srgbClr val="BFE0F4"/>
                </a:solidFill>
                <a:latin typeface="+mn-lt"/>
                <a:ea typeface="+mn-ea"/>
                <a:cs typeface="Arial" panose="020B0604020202020204" pitchFamily="34" charset="0"/>
              </a:rPr>
              <a:t>安捷伦内部材料</a:t>
            </a:r>
            <a:endParaRPr lang="en-US" sz="600" kern="1200" dirty="0">
              <a:solidFill>
                <a:srgbClr val="BFE0F4"/>
              </a:solidFill>
              <a:latin typeface="+mn-lt"/>
              <a:ea typeface="+mn-ea"/>
              <a:cs typeface="Arial" panose="020B0604020202020204" pitchFamily="34" charset="0"/>
            </a:endParaRPr>
          </a:p>
        </p:txBody>
      </p:sp>
      <p:sp>
        <p:nvSpPr>
          <p:cNvPr id="15" name="Slide Number Placeholder 5"/>
          <p:cNvSpPr>
            <a:spLocks noGrp="1"/>
          </p:cNvSpPr>
          <p:nvPr userDrawn="1"/>
        </p:nvSpPr>
        <p:spPr bwMode="white">
          <a:xfrm>
            <a:off x="228600" y="6700206"/>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None/>
            </a:pPr>
            <a:fld id="{CBD803B2-A378-42BD-B5EC-F7748F169FE0}" type="slidenum">
              <a:rPr b="0" i="0"/>
              <a:t>‹#›</a:t>
            </a:fld>
            <a:endParaRPr b="0" i="0"/>
          </a:p>
        </p:txBody>
      </p:sp>
    </p:spTree>
    <p:extLst>
      <p:ext uri="{BB962C8B-B14F-4D97-AF65-F5344CB8AC3E}">
        <p14:creationId xmlns:p14="http://schemas.microsoft.com/office/powerpoint/2010/main" val="3408319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gilent 4x3 Title Slide w/ Speaker Photo">
    <p:spTree>
      <p:nvGrpSpPr>
        <p:cNvPr id="1" name=""/>
        <p:cNvGrpSpPr/>
        <p:nvPr/>
      </p:nvGrpSpPr>
      <p:grpSpPr>
        <a:xfrm>
          <a:off x="0" y="0"/>
          <a:ext cx="0" cy="0"/>
          <a:chOff x="0" y="0"/>
          <a:chExt cx="0" cy="0"/>
        </a:xfrm>
      </p:grpSpPr>
      <p:pic>
        <p:nvPicPr>
          <p:cNvPr id="9" name="Picture 8" descr="MoC_Bkgd_RGB_PPT_Full_Crp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62288" cy="6881168"/>
          </a:xfrm>
          <a:prstGeom prst="rect">
            <a:avLst/>
          </a:prstGeom>
        </p:spPr>
      </p:pic>
      <p:pic>
        <p:nvPicPr>
          <p:cNvPr id="22" name="Picture 21" descr="academia_wheel_nu.png"/>
          <p:cNvPicPr>
            <a:picLocks noChangeAspect="1"/>
          </p:cNvPicPr>
          <p:nvPr userDrawn="1"/>
        </p:nvPicPr>
        <p:blipFill>
          <a:blip r:embed="rId3" cstate="screen">
            <a:alphaModFix amt="75000"/>
            <a:extLst>
              <a:ext uri="{28A0092B-C50C-407E-A947-70E740481C1C}">
                <a14:useLocalDpi xmlns:a14="http://schemas.microsoft.com/office/drawing/2010/main"/>
              </a:ext>
            </a:extLst>
          </a:blip>
          <a:srcRect b="20909"/>
          <a:stretch>
            <a:fillRect/>
          </a:stretch>
        </p:blipFill>
        <p:spPr>
          <a:xfrm>
            <a:off x="0" y="0"/>
            <a:ext cx="5674409" cy="68580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56911"/>
            <a:ext cx="9144000" cy="524256"/>
          </a:xfrm>
          <a:prstGeom prst="rect">
            <a:avLst/>
          </a:prstGeom>
          <a:solidFill>
            <a:srgbClr val="0B63C4"/>
          </a:solidFill>
        </p:spPr>
      </p:pic>
      <p:pic>
        <p:nvPicPr>
          <p:cNvPr id="10" name="Picture 9" descr="FooterWheelCropped.png"/>
          <p:cNvPicPr>
            <a:picLocks noChangeAspect="1"/>
          </p:cNvPicPr>
          <p:nvPr userDrawn="1"/>
        </p:nvPicPr>
        <p:blipFill rotWithShape="1">
          <a:blip r:embed="rId5">
            <a:extLst>
              <a:ext uri="{28A0092B-C50C-407E-A947-70E740481C1C}">
                <a14:useLocalDpi xmlns:a14="http://schemas.microsoft.com/office/drawing/2010/main" val="0"/>
              </a:ext>
            </a:extLst>
          </a:blip>
          <a:srcRect r="14346"/>
          <a:stretch/>
        </p:blipFill>
        <p:spPr>
          <a:xfrm>
            <a:off x="7356590" y="6281518"/>
            <a:ext cx="1787410" cy="599649"/>
          </a:xfrm>
          <a:prstGeom prst="rect">
            <a:avLst/>
          </a:prstGeom>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07865" y="6411015"/>
            <a:ext cx="652229" cy="359639"/>
          </a:xfrm>
          <a:prstGeom prst="rect">
            <a:avLst/>
          </a:prstGeom>
        </p:spPr>
      </p:pic>
      <p:sp>
        <p:nvSpPr>
          <p:cNvPr id="15"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buNone/>
            </a:pPr>
            <a:r>
              <a:rPr lang="en-US" sz="600" kern="1200" dirty="0" err="1">
                <a:solidFill>
                  <a:srgbClr val="BFE0F4"/>
                </a:solidFill>
                <a:latin typeface="+mn-lt"/>
                <a:ea typeface="+mn-ea"/>
                <a:cs typeface="Arial" panose="020B0604020202020204" pitchFamily="34" charset="0"/>
              </a:rPr>
              <a:t>仅用于教学目的</a:t>
            </a:r>
            <a:endParaRPr lang="en-US" sz="600" kern="1200" dirty="0">
              <a:solidFill>
                <a:srgbClr val="BFE0F4"/>
              </a:solidFill>
              <a:latin typeface="+mn-lt"/>
              <a:ea typeface="+mn-ea"/>
              <a:cs typeface="Arial" panose="020B0604020202020204" pitchFamily="34" charset="0"/>
            </a:endParaRPr>
          </a:p>
        </p:txBody>
      </p:sp>
      <p:sp>
        <p:nvSpPr>
          <p:cNvPr id="16"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altLang="zh-CN" sz="600" kern="1200" dirty="0">
                <a:solidFill>
                  <a:srgbClr val="BFE0F4"/>
                </a:solidFill>
                <a:latin typeface="+mn-lt"/>
                <a:ea typeface="+mn-ea"/>
                <a:cs typeface="Arial" panose="020B0604020202020204" pitchFamily="34" charset="0"/>
              </a:rPr>
              <a:t>2015</a:t>
            </a:r>
            <a:r>
              <a:rPr lang="zh-CN" altLang="en-US" sz="600" kern="1200" dirty="0">
                <a:solidFill>
                  <a:srgbClr val="BFE0F4"/>
                </a:solidFill>
                <a:latin typeface="+mn-lt"/>
                <a:ea typeface="+mn-ea"/>
                <a:cs typeface="Arial" panose="020B0604020202020204" pitchFamily="34" charset="0"/>
              </a:rPr>
              <a:t>年</a:t>
            </a:r>
            <a:r>
              <a:rPr lang="en-US" altLang="zh-CN" sz="600" kern="1200" dirty="0">
                <a:solidFill>
                  <a:srgbClr val="BFE0F4"/>
                </a:solidFill>
                <a:latin typeface="+mn-lt"/>
                <a:ea typeface="+mn-ea"/>
                <a:cs typeface="Arial" panose="020B0604020202020204" pitchFamily="34" charset="0"/>
              </a:rPr>
              <a:t>12</a:t>
            </a:r>
            <a:r>
              <a:rPr lang="zh-CN" altLang="en-US" sz="600" kern="1200" dirty="0">
                <a:solidFill>
                  <a:srgbClr val="BFE0F4"/>
                </a:solidFill>
                <a:latin typeface="+mn-lt"/>
                <a:ea typeface="+mn-ea"/>
                <a:cs typeface="Arial" panose="020B0604020202020204" pitchFamily="34" charset="0"/>
              </a:rPr>
              <a:t>月</a:t>
            </a:r>
            <a:r>
              <a:rPr lang="en-US" altLang="zh-CN" sz="600" kern="1200" dirty="0">
                <a:solidFill>
                  <a:srgbClr val="BFE0F4"/>
                </a:solidFill>
                <a:latin typeface="+mn-lt"/>
                <a:ea typeface="+mn-ea"/>
                <a:cs typeface="Arial" panose="020B0604020202020204" pitchFamily="34" charset="0"/>
              </a:rPr>
              <a:t>11</a:t>
            </a:r>
            <a:r>
              <a:rPr lang="zh-CN" altLang="en-US" sz="600" kern="1200" dirty="0">
                <a:solidFill>
                  <a:srgbClr val="BFE0F4"/>
                </a:solidFill>
                <a:latin typeface="+mn-lt"/>
                <a:ea typeface="+mn-ea"/>
                <a:cs typeface="Arial" panose="020B0604020202020204" pitchFamily="34" charset="0"/>
              </a:rPr>
              <a:t>日</a:t>
            </a:r>
            <a:endParaRPr lang="en-US" sz="600" kern="1200" dirty="0">
              <a:solidFill>
                <a:srgbClr val="BFE0F4"/>
              </a:solidFill>
              <a:latin typeface="+mn-lt"/>
              <a:ea typeface="+mn-ea"/>
              <a:cs typeface="Arial" panose="020B0604020202020204" pitchFamily="34" charset="0"/>
            </a:endParaRPr>
          </a:p>
        </p:txBody>
      </p:sp>
      <p:sp>
        <p:nvSpPr>
          <p:cNvPr id="17" name="Slide Number Placeholder 5"/>
          <p:cNvSpPr>
            <a:spLocks noGrp="1"/>
          </p:cNvSpPr>
          <p:nvPr userDrawn="1"/>
        </p:nvSpPr>
        <p:spPr bwMode="white">
          <a:xfrm>
            <a:off x="228600" y="6711219"/>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None/>
            </a:pPr>
            <a:fld id="{CBD803B2-A378-42BD-B5EC-F7748F169FE0}" type="slidenum">
              <a:rPr b="0" i="0"/>
              <a:t>‹#›</a:t>
            </a:fld>
            <a:endParaRPr b="0" i="0"/>
          </a:p>
        </p:txBody>
      </p:sp>
      <p:pic>
        <p:nvPicPr>
          <p:cNvPr id="14" name="Picture 13"/>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0" y="1260346"/>
            <a:ext cx="7998434" cy="4337307"/>
          </a:xfrm>
          <a:prstGeom prst="rect">
            <a:avLst/>
          </a:prstGeom>
          <a:effectLst>
            <a:outerShdw blurRad="292100" dist="38100" dir="4980000" algn="tl" rotWithShape="0">
              <a:prstClr val="black">
                <a:alpha val="40000"/>
              </a:prstClr>
            </a:outerShdw>
          </a:effectLst>
        </p:spPr>
      </p:pic>
      <p:pic>
        <p:nvPicPr>
          <p:cNvPr id="19" name="Picture 18" descr="academia_wheel_nu.png"/>
          <p:cNvPicPr>
            <a:picLocks noChangeAspect="1"/>
          </p:cNvPicPr>
          <p:nvPr userDrawn="1"/>
        </p:nvPicPr>
        <p:blipFill>
          <a:blip r:embed="rId8" cstate="email">
            <a:alphaModFix amt="12000"/>
            <a:extLst>
              <a:ext uri="{28A0092B-C50C-407E-A947-70E740481C1C}">
                <a14:useLocalDpi xmlns:a14="http://schemas.microsoft.com/office/drawing/2010/main"/>
              </a:ext>
            </a:extLst>
          </a:blip>
          <a:srcRect/>
          <a:stretch>
            <a:fillRect/>
          </a:stretch>
        </p:blipFill>
        <p:spPr>
          <a:xfrm>
            <a:off x="0" y="1257300"/>
            <a:ext cx="5674409" cy="4330700"/>
          </a:xfrm>
          <a:prstGeom prst="rect">
            <a:avLst/>
          </a:prstGeom>
        </p:spPr>
      </p:pic>
      <p:sp>
        <p:nvSpPr>
          <p:cNvPr id="23" name="Title 1"/>
          <p:cNvSpPr txBox="1">
            <a:spLocks/>
          </p:cNvSpPr>
          <p:nvPr userDrawn="1"/>
        </p:nvSpPr>
        <p:spPr bwMode="white">
          <a:xfrm>
            <a:off x="4568913" y="3466158"/>
            <a:ext cx="3253766" cy="1947672"/>
          </a:xfrm>
          <a:prstGeom prst="rect">
            <a:avLst/>
          </a:prstGeom>
        </p:spPr>
        <p:txBody>
          <a:bodyPr vert="horz" lIns="0" tIns="0" rIns="0" bIns="0" rtlCol="0" anchor="ctr">
            <a:normAutofit/>
          </a:bodyPr>
          <a:lstStyle>
            <a:lvl1pPr algn="l">
              <a:defRPr sz="3200" b="0">
                <a:solidFill>
                  <a:schemeClr val="bg2"/>
                </a:solidFill>
                <a:latin typeface="+mn-lt"/>
              </a:defRPr>
            </a:lvl1pPr>
          </a:lstStyle>
          <a:p>
            <a:pPr>
              <a:lnSpc>
                <a:spcPct val="90000"/>
              </a:lnSpc>
              <a:spcBef>
                <a:spcPct val="0"/>
              </a:spcBef>
            </a:pPr>
            <a:endParaRPr lang="en-US" sz="1400" cap="all" dirty="0">
              <a:solidFill>
                <a:srgbClr val="FFD700"/>
              </a:solidFill>
              <a:latin typeface="Arial Narrow"/>
              <a:cs typeface="Arial Narrow"/>
            </a:endParaRPr>
          </a:p>
        </p:txBody>
      </p:sp>
      <p:sp>
        <p:nvSpPr>
          <p:cNvPr id="24" name="Text Placeholder 19"/>
          <p:cNvSpPr txBox="1">
            <a:spLocks/>
          </p:cNvSpPr>
          <p:nvPr userDrawn="1"/>
        </p:nvSpPr>
        <p:spPr>
          <a:xfrm>
            <a:off x="4569434" y="1371600"/>
            <a:ext cx="3202966" cy="1947672"/>
          </a:xfrm>
          <a:prstGeom prst="rect">
            <a:avLst/>
          </a:prstGeom>
        </p:spPr>
        <p:txBody>
          <a:bodyPr vert="horz" lIns="0" tIns="45720" rIns="91440" bIns="45720" rtlCol="0" anchor="ctr">
            <a:normAutofit/>
          </a:bodyPr>
          <a:lstStyle>
            <a:lvl1pPr marL="0" marR="0" indent="0" algn="l" defTabSz="914400" rtl="0" eaLnBrk="1" fontAlgn="auto" latinLnBrk="0" hangingPunct="1">
              <a:lnSpc>
                <a:spcPct val="100000"/>
              </a:lnSpc>
              <a:spcBef>
                <a:spcPct val="0"/>
              </a:spcBef>
              <a:spcAft>
                <a:spcPts val="300"/>
              </a:spcAft>
              <a:buClrTx/>
              <a:buSzTx/>
              <a:buFontTx/>
              <a:buNone/>
              <a:tabLst/>
              <a:defRPr kumimoji="0" lang="en-US" sz="2400" b="0" i="0" u="none" strike="noStrike" kern="1200" cap="none" spc="0" normalizeH="0" baseline="0" noProof="0">
                <a:ln>
                  <a:noFill/>
                </a:ln>
                <a:solidFill>
                  <a:schemeClr val="bg2"/>
                </a:solidFill>
                <a:effectLst/>
                <a:uLnTx/>
                <a:uFillTx/>
              </a:defRPr>
            </a:lvl1pPr>
          </a:lstStyle>
          <a:p>
            <a:pPr algn="l" defTabSz="914400">
              <a:lnSpc>
                <a:spcPct val="110000"/>
              </a:lnSpc>
              <a:spcAft>
                <a:spcPts val="600"/>
              </a:spcAft>
              <a:buNone/>
            </a:pPr>
            <a:r>
              <a:rPr sz="3200" b="1" i="0">
                <a:solidFill>
                  <a:srgbClr val="FFFFFF"/>
                </a:solidFill>
                <a:latin typeface="Arial"/>
                <a:ea typeface="+mn-ea"/>
                <a:cs typeface="+mn-cs"/>
              </a:rPr>
              <a:t> </a:t>
            </a:r>
          </a:p>
        </p:txBody>
      </p:sp>
      <p:sp>
        <p:nvSpPr>
          <p:cNvPr id="30" name="Text Placeholder 29"/>
          <p:cNvSpPr>
            <a:spLocks noGrp="1"/>
          </p:cNvSpPr>
          <p:nvPr>
            <p:ph type="body" sz="quarter" idx="10"/>
          </p:nvPr>
        </p:nvSpPr>
        <p:spPr>
          <a:xfrm>
            <a:off x="4570413" y="1376363"/>
            <a:ext cx="3097212" cy="1959159"/>
          </a:xfrm>
        </p:spPr>
        <p:txBody>
          <a:bodyPr anchor="ctr">
            <a:noAutofit/>
          </a:bodyPr>
          <a:lstStyle>
            <a:lvl1pPr>
              <a:defRPr sz="3200">
                <a:solidFill>
                  <a:schemeClr val="bg2"/>
                </a:solidFill>
                <a:latin typeface="+mj-lt"/>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r>
              <a:rPr lang="en-US" dirty="0"/>
              <a:t>Click to edit Master text styles</a:t>
            </a:r>
          </a:p>
        </p:txBody>
      </p:sp>
      <p:sp>
        <p:nvSpPr>
          <p:cNvPr id="31" name="Text Placeholder 29"/>
          <p:cNvSpPr>
            <a:spLocks noGrp="1"/>
          </p:cNvSpPr>
          <p:nvPr>
            <p:ph type="body" sz="quarter" idx="11" hasCustomPrompt="1"/>
          </p:nvPr>
        </p:nvSpPr>
        <p:spPr>
          <a:xfrm>
            <a:off x="4568509" y="3427993"/>
            <a:ext cx="3097212" cy="2041525"/>
          </a:xfrm>
        </p:spPr>
        <p:txBody>
          <a:bodyPr anchor="ctr">
            <a:noAutofit/>
          </a:bodyPr>
          <a:lstStyle>
            <a:lvl1pPr>
              <a:defRPr kumimoji="0" lang="en-US" sz="3200" u="none" strike="noStrike" kern="1200" cap="all" spc="0" normalizeH="0" baseline="0" noProof="0" dirty="0">
                <a:ln>
                  <a:noFill/>
                </a:ln>
                <a:solidFill>
                  <a:srgbClr val="FFD700"/>
                </a:solidFill>
                <a:effectLst/>
                <a:uLnTx/>
                <a:uFillTx/>
                <a:latin typeface="Arial Narrow"/>
                <a:cs typeface="Arial Narrow"/>
              </a:defRPr>
            </a:lvl1pPr>
            <a:lvl2pPr>
              <a:defRPr sz="3200">
                <a:latin typeface="+mj-lt"/>
              </a:defRPr>
            </a:lvl2pPr>
            <a:lvl3pPr>
              <a:defRPr sz="3200">
                <a:latin typeface="+mj-lt"/>
              </a:defRPr>
            </a:lvl3pPr>
            <a:lvl4pPr>
              <a:defRPr sz="3200">
                <a:latin typeface="+mj-lt"/>
              </a:defRPr>
            </a:lvl4pPr>
            <a:lvl5pPr>
              <a:defRPr sz="3200">
                <a:latin typeface="+mj-lt"/>
              </a:defRPr>
            </a:lvl5pPr>
          </a:lstStyle>
          <a:p>
            <a:pPr lvl="0">
              <a:lnSpc>
                <a:spcPct val="90000"/>
              </a:lnSpc>
              <a:spcBef>
                <a:spcPct val="0"/>
              </a:spcBef>
            </a:pPr>
            <a:r>
              <a:rPr lang="en-US" sz="3400" b="1" cap="all" dirty="0">
                <a:solidFill>
                  <a:srgbClr val="FFD700"/>
                </a:solidFill>
                <a:latin typeface="Arial Narrow"/>
                <a:cs typeface="Arial Narrow"/>
              </a:rPr>
              <a:t>Building</a:t>
            </a:r>
          </a:p>
          <a:p>
            <a:pPr lvl="0">
              <a:lnSpc>
                <a:spcPct val="80000"/>
              </a:lnSpc>
              <a:spcBef>
                <a:spcPct val="0"/>
              </a:spcBef>
              <a:spcAft>
                <a:spcPts val="1200"/>
              </a:spcAft>
            </a:pPr>
            <a:r>
              <a:rPr kumimoji="0" lang="en-US" sz="1900" u="none" strike="noStrike" kern="1200" cap="all" spc="0" normalizeH="0" baseline="0" noProof="0" dirty="0">
                <a:ln>
                  <a:noFill/>
                </a:ln>
                <a:solidFill>
                  <a:schemeClr val="bg1"/>
                </a:solidFill>
                <a:effectLst/>
                <a:uLnTx/>
                <a:uFillTx/>
                <a:latin typeface="Arial Narrow"/>
                <a:ea typeface="+mj-ea"/>
                <a:cs typeface="Arial Narrow"/>
              </a:rPr>
              <a:t>Better</a:t>
            </a:r>
            <a:r>
              <a:rPr kumimoji="0" lang="en-US" sz="1900" u="none" strike="noStrike" kern="1200" cap="all" spc="0" normalizeH="0" noProof="0" dirty="0">
                <a:ln>
                  <a:noFill/>
                </a:ln>
                <a:solidFill>
                  <a:schemeClr val="bg1"/>
                </a:solidFill>
                <a:effectLst/>
                <a:uLnTx/>
                <a:uFillTx/>
                <a:latin typeface="Arial Narrow"/>
                <a:ea typeface="+mj-ea"/>
                <a:cs typeface="Arial Narrow"/>
              </a:rPr>
              <a:t> Science</a:t>
            </a:r>
          </a:p>
          <a:p>
            <a:pPr lvl="0">
              <a:lnSpc>
                <a:spcPct val="90000"/>
              </a:lnSpc>
              <a:spcBef>
                <a:spcPct val="0"/>
              </a:spcBef>
            </a:pPr>
            <a:r>
              <a:rPr lang="en-US" sz="1400" cap="all" baseline="0" dirty="0">
                <a:solidFill>
                  <a:srgbClr val="FFD700"/>
                </a:solidFill>
                <a:latin typeface="Arial Narrow"/>
                <a:ea typeface="+mj-ea"/>
                <a:cs typeface="Arial Narrow"/>
              </a:rPr>
              <a:t>Agilent</a:t>
            </a:r>
            <a:r>
              <a:rPr lang="en-US" sz="1400" cap="all" dirty="0">
                <a:solidFill>
                  <a:srgbClr val="FFD700"/>
                </a:solidFill>
                <a:latin typeface="Arial Narrow"/>
                <a:ea typeface="+mj-ea"/>
                <a:cs typeface="Arial Narrow"/>
              </a:rPr>
              <a:t> and You</a:t>
            </a:r>
            <a:endParaRPr kumimoji="0" lang="en-US" sz="1400" u="none" strike="noStrike" kern="1200" cap="all" spc="0" normalizeH="0" baseline="0" noProof="0" dirty="0">
              <a:ln>
                <a:noFill/>
              </a:ln>
              <a:solidFill>
                <a:srgbClr val="FFD700"/>
              </a:solidFill>
              <a:effectLst/>
              <a:uLnTx/>
              <a:uFillTx/>
              <a:latin typeface="Arial Narrow"/>
              <a:ea typeface="+mj-ea"/>
              <a:cs typeface="Arial Narrow"/>
            </a:endParaRPr>
          </a:p>
        </p:txBody>
      </p:sp>
    </p:spTree>
    <p:extLst>
      <p:ext uri="{BB962C8B-B14F-4D97-AF65-F5344CB8AC3E}">
        <p14:creationId xmlns:p14="http://schemas.microsoft.com/office/powerpoint/2010/main" val="1880902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ilent 4x3 Title and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996696"/>
          </a:xfrm>
        </p:spPr>
        <p:txBody>
          <a:bodyPr/>
          <a:lstStyle>
            <a:lvl1pPr>
              <a:defRPr>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228600" y="1391243"/>
            <a:ext cx="8686800" cy="4562856"/>
          </a:xfrm>
        </p:spPr>
        <p:txBody>
          <a:bodyPr/>
          <a:lstStyle>
            <a:lvl1pPr>
              <a:defRPr>
                <a:latin typeface="+mn-lt"/>
              </a:defRPr>
            </a:lvl1pPr>
            <a:lvl2pPr marL="228600" indent="-228600">
              <a:defRPr>
                <a:latin typeface="+mn-lt"/>
              </a:defRPr>
            </a:lvl2pPr>
            <a:lvl3pPr marL="457200" indent="-228600">
              <a:defRPr>
                <a:latin typeface="+mn-lt"/>
              </a:defRPr>
            </a:lvl3pPr>
            <a:lvl4pPr marL="685800" indent="-228600">
              <a:defRPr>
                <a:latin typeface="+mn-lt"/>
              </a:defRPr>
            </a:lvl4pPr>
            <a:lvl5pPr marL="914400" indent="-228600">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337251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Agilent 4x3 Title Slide w/ Speaker Photo">
    <p:spTree>
      <p:nvGrpSpPr>
        <p:cNvPr id="1" name=""/>
        <p:cNvGrpSpPr/>
        <p:nvPr/>
      </p:nvGrpSpPr>
      <p:grpSpPr>
        <a:xfrm>
          <a:off x="0" y="0"/>
          <a:ext cx="0" cy="0"/>
          <a:chOff x="0" y="0"/>
          <a:chExt cx="0" cy="0"/>
        </a:xfrm>
      </p:grpSpPr>
      <p:pic>
        <p:nvPicPr>
          <p:cNvPr id="9" name="Picture 8" descr="MoC_Bkgd_RGB_PPT_Full_Crpd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62288" cy="6881168"/>
          </a:xfrm>
          <a:prstGeom prst="rect">
            <a:avLst/>
          </a:prstGeom>
        </p:spPr>
      </p:pic>
      <p:pic>
        <p:nvPicPr>
          <p:cNvPr id="11" name="Picture 10" descr="academia_wheel_nu.png"/>
          <p:cNvPicPr>
            <a:picLocks noChangeAspect="1"/>
          </p:cNvPicPr>
          <p:nvPr userDrawn="1"/>
        </p:nvPicPr>
        <p:blipFill>
          <a:blip r:embed="rId3" cstate="screen">
            <a:alphaModFix amt="75000"/>
            <a:extLst>
              <a:ext uri="{28A0092B-C50C-407E-A947-70E740481C1C}">
                <a14:useLocalDpi xmlns:a14="http://schemas.microsoft.com/office/drawing/2010/main"/>
              </a:ext>
            </a:extLst>
          </a:blip>
          <a:srcRect/>
          <a:stretch>
            <a:fillRect/>
          </a:stretch>
        </p:blipFill>
        <p:spPr>
          <a:xfrm>
            <a:off x="0" y="0"/>
            <a:ext cx="4521200" cy="690880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333744"/>
            <a:ext cx="9144000" cy="524256"/>
          </a:xfrm>
          <a:prstGeom prst="rect">
            <a:avLst/>
          </a:prstGeom>
          <a:solidFill>
            <a:srgbClr val="0B63C4"/>
          </a:solidFill>
        </p:spPr>
      </p:pic>
      <p:pic>
        <p:nvPicPr>
          <p:cNvPr id="10" name="Picture 9" descr="FooterWheelCropped.png"/>
          <p:cNvPicPr>
            <a:picLocks noChangeAspect="1"/>
          </p:cNvPicPr>
          <p:nvPr userDrawn="1"/>
        </p:nvPicPr>
        <p:blipFill rotWithShape="1">
          <a:blip r:embed="rId5">
            <a:extLst>
              <a:ext uri="{28A0092B-C50C-407E-A947-70E740481C1C}">
                <a14:useLocalDpi xmlns:a14="http://schemas.microsoft.com/office/drawing/2010/main" val="0"/>
              </a:ext>
            </a:extLst>
          </a:blip>
          <a:srcRect r="14346"/>
          <a:stretch/>
        </p:blipFill>
        <p:spPr>
          <a:xfrm>
            <a:off x="7356590" y="6268818"/>
            <a:ext cx="1787410" cy="599649"/>
          </a:xfrm>
          <a:prstGeom prst="rect">
            <a:avLst/>
          </a:prstGeom>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07865" y="6411015"/>
            <a:ext cx="652229" cy="359639"/>
          </a:xfrm>
          <a:prstGeom prst="rect">
            <a:avLst/>
          </a:prstGeom>
        </p:spPr>
      </p:pic>
      <p:sp>
        <p:nvSpPr>
          <p:cNvPr id="15"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buNone/>
            </a:pPr>
            <a:r>
              <a:rPr lang="en-US" sz="600" kern="1200" dirty="0" err="1">
                <a:solidFill>
                  <a:srgbClr val="BFE0F4"/>
                </a:solidFill>
                <a:latin typeface="+mn-lt"/>
                <a:ea typeface="+mn-ea"/>
                <a:cs typeface="Arial" panose="020B0604020202020204" pitchFamily="34" charset="0"/>
              </a:rPr>
              <a:t>仅用于教学目的</a:t>
            </a:r>
            <a:endParaRPr lang="en-US" sz="600" kern="1200" dirty="0">
              <a:solidFill>
                <a:srgbClr val="BFE0F4"/>
              </a:solidFill>
              <a:latin typeface="+mn-lt"/>
              <a:ea typeface="+mn-ea"/>
              <a:cs typeface="Arial" panose="020B0604020202020204" pitchFamily="34" charset="0"/>
            </a:endParaRPr>
          </a:p>
        </p:txBody>
      </p:sp>
      <p:sp>
        <p:nvSpPr>
          <p:cNvPr id="16"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altLang="zh-CN" sz="600" kern="1200" dirty="0">
                <a:solidFill>
                  <a:srgbClr val="BFE0F4"/>
                </a:solidFill>
                <a:latin typeface="+mn-lt"/>
                <a:ea typeface="+mn-ea"/>
                <a:cs typeface="Arial" panose="020B0604020202020204" pitchFamily="34" charset="0"/>
              </a:rPr>
              <a:t>2015</a:t>
            </a:r>
            <a:r>
              <a:rPr lang="zh-CN" altLang="en-US" sz="600" kern="1200" dirty="0">
                <a:solidFill>
                  <a:srgbClr val="BFE0F4"/>
                </a:solidFill>
                <a:latin typeface="+mn-lt"/>
                <a:ea typeface="+mn-ea"/>
                <a:cs typeface="Arial" panose="020B0604020202020204" pitchFamily="34" charset="0"/>
              </a:rPr>
              <a:t>年</a:t>
            </a:r>
            <a:r>
              <a:rPr lang="en-US" altLang="zh-CN" sz="600" kern="1200" dirty="0">
                <a:solidFill>
                  <a:srgbClr val="BFE0F4"/>
                </a:solidFill>
                <a:latin typeface="+mn-lt"/>
                <a:ea typeface="+mn-ea"/>
                <a:cs typeface="Arial" panose="020B0604020202020204" pitchFamily="34" charset="0"/>
              </a:rPr>
              <a:t>12</a:t>
            </a:r>
            <a:r>
              <a:rPr lang="zh-CN" altLang="en-US" sz="600" kern="1200" dirty="0">
                <a:solidFill>
                  <a:srgbClr val="BFE0F4"/>
                </a:solidFill>
                <a:latin typeface="+mn-lt"/>
                <a:ea typeface="+mn-ea"/>
                <a:cs typeface="Arial" panose="020B0604020202020204" pitchFamily="34" charset="0"/>
              </a:rPr>
              <a:t>月</a:t>
            </a:r>
            <a:r>
              <a:rPr lang="en-US" altLang="zh-CN" sz="600" kern="1200" dirty="0">
                <a:solidFill>
                  <a:srgbClr val="BFE0F4"/>
                </a:solidFill>
                <a:latin typeface="+mn-lt"/>
                <a:ea typeface="+mn-ea"/>
                <a:cs typeface="Arial" panose="020B0604020202020204" pitchFamily="34" charset="0"/>
              </a:rPr>
              <a:t>11</a:t>
            </a:r>
            <a:r>
              <a:rPr lang="zh-CN" altLang="en-US" sz="600" kern="1200" dirty="0">
                <a:solidFill>
                  <a:srgbClr val="BFE0F4"/>
                </a:solidFill>
                <a:latin typeface="+mn-lt"/>
                <a:ea typeface="+mn-ea"/>
                <a:cs typeface="Arial" panose="020B0604020202020204" pitchFamily="34" charset="0"/>
              </a:rPr>
              <a:t>日</a:t>
            </a:r>
            <a:endParaRPr lang="en-US" sz="600" kern="1200" dirty="0">
              <a:solidFill>
                <a:srgbClr val="BFE0F4"/>
              </a:solidFill>
              <a:latin typeface="+mn-lt"/>
              <a:ea typeface="+mn-ea"/>
              <a:cs typeface="Arial" panose="020B0604020202020204" pitchFamily="34" charset="0"/>
            </a:endParaRPr>
          </a:p>
        </p:txBody>
      </p:sp>
      <p:sp>
        <p:nvSpPr>
          <p:cNvPr id="17" name="Slide Number Placeholder 5"/>
          <p:cNvSpPr>
            <a:spLocks noGrp="1"/>
          </p:cNvSpPr>
          <p:nvPr userDrawn="1"/>
        </p:nvSpPr>
        <p:spPr bwMode="white">
          <a:xfrm>
            <a:off x="228600" y="6711219"/>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None/>
            </a:pPr>
            <a:fld id="{CBD803B2-A378-42BD-B5EC-F7748F169FE0}" type="slidenum">
              <a:rPr b="0" i="0"/>
              <a:t>‹#›</a:t>
            </a:fld>
            <a:endParaRPr b="0" i="0"/>
          </a:p>
        </p:txBody>
      </p:sp>
    </p:spTree>
    <p:extLst>
      <p:ext uri="{BB962C8B-B14F-4D97-AF65-F5344CB8AC3E}">
        <p14:creationId xmlns:p14="http://schemas.microsoft.com/office/powerpoint/2010/main" val="17328489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ilent 4x3 Title and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996696"/>
          </a:xfrm>
        </p:spPr>
        <p:txBody>
          <a:bodyPr/>
          <a:lstStyle>
            <a:lvl1pPr>
              <a:defRPr>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228600" y="1391243"/>
            <a:ext cx="8686800" cy="4562856"/>
          </a:xfrm>
        </p:spPr>
        <p:txBody>
          <a:bodyPr/>
          <a:lstStyle>
            <a:lvl1pPr>
              <a:defRPr>
                <a:latin typeface="+mn-lt"/>
              </a:defRPr>
            </a:lvl1pPr>
            <a:lvl2pPr marL="228600" indent="-228600">
              <a:defRPr>
                <a:latin typeface="+mn-lt"/>
              </a:defRPr>
            </a:lvl2pPr>
            <a:lvl3pPr marL="457200" indent="-228600">
              <a:defRPr>
                <a:latin typeface="+mn-lt"/>
              </a:defRPr>
            </a:lvl3pPr>
            <a:lvl4pPr marL="685800" indent="-228600">
              <a:defRPr>
                <a:latin typeface="+mn-lt"/>
              </a:defRPr>
            </a:lvl4pPr>
            <a:lvl5pPr marL="914400" indent="-228600">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11247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Agilent 4x3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996696"/>
          </a:xfrm>
        </p:spPr>
        <p:txBody>
          <a:bodyPr/>
          <a:lstStyle>
            <a:lvl1pPr>
              <a:defRPr>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1733433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Agilent 4x3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2501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gilent 4x3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4599" y="4382348"/>
            <a:ext cx="7770114" cy="1362075"/>
          </a:xfrm>
        </p:spPr>
        <p:txBody>
          <a:bodyPr anchor="t">
            <a:noAutofit/>
          </a:bodyPr>
          <a:lstStyle>
            <a:lvl1pPr>
              <a:defRPr sz="4000" b="1" cap="all" baseline="0">
                <a:latin typeface="+mn-lt"/>
              </a:defRPr>
            </a:lvl1pPr>
          </a:lstStyle>
          <a:p>
            <a:r>
              <a:rPr lang="en-US" dirty="0"/>
              <a:t>Click to edit Master title style</a:t>
            </a:r>
          </a:p>
        </p:txBody>
      </p:sp>
      <p:sp>
        <p:nvSpPr>
          <p:cNvPr id="10" name="Text Placeholder 2"/>
          <p:cNvSpPr>
            <a:spLocks noGrp="1"/>
          </p:cNvSpPr>
          <p:nvPr>
            <p:ph type="body" idx="10"/>
          </p:nvPr>
        </p:nvSpPr>
        <p:spPr>
          <a:xfrm>
            <a:off x="722313" y="2906713"/>
            <a:ext cx="7772400" cy="1509331"/>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3807614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gilent 4x3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1143000"/>
          </a:xfrm>
        </p:spPr>
        <p:txBody>
          <a:bodyPr/>
          <a:lstStyle>
            <a:lvl1pPr>
              <a:defRPr>
                <a:latin typeface="+mj-lt"/>
                <a:cs typeface="Arial (Body)"/>
              </a:defRPr>
            </a:lvl1pPr>
          </a:lstStyle>
          <a:p>
            <a:r>
              <a:rPr lang="en-US" dirty="0"/>
              <a:t>Click to edit Master title style</a:t>
            </a:r>
          </a:p>
        </p:txBody>
      </p:sp>
      <p:sp>
        <p:nvSpPr>
          <p:cNvPr id="3" name="Content Placeholder 2"/>
          <p:cNvSpPr>
            <a:spLocks noGrp="1"/>
          </p:cNvSpPr>
          <p:nvPr>
            <p:ph sz="half" idx="1"/>
          </p:nvPr>
        </p:nvSpPr>
        <p:spPr>
          <a:xfrm>
            <a:off x="228600" y="1512000"/>
            <a:ext cx="4206240" cy="4672584"/>
          </a:xfrm>
        </p:spPr>
        <p:txBody>
          <a:bodyPr/>
          <a:lstStyle>
            <a:lvl1pPr>
              <a:defRPr sz="2200">
                <a:latin typeface="+mn-lt"/>
              </a:defRPr>
            </a:lvl1pPr>
            <a:lvl2pPr>
              <a:defRPr sz="18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1446" y="1512000"/>
            <a:ext cx="4203954" cy="4672584"/>
          </a:xfrm>
        </p:spPr>
        <p:txBody>
          <a:bodyPr/>
          <a:lstStyle>
            <a:lvl1pPr>
              <a:defRPr sz="22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5064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ilent 4x3 Comparison">
    <p:spTree>
      <p:nvGrpSpPr>
        <p:cNvPr id="1" name=""/>
        <p:cNvGrpSpPr/>
        <p:nvPr/>
      </p:nvGrpSpPr>
      <p:grpSpPr>
        <a:xfrm>
          <a:off x="0" y="0"/>
          <a:ext cx="0" cy="0"/>
          <a:chOff x="0" y="0"/>
          <a:chExt cx="0" cy="0"/>
        </a:xfrm>
      </p:grpSpPr>
      <p:sp>
        <p:nvSpPr>
          <p:cNvPr id="12" name="Text Placeholder 2"/>
          <p:cNvSpPr>
            <a:spLocks noGrp="1"/>
          </p:cNvSpPr>
          <p:nvPr>
            <p:ph type="body" idx="10"/>
          </p:nvPr>
        </p:nvSpPr>
        <p:spPr>
          <a:xfrm>
            <a:off x="228600"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p:cNvSpPr>
            <a:spLocks noGrp="1"/>
          </p:cNvSpPr>
          <p:nvPr>
            <p:ph sz="half" idx="11"/>
          </p:nvPr>
        </p:nvSpPr>
        <p:spPr>
          <a:xfrm>
            <a:off x="228600"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2"/>
          </p:nvPr>
        </p:nvSpPr>
        <p:spPr>
          <a:xfrm>
            <a:off x="4645024"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p:cNvSpPr>
            <a:spLocks noGrp="1"/>
          </p:cNvSpPr>
          <p:nvPr>
            <p:ph sz="quarter" idx="13"/>
          </p:nvPr>
        </p:nvSpPr>
        <p:spPr>
          <a:xfrm>
            <a:off x="4645024"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 y="344085"/>
            <a:ext cx="8686800" cy="968248"/>
          </a:xfrm>
        </p:spPr>
        <p:txBody>
          <a:bodyPr>
            <a:normAutofit/>
          </a:bodyPr>
          <a:lstStyle>
            <a:lvl1pPr>
              <a:defRPr sz="3400">
                <a:latin typeface="+mj-lt"/>
              </a:defRPr>
            </a:lvl1pPr>
          </a:lstStyle>
          <a:p>
            <a:r>
              <a:rPr lang="en-US" dirty="0"/>
              <a:t>Click to edit Master title style</a:t>
            </a:r>
          </a:p>
        </p:txBody>
      </p:sp>
    </p:spTree>
    <p:extLst>
      <p:ext uri="{BB962C8B-B14F-4D97-AF65-F5344CB8AC3E}">
        <p14:creationId xmlns:p14="http://schemas.microsoft.com/office/powerpoint/2010/main" val="26310773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ilent 4x3 Content with Left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68111"/>
            <a:ext cx="3010662" cy="1167498"/>
          </a:xfrm>
        </p:spPr>
        <p:txBody>
          <a:bodyPr anchor="b">
            <a:normAutofit/>
          </a:bodyPr>
          <a:lstStyle>
            <a:lvl1pPr>
              <a:defRPr sz="2000" b="1">
                <a:latin typeface="+mn-lt"/>
              </a:defRPr>
            </a:lvl1pPr>
          </a:lstStyle>
          <a:p>
            <a:r>
              <a:rPr lang="en-US" dirty="0"/>
              <a:t>Click to edit Master title style</a:t>
            </a:r>
          </a:p>
        </p:txBody>
      </p:sp>
      <p:sp>
        <p:nvSpPr>
          <p:cNvPr id="12" name="Content Placeholder 2"/>
          <p:cNvSpPr>
            <a:spLocks noGrp="1"/>
          </p:cNvSpPr>
          <p:nvPr>
            <p:ph idx="13"/>
          </p:nvPr>
        </p:nvSpPr>
        <p:spPr>
          <a:xfrm>
            <a:off x="3575050" y="273050"/>
            <a:ext cx="5111750" cy="585311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
          <p:cNvSpPr>
            <a:spLocks noGrp="1"/>
          </p:cNvSpPr>
          <p:nvPr>
            <p:ph type="body" sz="half" idx="14"/>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8474188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ilent 4x3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88549" y="4800600"/>
            <a:ext cx="5486400" cy="533400"/>
          </a:xfrm>
        </p:spPr>
        <p:txBody>
          <a:bodyPr tIns="0" rIns="0" bIns="0" anchor="b">
            <a:noAutofit/>
          </a:bodyPr>
          <a:lstStyle>
            <a:lvl1pPr>
              <a:defRPr sz="1800" b="1">
                <a:latin typeface="+mn-lt"/>
              </a:defRPr>
            </a:lvl1pPr>
          </a:lstStyle>
          <a:p>
            <a:endParaRPr lang="en-US" dirty="0"/>
          </a:p>
        </p:txBody>
      </p:sp>
      <p:sp>
        <p:nvSpPr>
          <p:cNvPr id="3" name="Picture Placeholder 2"/>
          <p:cNvSpPr>
            <a:spLocks noGrp="1"/>
          </p:cNvSpPr>
          <p:nvPr>
            <p:ph type="pic" idx="1"/>
          </p:nvPr>
        </p:nvSpPr>
        <p:spPr>
          <a:xfrm>
            <a:off x="1788549" y="612648"/>
            <a:ext cx="5486400" cy="4114800"/>
          </a:xfrm>
        </p:spPr>
        <p:txBody>
          <a:bodyPr>
            <a:normAutofit/>
          </a:bodyPr>
          <a:lstStyle>
            <a:lvl1pPr marL="0" indent="0">
              <a:buNone/>
              <a:defRPr sz="3200">
                <a:latin typeface="+mn-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88549" y="5370688"/>
            <a:ext cx="5486400" cy="804672"/>
          </a:xfrm>
        </p:spPr>
        <p:txBody>
          <a:bodyPr>
            <a:normAutofit/>
          </a:bodyPr>
          <a:lstStyle>
            <a:lvl1pPr marL="0" indent="0">
              <a:buNone/>
              <a:defRPr sz="1400">
                <a:latin typeface="+mn-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521192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Agilent 4x3 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391160"/>
            <a:ext cx="8686800" cy="1143000"/>
          </a:xfrm>
        </p:spPr>
        <p:txBody>
          <a:bodyPr tIns="0" rIns="0" bIns="0"/>
          <a:lstStyle/>
          <a:p>
            <a:r>
              <a:rPr lang="en-US" dirty="0"/>
              <a:t>Click to edit Master title style</a:t>
            </a:r>
          </a:p>
        </p:txBody>
      </p:sp>
      <p:sp>
        <p:nvSpPr>
          <p:cNvPr id="3" name="Vertical Text Placeholder 2"/>
          <p:cNvSpPr>
            <a:spLocks noGrp="1"/>
          </p:cNvSpPr>
          <p:nvPr>
            <p:ph type="body" orient="vert" idx="1"/>
          </p:nvPr>
        </p:nvSpPr>
        <p:spPr>
          <a:xfrm>
            <a:off x="228600" y="1508760"/>
            <a:ext cx="8686800" cy="4672584"/>
          </a:xfrm>
        </p:spPr>
        <p:txBody>
          <a:bodyPr vert="eaVert"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543800" y="6534293"/>
            <a:ext cx="1371600" cy="118872"/>
          </a:xfrm>
          <a:prstGeom prst="rect">
            <a:avLst/>
          </a:prstGeom>
        </p:spPr>
        <p:txBody>
          <a:bodyPr/>
          <a:lstStyle/>
          <a:p>
            <a:fld id="{B60B6763-9F73-4505-90EB-9600B3B00028}" type="datetime4">
              <a:rPr lang="en-US" smtClean="0">
                <a:solidFill>
                  <a:srgbClr val="4D4D4D"/>
                </a:solidFill>
              </a:rPr>
              <a:pPr/>
              <a:t>July 21, 2016</a:t>
            </a:fld>
            <a:endParaRPr lang="en-US" dirty="0">
              <a:solidFill>
                <a:srgbClr val="4D4D4D"/>
              </a:solidFill>
            </a:endParaRPr>
          </a:p>
        </p:txBody>
      </p:sp>
      <p:sp>
        <p:nvSpPr>
          <p:cNvPr id="5" name="Footer Placeholder 4"/>
          <p:cNvSpPr>
            <a:spLocks noGrp="1"/>
          </p:cNvSpPr>
          <p:nvPr>
            <p:ph type="ftr" sz="quarter" idx="11"/>
          </p:nvPr>
        </p:nvSpPr>
        <p:spPr>
          <a:xfrm>
            <a:off x="6858000" y="6392947"/>
            <a:ext cx="2057400" cy="118872"/>
          </a:xfrm>
          <a:prstGeom prst="rect">
            <a:avLst/>
          </a:prstGeom>
        </p:spPr>
        <p:txBody>
          <a:bodyPr/>
          <a:lstStyle/>
          <a:p>
            <a:r>
              <a:rPr lang="en-US" dirty="0">
                <a:solidFill>
                  <a:srgbClr val="4D4D4D"/>
                </a:solidFill>
              </a:rPr>
              <a:t>Confidentiality Label</a:t>
            </a:r>
          </a:p>
        </p:txBody>
      </p:sp>
      <p:sp>
        <p:nvSpPr>
          <p:cNvPr id="6" name="Slide Number Placeholder 5"/>
          <p:cNvSpPr>
            <a:spLocks noGrp="1"/>
          </p:cNvSpPr>
          <p:nvPr>
            <p:ph type="sldNum" sz="quarter" idx="12"/>
          </p:nvPr>
        </p:nvSpPr>
        <p:spPr>
          <a:xfrm>
            <a:off x="8455914" y="6675639"/>
            <a:ext cx="459486" cy="118872"/>
          </a:xfrm>
          <a:prstGeom prst="rect">
            <a:avLst/>
          </a:prstGeom>
        </p:spPr>
        <p:txBody>
          <a:bodyPr/>
          <a:lstStyle/>
          <a:p>
            <a:fld id="{3969F854-F447-4CCF-9255-9A1E8DF091B8}" type="slidenum">
              <a:rPr lang="en-US" smtClean="0">
                <a:solidFill>
                  <a:srgbClr val="4D4D4D"/>
                </a:solidFill>
              </a:rPr>
              <a:pPr/>
              <a:t>‹#›</a:t>
            </a:fld>
            <a:endParaRPr lang="en-US" dirty="0">
              <a:solidFill>
                <a:srgbClr val="4D4D4D"/>
              </a:solidFill>
            </a:endParaRPr>
          </a:p>
        </p:txBody>
      </p:sp>
    </p:spTree>
    <p:extLst>
      <p:ext uri="{BB962C8B-B14F-4D97-AF65-F5344CB8AC3E}">
        <p14:creationId xmlns:p14="http://schemas.microsoft.com/office/powerpoint/2010/main" val="204903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gilent 4x3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996696"/>
          </a:xfrm>
        </p:spPr>
        <p:txBody>
          <a:bodyPr/>
          <a:lstStyle>
            <a:lvl1pPr>
              <a:defRPr>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8412633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gilent 4x3 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8340" y="304801"/>
            <a:ext cx="2048256" cy="5844729"/>
          </a:xfrm>
        </p:spPr>
        <p:txBody>
          <a:bodyPr vert="eaVert" tIns="0" rIns="0" bIns="0"/>
          <a:lstStyle/>
          <a:p>
            <a:r>
              <a:rPr lang="en-US" dirty="0"/>
              <a:t>Click to edit Master title style</a:t>
            </a:r>
          </a:p>
        </p:txBody>
      </p:sp>
      <p:sp>
        <p:nvSpPr>
          <p:cNvPr id="3" name="Vertical Text Placeholder 2"/>
          <p:cNvSpPr>
            <a:spLocks noGrp="1"/>
          </p:cNvSpPr>
          <p:nvPr>
            <p:ph type="body" orient="vert" idx="1"/>
          </p:nvPr>
        </p:nvSpPr>
        <p:spPr>
          <a:xfrm>
            <a:off x="369710" y="304801"/>
            <a:ext cx="6025896" cy="5844729"/>
          </a:xfrm>
        </p:spPr>
        <p:txBody>
          <a:bodyPr vert="eaVert" tIns="0" rIns="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87310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Agilent 4x3 Title Slide">
    <p:spTree>
      <p:nvGrpSpPr>
        <p:cNvPr id="1" name=""/>
        <p:cNvGrpSpPr/>
        <p:nvPr/>
      </p:nvGrpSpPr>
      <p:grpSpPr>
        <a:xfrm>
          <a:off x="0" y="0"/>
          <a:ext cx="0" cy="0"/>
          <a:chOff x="0" y="0"/>
          <a:chExt cx="0" cy="0"/>
        </a:xfrm>
      </p:grpSpPr>
      <p:sp>
        <p:nvSpPr>
          <p:cNvPr id="12" name="Date Placeholder 3"/>
          <p:cNvSpPr>
            <a:spLocks noGrp="1"/>
          </p:cNvSpPr>
          <p:nvPr userDrawn="1"/>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buNone/>
            </a:pPr>
            <a:r>
              <a:rPr lang="en-US" altLang="zh-CN" sz="600" kern="1200" dirty="0">
                <a:solidFill>
                  <a:srgbClr val="BFE0F4"/>
                </a:solidFill>
                <a:latin typeface="+mn-lt"/>
                <a:ea typeface="+mn-ea"/>
                <a:cs typeface="Arial" panose="020B0604020202020204" pitchFamily="34" charset="0"/>
              </a:rPr>
              <a:t>2015</a:t>
            </a:r>
            <a:r>
              <a:rPr lang="zh-CN" altLang="en-US" sz="600" kern="1200" dirty="0">
                <a:solidFill>
                  <a:srgbClr val="BFE0F4"/>
                </a:solidFill>
                <a:latin typeface="+mn-lt"/>
                <a:ea typeface="+mn-ea"/>
                <a:cs typeface="Arial" panose="020B0604020202020204" pitchFamily="34" charset="0"/>
              </a:rPr>
              <a:t>年</a:t>
            </a:r>
            <a:r>
              <a:rPr lang="en-US" altLang="zh-CN" sz="600" kern="1200" dirty="0">
                <a:solidFill>
                  <a:srgbClr val="BFE0F4"/>
                </a:solidFill>
                <a:latin typeface="+mn-lt"/>
                <a:ea typeface="+mn-ea"/>
                <a:cs typeface="Arial" panose="020B0604020202020204" pitchFamily="34" charset="0"/>
              </a:rPr>
              <a:t>12</a:t>
            </a:r>
            <a:r>
              <a:rPr lang="zh-CN" altLang="en-US" sz="600" kern="1200" dirty="0">
                <a:solidFill>
                  <a:srgbClr val="BFE0F4"/>
                </a:solidFill>
                <a:latin typeface="+mn-lt"/>
                <a:ea typeface="+mn-ea"/>
                <a:cs typeface="Arial" panose="020B0604020202020204" pitchFamily="34" charset="0"/>
              </a:rPr>
              <a:t>月</a:t>
            </a:r>
            <a:r>
              <a:rPr lang="en-US" altLang="zh-CN" sz="600" kern="1200" dirty="0">
                <a:solidFill>
                  <a:srgbClr val="BFE0F4"/>
                </a:solidFill>
                <a:latin typeface="+mn-lt"/>
                <a:ea typeface="+mn-ea"/>
                <a:cs typeface="Arial" panose="020B0604020202020204" pitchFamily="34" charset="0"/>
              </a:rPr>
              <a:t>11</a:t>
            </a:r>
            <a:r>
              <a:rPr lang="zh-CN" altLang="en-US" sz="600" kern="1200" dirty="0">
                <a:solidFill>
                  <a:srgbClr val="BFE0F4"/>
                </a:solidFill>
                <a:latin typeface="+mn-lt"/>
                <a:ea typeface="+mn-ea"/>
                <a:cs typeface="Arial" panose="020B0604020202020204" pitchFamily="34" charset="0"/>
              </a:rPr>
              <a:t>日</a:t>
            </a:r>
            <a:endParaRPr lang="en-US" sz="600" kern="1200" dirty="0">
              <a:solidFill>
                <a:srgbClr val="BFE0F4"/>
              </a:solidFill>
              <a:latin typeface="+mn-lt"/>
              <a:ea typeface="+mn-ea"/>
              <a:cs typeface="Arial" panose="020B0604020202020204" pitchFamily="34" charset="0"/>
            </a:endParaRPr>
          </a:p>
        </p:txBody>
      </p:sp>
      <p:sp>
        <p:nvSpPr>
          <p:cNvPr id="13" name="Footer Placeholder 4"/>
          <p:cNvSpPr>
            <a:spLocks noGrp="1"/>
          </p:cNvSpPr>
          <p:nvPr userDrawn="1"/>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buNone/>
            </a:pPr>
            <a:r>
              <a:rPr lang="en-US" sz="600" kern="1200" dirty="0" err="1">
                <a:solidFill>
                  <a:srgbClr val="BFE0F4"/>
                </a:solidFill>
                <a:latin typeface="+mn-lt"/>
                <a:ea typeface="+mn-ea"/>
                <a:cs typeface="Arial" panose="020B0604020202020204" pitchFamily="34" charset="0"/>
              </a:rPr>
              <a:t>安捷伦内部材料</a:t>
            </a:r>
            <a:endParaRPr lang="en-US" sz="600" kern="1200" dirty="0">
              <a:solidFill>
                <a:srgbClr val="BFE0F4"/>
              </a:solidFill>
              <a:latin typeface="+mn-lt"/>
              <a:ea typeface="+mn-ea"/>
              <a:cs typeface="Arial" panose="020B0604020202020204" pitchFamily="34" charset="0"/>
            </a:endParaRPr>
          </a:p>
        </p:txBody>
      </p:sp>
      <p:sp>
        <p:nvSpPr>
          <p:cNvPr id="15" name="Slide Number Placeholder 5"/>
          <p:cNvSpPr>
            <a:spLocks noGrp="1"/>
          </p:cNvSpPr>
          <p:nvPr userDrawn="1"/>
        </p:nvSpPr>
        <p:spPr bwMode="white">
          <a:xfrm>
            <a:off x="228600" y="6700206"/>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None/>
            </a:pPr>
            <a:fld id="{CBD803B2-A378-42BD-B5EC-F7748F169FE0}" type="slidenum">
              <a:rPr b="0" i="0"/>
              <a:t>‹#›</a:t>
            </a:fld>
            <a:endParaRPr b="0" i="0"/>
          </a:p>
        </p:txBody>
      </p:sp>
    </p:spTree>
    <p:extLst>
      <p:ext uri="{BB962C8B-B14F-4D97-AF65-F5344CB8AC3E}">
        <p14:creationId xmlns:p14="http://schemas.microsoft.com/office/powerpoint/2010/main" val="17103827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228600" y="1512000"/>
            <a:ext cx="4270248" cy="4562856"/>
          </a:xfrm>
        </p:spPr>
        <p:txBody>
          <a:bodyPr/>
          <a:lstStyle>
            <a:lvl1pPr marL="0">
              <a:spcBef>
                <a:spcPts val="600"/>
              </a:spcBef>
              <a:spcAft>
                <a:spcPts val="600"/>
              </a:spcAft>
              <a:defRPr sz="1900" b="1"/>
            </a:lvl1pPr>
            <a:lvl2pPr marL="190500" indent="-190500">
              <a:spcAft>
                <a:spcPts val="600"/>
              </a:spcAft>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0"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15561792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228600" y="6664646"/>
            <a:ext cx="612648" cy="118872"/>
          </a:xfrm>
          <a:prstGeom prst="rect">
            <a:avLst/>
          </a:prstGeom>
        </p:spPr>
        <p:txBody>
          <a:bodyPr lIns="0" tIns="0" rIns="0" bIns="0"/>
          <a:lstStyle>
            <a:lvl1pPr>
              <a:defRPr sz="800">
                <a:solidFill>
                  <a:srgbClr val="FFFFFF"/>
                </a:solidFill>
              </a:defRPr>
            </a:lvl1pPr>
          </a:lstStyle>
          <a:p>
            <a:fld id="{793EC66B-EF27-4603-8557-B6CFD2D77735}" type="slidenum">
              <a:rPr lang="en-US" smtClean="0"/>
              <a:pPr/>
              <a:t>‹#›</a:t>
            </a:fld>
            <a:endParaRPr lang="en-US" dirty="0"/>
          </a:p>
        </p:txBody>
      </p:sp>
    </p:spTree>
    <p:extLst>
      <p:ext uri="{BB962C8B-B14F-4D97-AF65-F5344CB8AC3E}">
        <p14:creationId xmlns:p14="http://schemas.microsoft.com/office/powerpoint/2010/main" val="324131605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Agilent 4x3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615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ilent 4x3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4599" y="4382348"/>
            <a:ext cx="7770114" cy="1362075"/>
          </a:xfrm>
        </p:spPr>
        <p:txBody>
          <a:bodyPr anchor="t">
            <a:noAutofit/>
          </a:bodyPr>
          <a:lstStyle>
            <a:lvl1pPr>
              <a:defRPr sz="4000" b="1" cap="all" baseline="0">
                <a:latin typeface="+mn-lt"/>
              </a:defRPr>
            </a:lvl1pPr>
          </a:lstStyle>
          <a:p>
            <a:r>
              <a:rPr lang="en-US" dirty="0"/>
              <a:t>Click to edit Master title style</a:t>
            </a:r>
          </a:p>
        </p:txBody>
      </p:sp>
      <p:sp>
        <p:nvSpPr>
          <p:cNvPr id="10" name="Text Placeholder 2"/>
          <p:cNvSpPr>
            <a:spLocks noGrp="1"/>
          </p:cNvSpPr>
          <p:nvPr>
            <p:ph type="body" idx="10"/>
          </p:nvPr>
        </p:nvSpPr>
        <p:spPr>
          <a:xfrm>
            <a:off x="722313" y="2906713"/>
            <a:ext cx="7772400" cy="1509331"/>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7913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ilent 4x3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44085"/>
            <a:ext cx="8686800" cy="1143000"/>
          </a:xfrm>
        </p:spPr>
        <p:txBody>
          <a:bodyPr/>
          <a:lstStyle>
            <a:lvl1pPr>
              <a:defRPr>
                <a:latin typeface="+mj-lt"/>
                <a:cs typeface="Arial (Body)"/>
              </a:defRPr>
            </a:lvl1pPr>
          </a:lstStyle>
          <a:p>
            <a:r>
              <a:rPr lang="en-US" dirty="0"/>
              <a:t>Click to edit Master title style</a:t>
            </a:r>
          </a:p>
        </p:txBody>
      </p:sp>
      <p:sp>
        <p:nvSpPr>
          <p:cNvPr id="3" name="Content Placeholder 2"/>
          <p:cNvSpPr>
            <a:spLocks noGrp="1"/>
          </p:cNvSpPr>
          <p:nvPr>
            <p:ph sz="half" idx="1"/>
          </p:nvPr>
        </p:nvSpPr>
        <p:spPr>
          <a:xfrm>
            <a:off x="228600" y="1512000"/>
            <a:ext cx="4206240" cy="4672584"/>
          </a:xfrm>
        </p:spPr>
        <p:txBody>
          <a:bodyPr/>
          <a:lstStyle>
            <a:lvl1pPr>
              <a:defRPr sz="2200">
                <a:latin typeface="+mn-lt"/>
              </a:defRPr>
            </a:lvl1pPr>
            <a:lvl2pPr>
              <a:defRPr sz="1800">
                <a:latin typeface="+mn-lt"/>
              </a:defRPr>
            </a:lvl2pPr>
            <a:lvl3pPr>
              <a:defRPr sz="1800">
                <a:latin typeface="+mn-lt"/>
              </a:defRPr>
            </a:lvl3pPr>
            <a:lvl4pPr>
              <a:defRPr sz="1600">
                <a:latin typeface="+mn-lt"/>
              </a:defRPr>
            </a:lvl4pPr>
            <a:lvl5pPr>
              <a:defRPr sz="16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1446" y="1512000"/>
            <a:ext cx="4203954" cy="4672584"/>
          </a:xfrm>
        </p:spPr>
        <p:txBody>
          <a:bodyPr/>
          <a:lstStyle>
            <a:lvl1pPr>
              <a:defRPr sz="2200">
                <a:latin typeface="+mn-lt"/>
              </a:defRPr>
            </a:lvl1pPr>
            <a:lvl2pPr>
              <a:defRPr sz="1800">
                <a:latin typeface="+mn-lt"/>
              </a:defRPr>
            </a:lvl2pPr>
            <a:lvl3pPr>
              <a:defRPr sz="1800">
                <a:latin typeface="+mn-lt"/>
              </a:defRPr>
            </a:lvl3pPr>
            <a:lvl4pPr>
              <a:defRPr sz="18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607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ilent 4x3 Comparison">
    <p:spTree>
      <p:nvGrpSpPr>
        <p:cNvPr id="1" name=""/>
        <p:cNvGrpSpPr/>
        <p:nvPr/>
      </p:nvGrpSpPr>
      <p:grpSpPr>
        <a:xfrm>
          <a:off x="0" y="0"/>
          <a:ext cx="0" cy="0"/>
          <a:chOff x="0" y="0"/>
          <a:chExt cx="0" cy="0"/>
        </a:xfrm>
      </p:grpSpPr>
      <p:sp>
        <p:nvSpPr>
          <p:cNvPr id="12" name="Text Placeholder 2"/>
          <p:cNvSpPr>
            <a:spLocks noGrp="1"/>
          </p:cNvSpPr>
          <p:nvPr>
            <p:ph type="body" idx="10"/>
          </p:nvPr>
        </p:nvSpPr>
        <p:spPr>
          <a:xfrm>
            <a:off x="228600"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Content Placeholder 3"/>
          <p:cNvSpPr>
            <a:spLocks noGrp="1"/>
          </p:cNvSpPr>
          <p:nvPr>
            <p:ph sz="half" idx="11"/>
          </p:nvPr>
        </p:nvSpPr>
        <p:spPr>
          <a:xfrm>
            <a:off x="228600"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2"/>
          </p:nvPr>
        </p:nvSpPr>
        <p:spPr>
          <a:xfrm>
            <a:off x="4645024" y="1271016"/>
            <a:ext cx="427024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p:cNvSpPr>
            <a:spLocks noGrp="1"/>
          </p:cNvSpPr>
          <p:nvPr>
            <p:ph sz="quarter" idx="13"/>
          </p:nvPr>
        </p:nvSpPr>
        <p:spPr>
          <a:xfrm>
            <a:off x="4645024" y="1923288"/>
            <a:ext cx="4270248"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 y="344085"/>
            <a:ext cx="8686800" cy="968248"/>
          </a:xfrm>
        </p:spPr>
        <p:txBody>
          <a:bodyPr>
            <a:normAutofit/>
          </a:bodyPr>
          <a:lstStyle>
            <a:lvl1pPr>
              <a:defRPr sz="3400">
                <a:latin typeface="+mj-lt"/>
              </a:defRPr>
            </a:lvl1pPr>
          </a:lstStyle>
          <a:p>
            <a:r>
              <a:rPr lang="en-US" dirty="0"/>
              <a:t>Click to edit Master title style</a:t>
            </a:r>
          </a:p>
        </p:txBody>
      </p:sp>
    </p:spTree>
    <p:extLst>
      <p:ext uri="{BB962C8B-B14F-4D97-AF65-F5344CB8AC3E}">
        <p14:creationId xmlns:p14="http://schemas.microsoft.com/office/powerpoint/2010/main" val="98117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ilent 4x3 Content with Left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68111"/>
            <a:ext cx="3010662" cy="1167498"/>
          </a:xfrm>
        </p:spPr>
        <p:txBody>
          <a:bodyPr anchor="b">
            <a:normAutofit/>
          </a:bodyPr>
          <a:lstStyle>
            <a:lvl1pPr>
              <a:defRPr sz="2000" b="1">
                <a:latin typeface="+mn-lt"/>
              </a:defRPr>
            </a:lvl1pPr>
          </a:lstStyle>
          <a:p>
            <a:r>
              <a:rPr lang="en-US" dirty="0"/>
              <a:t>Click to edit Master title style</a:t>
            </a:r>
          </a:p>
        </p:txBody>
      </p:sp>
      <p:sp>
        <p:nvSpPr>
          <p:cNvPr id="12" name="Content Placeholder 2"/>
          <p:cNvSpPr>
            <a:spLocks noGrp="1"/>
          </p:cNvSpPr>
          <p:nvPr>
            <p:ph idx="13"/>
          </p:nvPr>
        </p:nvSpPr>
        <p:spPr>
          <a:xfrm>
            <a:off x="3575050" y="273050"/>
            <a:ext cx="5111750" cy="5853113"/>
          </a:xfrm>
        </p:spPr>
        <p:txBody>
          <a:bodyPr/>
          <a:lstStyle>
            <a:lvl1pPr>
              <a:defRPr sz="28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
          <p:cNvSpPr>
            <a:spLocks noGrp="1"/>
          </p:cNvSpPr>
          <p:nvPr>
            <p:ph type="body" sz="half" idx="14"/>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266485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4.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3.png"/><Relationship Id="rId2" Type="http://schemas.openxmlformats.org/officeDocument/2006/relationships/slideLayout" Target="../slideLayouts/slideLayout17.xml"/><Relationship Id="rId16"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2.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1.png"/><Relationship Id="rId2" Type="http://schemas.openxmlformats.org/officeDocument/2006/relationships/slideLayout" Target="../slideLayouts/slideLayout30.xml"/><Relationship Id="rId16" Type="http://schemas.openxmlformats.org/officeDocument/2006/relationships/theme" Target="../theme/theme3.xml"/><Relationship Id="rId20" Type="http://schemas.openxmlformats.org/officeDocument/2006/relationships/image" Target="../media/image4.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344085"/>
            <a:ext cx="8686800" cy="996696"/>
          </a:xfrm>
          <a:prstGeom prst="rect">
            <a:avLst/>
          </a:prstGeom>
        </p:spPr>
        <p:txBody>
          <a:bodyPr vert="horz" lIns="0" tIns="45720" rIns="91440" bIns="45720" rtlCol="0" anchor="t">
            <a:normAutofit/>
          </a:bodyPr>
          <a:lstStyle/>
          <a:p>
            <a:r>
              <a:rPr lang="en-US" dirty="0"/>
              <a:t>Header</a:t>
            </a:r>
          </a:p>
        </p:txBody>
      </p:sp>
      <p:sp>
        <p:nvSpPr>
          <p:cNvPr id="3" name="Text Placeholder 2"/>
          <p:cNvSpPr>
            <a:spLocks noGrp="1"/>
          </p:cNvSpPr>
          <p:nvPr>
            <p:ph type="body" idx="1"/>
          </p:nvPr>
        </p:nvSpPr>
        <p:spPr>
          <a:xfrm>
            <a:off x="228600" y="1508760"/>
            <a:ext cx="8686800" cy="4562856"/>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p:nvPicPr>
        <p:blipFill>
          <a:blip r:embed="rId17"/>
          <a:stretch>
            <a:fillRect/>
          </a:stretch>
        </p:blipFill>
        <p:spPr>
          <a:xfrm>
            <a:off x="0" y="-1"/>
            <a:ext cx="9162288" cy="226852"/>
          </a:xfrm>
          <a:prstGeom prst="rect">
            <a:avLst/>
          </a:prstGeom>
        </p:spPr>
      </p:pic>
      <p:pic>
        <p:nvPicPr>
          <p:cNvPr id="19" name="Picture 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6333744"/>
            <a:ext cx="9144000" cy="524256"/>
          </a:xfrm>
          <a:prstGeom prst="rect">
            <a:avLst/>
          </a:prstGeom>
          <a:solidFill>
            <a:srgbClr val="0B63C4"/>
          </a:solidFill>
        </p:spPr>
      </p:pic>
      <p:pic>
        <p:nvPicPr>
          <p:cNvPr id="20" name="Picture 19" descr="FooterWheelCropped.png"/>
          <p:cNvPicPr>
            <a:picLocks noChangeAspect="1"/>
          </p:cNvPicPr>
          <p:nvPr/>
        </p:nvPicPr>
        <p:blipFill rotWithShape="1">
          <a:blip r:embed="rId19">
            <a:extLst>
              <a:ext uri="{28A0092B-C50C-407E-A947-70E740481C1C}">
                <a14:useLocalDpi xmlns:a14="http://schemas.microsoft.com/office/drawing/2010/main" val="0"/>
              </a:ext>
            </a:extLst>
          </a:blip>
          <a:srcRect r="14346"/>
          <a:stretch/>
        </p:blipFill>
        <p:spPr>
          <a:xfrm>
            <a:off x="7356590" y="6268508"/>
            <a:ext cx="1787410" cy="599649"/>
          </a:xfrm>
          <a:prstGeom prst="rect">
            <a:avLst/>
          </a:prstGeom>
        </p:spPr>
      </p:pic>
      <p:pic>
        <p:nvPicPr>
          <p:cNvPr id="21" name="Picture 2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207865" y="6411015"/>
            <a:ext cx="652229" cy="359639"/>
          </a:xfrm>
          <a:prstGeom prst="rect">
            <a:avLst/>
          </a:prstGeom>
        </p:spPr>
      </p:pic>
      <p:sp>
        <p:nvSpPr>
          <p:cNvPr id="22" name="Date Placeholder 3"/>
          <p:cNvSpPr>
            <a:spLocks noGrp="1"/>
          </p:cNvSpPr>
          <p:nvPr/>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buNone/>
            </a:pPr>
            <a:r>
              <a:rPr lang="en-US" altLang="zh-CN" sz="600" kern="1200" dirty="0">
                <a:solidFill>
                  <a:srgbClr val="BFE0F4"/>
                </a:solidFill>
                <a:latin typeface="+mn-lt"/>
                <a:ea typeface="+mn-ea"/>
                <a:cs typeface="Arial" panose="020B0604020202020204" pitchFamily="34" charset="0"/>
              </a:rPr>
              <a:t>2015</a:t>
            </a:r>
            <a:r>
              <a:rPr lang="zh-CN" altLang="en-US" sz="600" kern="1200" dirty="0">
                <a:solidFill>
                  <a:srgbClr val="BFE0F4"/>
                </a:solidFill>
                <a:latin typeface="+mn-lt"/>
                <a:ea typeface="+mn-ea"/>
                <a:cs typeface="Arial" panose="020B0604020202020204" pitchFamily="34" charset="0"/>
              </a:rPr>
              <a:t>年</a:t>
            </a:r>
            <a:r>
              <a:rPr lang="en-US" altLang="zh-CN" sz="600" kern="1200" dirty="0">
                <a:solidFill>
                  <a:srgbClr val="BFE0F4"/>
                </a:solidFill>
                <a:latin typeface="+mn-lt"/>
                <a:ea typeface="+mn-ea"/>
                <a:cs typeface="Arial" panose="020B0604020202020204" pitchFamily="34" charset="0"/>
              </a:rPr>
              <a:t>12</a:t>
            </a:r>
            <a:r>
              <a:rPr lang="zh-CN" altLang="en-US" sz="600" kern="1200" dirty="0">
                <a:solidFill>
                  <a:srgbClr val="BFE0F4"/>
                </a:solidFill>
                <a:latin typeface="+mn-lt"/>
                <a:ea typeface="+mn-ea"/>
                <a:cs typeface="Arial" panose="020B0604020202020204" pitchFamily="34" charset="0"/>
              </a:rPr>
              <a:t>月</a:t>
            </a:r>
            <a:r>
              <a:rPr lang="en-US" altLang="zh-CN" sz="600" kern="1200" dirty="0">
                <a:solidFill>
                  <a:srgbClr val="BFE0F4"/>
                </a:solidFill>
                <a:latin typeface="+mn-lt"/>
                <a:ea typeface="+mn-ea"/>
                <a:cs typeface="Arial" panose="020B0604020202020204" pitchFamily="34" charset="0"/>
              </a:rPr>
              <a:t>11</a:t>
            </a:r>
            <a:r>
              <a:rPr lang="zh-CN" altLang="en-US" sz="600" kern="1200" dirty="0">
                <a:solidFill>
                  <a:srgbClr val="BFE0F4"/>
                </a:solidFill>
                <a:latin typeface="+mn-lt"/>
                <a:ea typeface="+mn-ea"/>
                <a:cs typeface="Arial" panose="020B0604020202020204" pitchFamily="34" charset="0"/>
              </a:rPr>
              <a:t>日</a:t>
            </a:r>
            <a:endParaRPr lang="de-AT" altLang="zh-CN" sz="600" kern="1200" dirty="0">
              <a:solidFill>
                <a:srgbClr val="BFE0F4"/>
              </a:solidFill>
              <a:latin typeface="+mn-lt"/>
              <a:ea typeface="+mn-ea"/>
              <a:cs typeface="Arial" panose="020B0604020202020204" pitchFamily="34" charset="0"/>
            </a:endParaRPr>
          </a:p>
          <a:p>
            <a:pPr marL="0" algn="l" defTabSz="914400" rtl="0" eaLnBrk="1" latinLnBrk="0" hangingPunct="1">
              <a:buNone/>
            </a:pPr>
            <a:r>
              <a:rPr lang="en-US" sz="600" kern="1200" dirty="0">
                <a:solidFill>
                  <a:srgbClr val="BFE0F4"/>
                </a:solidFill>
                <a:effectLst/>
                <a:latin typeface="+mn-lt"/>
                <a:ea typeface="+mn-ea"/>
                <a:cs typeface="Arial" panose="020B0604020202020204" pitchFamily="34" charset="0"/>
              </a:rPr>
              <a:t>© Agilent Technologies, Inc. 2016</a:t>
            </a:r>
            <a:endParaRPr lang="en-US" sz="600" kern="1200" dirty="0">
              <a:solidFill>
                <a:srgbClr val="BFE0F4"/>
              </a:solidFill>
              <a:latin typeface="+mn-lt"/>
              <a:ea typeface="+mn-ea"/>
              <a:cs typeface="Arial" panose="020B0604020202020204" pitchFamily="34" charset="0"/>
            </a:endParaRPr>
          </a:p>
        </p:txBody>
      </p:sp>
      <p:sp>
        <p:nvSpPr>
          <p:cNvPr id="23" name="Footer Placeholder 4"/>
          <p:cNvSpPr>
            <a:spLocks noGrp="1"/>
          </p:cNvSpPr>
          <p:nvPr/>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buNone/>
            </a:pPr>
            <a:r>
              <a:rPr lang="en-US" sz="600" kern="1200" dirty="0" err="1">
                <a:solidFill>
                  <a:srgbClr val="BFE0F4"/>
                </a:solidFill>
                <a:latin typeface="+mn-lt"/>
                <a:ea typeface="+mn-ea"/>
                <a:cs typeface="Arial" panose="020B0604020202020204" pitchFamily="34" charset="0"/>
              </a:rPr>
              <a:t>仅用于教学目的</a:t>
            </a:r>
            <a:endParaRPr lang="en-US" sz="600" kern="1200" dirty="0">
              <a:solidFill>
                <a:srgbClr val="BFE0F4"/>
              </a:solidFill>
              <a:latin typeface="+mn-lt"/>
              <a:ea typeface="+mn-ea"/>
              <a:cs typeface="Arial" panose="020B0604020202020204" pitchFamily="34" charset="0"/>
            </a:endParaRPr>
          </a:p>
        </p:txBody>
      </p:sp>
      <p:sp>
        <p:nvSpPr>
          <p:cNvPr id="24" name="Slide Number Placeholder 5"/>
          <p:cNvSpPr>
            <a:spLocks noGrp="1"/>
          </p:cNvSpPr>
          <p:nvPr/>
        </p:nvSpPr>
        <p:spPr bwMode="white">
          <a:xfrm>
            <a:off x="228600" y="6700206"/>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None/>
            </a:pPr>
            <a:fld id="{CBD803B2-A378-42BD-B5EC-F7748F169FE0}" type="slidenum">
              <a:rPr lang="en-US" b="0" i="0"/>
              <a:t>‹#›</a:t>
            </a:fld>
            <a:endParaRPr lang="en-US" b="0" i="0"/>
          </a:p>
        </p:txBody>
      </p:sp>
    </p:spTree>
    <p:extLst>
      <p:ext uri="{BB962C8B-B14F-4D97-AF65-F5344CB8AC3E}">
        <p14:creationId xmlns:p14="http://schemas.microsoft.com/office/powerpoint/2010/main" val="2655333689"/>
      </p:ext>
    </p:extLst>
  </p:cSld>
  <p:clrMap bg1="lt1" tx1="dk1" bg2="lt2" tx2="dk2" accent1="accent1" accent2="accent2" accent3="accent3" accent4="accent4" accent5="accent5" accent6="accent6" hlink="hlink" folHlink="folHlink"/>
  <p:sldLayoutIdLst>
    <p:sldLayoutId id="2147483674" r:id="rId1"/>
    <p:sldLayoutId id="2147483679" r:id="rId2"/>
    <p:sldLayoutId id="2147483665" r:id="rId3"/>
    <p:sldLayoutId id="2147483669" r:id="rId4"/>
    <p:sldLayoutId id="2147483670" r:id="rId5"/>
    <p:sldLayoutId id="2147483666" r:id="rId6"/>
    <p:sldLayoutId id="2147483667" r:id="rId7"/>
    <p:sldLayoutId id="2147483668" r:id="rId8"/>
    <p:sldLayoutId id="2147483671" r:id="rId9"/>
    <p:sldLayoutId id="2147483673" r:id="rId10"/>
    <p:sldLayoutId id="2147483675" r:id="rId11"/>
    <p:sldLayoutId id="2147483676" r:id="rId12"/>
    <p:sldLayoutId id="2147483663" r:id="rId13"/>
    <p:sldLayoutId id="2147483755" r:id="rId14"/>
    <p:sldLayoutId id="2147483754" r:id="rId15"/>
  </p:sldLayoutIdLst>
  <p:hf hdr="0"/>
  <p:txStyles>
    <p:titleStyle>
      <a:lvl1pPr algn="l" defTabSz="685800" rtl="0" eaLnBrk="1" latinLnBrk="0" hangingPunct="1">
        <a:lnSpc>
          <a:spcPct val="100000"/>
        </a:lnSpc>
        <a:spcBef>
          <a:spcPct val="0"/>
        </a:spcBef>
        <a:spcAft>
          <a:spcPts val="300"/>
        </a:spcAft>
        <a:buNone/>
        <a:defRPr sz="3400" b="0" kern="1200">
          <a:solidFill>
            <a:srgbClr val="000000"/>
          </a:solidFill>
          <a:latin typeface="+mj-lt"/>
          <a:ea typeface="+mj-ea"/>
          <a:cs typeface="Arial" panose="020B0604020202020204" pitchFamily="34" charset="0"/>
        </a:defRPr>
      </a:lvl1pPr>
    </p:titleStyle>
    <p:bodyStyle>
      <a:lvl1pPr marL="0" indent="0" algn="l" defTabSz="685800" rtl="0" eaLnBrk="1" latinLnBrk="0" hangingPunct="1">
        <a:lnSpc>
          <a:spcPct val="100000"/>
        </a:lnSpc>
        <a:spcBef>
          <a:spcPts val="1400"/>
        </a:spcBef>
        <a:buFontTx/>
        <a:buNone/>
        <a:defRPr sz="2400" kern="1200">
          <a:solidFill>
            <a:schemeClr val="tx2"/>
          </a:solidFill>
          <a:latin typeface="Arial" panose="020B0604020202020204" pitchFamily="34" charset="0"/>
          <a:ea typeface="+mn-ea"/>
          <a:cs typeface="Arial" panose="020B0604020202020204" pitchFamily="34" charset="0"/>
        </a:defRPr>
      </a:lvl1pPr>
      <a:lvl2pPr marL="228600" indent="-228600" algn="l" defTabSz="685800" rtl="0" eaLnBrk="1" latinLnBrk="0" hangingPunct="1">
        <a:lnSpc>
          <a:spcPct val="100000"/>
        </a:lnSpc>
        <a:spcBef>
          <a:spcPts val="7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457200" indent="-228600" algn="l" defTabSz="685800" rtl="0" eaLnBrk="1" latinLnBrk="0" hangingPunct="1">
        <a:lnSpc>
          <a:spcPct val="100000"/>
        </a:lnSpc>
        <a:spcBef>
          <a:spcPts val="700"/>
        </a:spcBef>
        <a:buFont typeface="Lucida Grande"/>
        <a:buChar char="–"/>
        <a:defRPr sz="2000" kern="1200">
          <a:solidFill>
            <a:schemeClr val="tx2"/>
          </a:solidFill>
          <a:latin typeface="Arial" panose="020B0604020202020204" pitchFamily="34" charset="0"/>
          <a:ea typeface="+mn-ea"/>
          <a:cs typeface="Arial" panose="020B0604020202020204" pitchFamily="34" charset="0"/>
        </a:defRPr>
      </a:lvl3pPr>
      <a:lvl4pPr marL="685800" indent="-228600" algn="l" defTabSz="685800" rtl="0" eaLnBrk="1" latinLnBrk="0" hangingPunct="1">
        <a:lnSpc>
          <a:spcPct val="100000"/>
        </a:lnSpc>
        <a:spcBef>
          <a:spcPts val="7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914400" indent="-228600" algn="l" defTabSz="685800" rtl="0" eaLnBrk="1" latinLnBrk="0" hangingPunct="1">
        <a:lnSpc>
          <a:spcPct val="100000"/>
        </a:lnSpc>
        <a:spcBef>
          <a:spcPts val="700"/>
        </a:spcBef>
        <a:buFont typeface="Arial"/>
        <a:buChar char="–"/>
        <a:defRPr sz="18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5040" userDrawn="1">
          <p15:clr>
            <a:srgbClr val="F26B43"/>
          </p15:clr>
        </p15:guide>
        <p15:guide id="3" orient="horz" pos="912" userDrawn="1">
          <p15:clr>
            <a:srgbClr val="F26B43"/>
          </p15:clr>
        </p15:guide>
        <p15:guide id="4" orient="horz" pos="192" userDrawn="1">
          <p15:clr>
            <a:srgbClr val="F26B43"/>
          </p15:clr>
        </p15:guide>
        <p15:guide id="5" orient="horz" pos="3888" userDrawn="1">
          <p15:clr>
            <a:srgbClr val="F26B43"/>
          </p15:clr>
        </p15:guide>
        <p15:guide id="6" pos="144" userDrawn="1">
          <p15:clr>
            <a:srgbClr val="F26B43"/>
          </p15:clr>
        </p15:guide>
        <p15:guide id="7" pos="5616" userDrawn="1">
          <p15:clr>
            <a:srgbClr val="F26B43"/>
          </p15:clr>
        </p15:guide>
        <p15:guide id="8" orient="horz" pos="1008" userDrawn="1">
          <p15:clr>
            <a:srgbClr val="F26B43"/>
          </p15:clr>
        </p15:guide>
        <p15:guide id="9" orient="horz" pos="4032" userDrawn="1">
          <p15:clr>
            <a:srgbClr val="F26B43"/>
          </p15:clr>
        </p15:guide>
        <p15:guide id="10" pos="2880" userDrawn="1">
          <p15:clr>
            <a:srgbClr val="F26B43"/>
          </p15:clr>
        </p15:guide>
        <p15:guide id="11" orient="horz" pos="427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344085"/>
            <a:ext cx="8686800" cy="996696"/>
          </a:xfrm>
          <a:prstGeom prst="rect">
            <a:avLst/>
          </a:prstGeom>
        </p:spPr>
        <p:txBody>
          <a:bodyPr vert="horz" lIns="0" tIns="45720" rIns="91440" bIns="45720" rtlCol="0" anchor="t">
            <a:normAutofit/>
          </a:bodyPr>
          <a:lstStyle/>
          <a:p>
            <a:r>
              <a:rPr lang="en-US" dirty="0"/>
              <a:t>Header</a:t>
            </a:r>
          </a:p>
        </p:txBody>
      </p:sp>
      <p:sp>
        <p:nvSpPr>
          <p:cNvPr id="3" name="Text Placeholder 2"/>
          <p:cNvSpPr>
            <a:spLocks noGrp="1"/>
          </p:cNvSpPr>
          <p:nvPr>
            <p:ph type="body" idx="1"/>
          </p:nvPr>
        </p:nvSpPr>
        <p:spPr>
          <a:xfrm>
            <a:off x="228600" y="1508760"/>
            <a:ext cx="8686800" cy="4562856"/>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p:nvPicPr>
        <p:blipFill>
          <a:blip r:embed="rId15"/>
          <a:stretch>
            <a:fillRect/>
          </a:stretch>
        </p:blipFill>
        <p:spPr>
          <a:xfrm>
            <a:off x="0" y="-1"/>
            <a:ext cx="9162288" cy="226852"/>
          </a:xfrm>
          <a:prstGeom prst="rect">
            <a:avLst/>
          </a:prstGeom>
        </p:spPr>
      </p:pic>
      <p:pic>
        <p:nvPicPr>
          <p:cNvPr id="19" name="Picture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6333744"/>
            <a:ext cx="9144000" cy="524256"/>
          </a:xfrm>
          <a:prstGeom prst="rect">
            <a:avLst/>
          </a:prstGeom>
          <a:solidFill>
            <a:srgbClr val="0B63C4"/>
          </a:solidFill>
        </p:spPr>
      </p:pic>
      <p:pic>
        <p:nvPicPr>
          <p:cNvPr id="20" name="Picture 19" descr="FooterWheelCropped.png"/>
          <p:cNvPicPr>
            <a:picLocks noChangeAspect="1"/>
          </p:cNvPicPr>
          <p:nvPr/>
        </p:nvPicPr>
        <p:blipFill rotWithShape="1">
          <a:blip r:embed="rId17">
            <a:extLst>
              <a:ext uri="{28A0092B-C50C-407E-A947-70E740481C1C}">
                <a14:useLocalDpi xmlns:a14="http://schemas.microsoft.com/office/drawing/2010/main" val="0"/>
              </a:ext>
            </a:extLst>
          </a:blip>
          <a:srcRect r="14346"/>
          <a:stretch/>
        </p:blipFill>
        <p:spPr>
          <a:xfrm>
            <a:off x="7356590" y="6268508"/>
            <a:ext cx="1787410" cy="599649"/>
          </a:xfrm>
          <a:prstGeom prst="rect">
            <a:avLst/>
          </a:prstGeom>
        </p:spPr>
      </p:pic>
      <p:pic>
        <p:nvPicPr>
          <p:cNvPr id="21" name="Picture 2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07865" y="6411015"/>
            <a:ext cx="652229" cy="359639"/>
          </a:xfrm>
          <a:prstGeom prst="rect">
            <a:avLst/>
          </a:prstGeom>
        </p:spPr>
      </p:pic>
      <p:sp>
        <p:nvSpPr>
          <p:cNvPr id="22" name="Date Placeholder 3"/>
          <p:cNvSpPr>
            <a:spLocks noGrp="1"/>
          </p:cNvSpPr>
          <p:nvPr/>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altLang="zh-CN" sz="600" kern="1200" dirty="0">
                <a:solidFill>
                  <a:srgbClr val="BFE0F4"/>
                </a:solidFill>
                <a:latin typeface="+mn-lt"/>
                <a:ea typeface="+mn-ea"/>
                <a:cs typeface="Arial" panose="020B0604020202020204" pitchFamily="34" charset="0"/>
              </a:rPr>
              <a:t>2015</a:t>
            </a:r>
            <a:r>
              <a:rPr lang="zh-CN" altLang="en-US" sz="600" kern="1200" dirty="0">
                <a:solidFill>
                  <a:srgbClr val="BFE0F4"/>
                </a:solidFill>
                <a:latin typeface="+mn-lt"/>
                <a:ea typeface="+mn-ea"/>
                <a:cs typeface="Arial" panose="020B0604020202020204" pitchFamily="34" charset="0"/>
              </a:rPr>
              <a:t>年</a:t>
            </a:r>
            <a:r>
              <a:rPr lang="en-US" altLang="zh-CN" sz="600" kern="1200" dirty="0">
                <a:solidFill>
                  <a:srgbClr val="BFE0F4"/>
                </a:solidFill>
                <a:latin typeface="+mn-lt"/>
                <a:ea typeface="+mn-ea"/>
                <a:cs typeface="Arial" panose="020B0604020202020204" pitchFamily="34" charset="0"/>
              </a:rPr>
              <a:t>12</a:t>
            </a:r>
            <a:r>
              <a:rPr lang="zh-CN" altLang="en-US" sz="600" kern="1200" dirty="0">
                <a:solidFill>
                  <a:srgbClr val="BFE0F4"/>
                </a:solidFill>
                <a:latin typeface="+mn-lt"/>
                <a:ea typeface="+mn-ea"/>
                <a:cs typeface="Arial" panose="020B0604020202020204" pitchFamily="34" charset="0"/>
              </a:rPr>
              <a:t>月</a:t>
            </a:r>
            <a:r>
              <a:rPr lang="en-US" altLang="zh-CN" sz="600" kern="1200" dirty="0">
                <a:solidFill>
                  <a:srgbClr val="BFE0F4"/>
                </a:solidFill>
                <a:latin typeface="+mn-lt"/>
                <a:ea typeface="+mn-ea"/>
                <a:cs typeface="Arial" panose="020B0604020202020204" pitchFamily="34" charset="0"/>
              </a:rPr>
              <a:t>11</a:t>
            </a:r>
            <a:r>
              <a:rPr lang="zh-CN" altLang="en-US" sz="600" kern="1200" dirty="0">
                <a:solidFill>
                  <a:srgbClr val="BFE0F4"/>
                </a:solidFill>
                <a:latin typeface="+mn-lt"/>
                <a:ea typeface="+mn-ea"/>
                <a:cs typeface="Arial" panose="020B0604020202020204" pitchFamily="34" charset="0"/>
              </a:rPr>
              <a:t>日</a:t>
            </a:r>
            <a:endParaRPr lang="en-US" sz="600" kern="1200" dirty="0">
              <a:solidFill>
                <a:srgbClr val="BFE0F4"/>
              </a:solidFill>
              <a:latin typeface="+mn-lt"/>
              <a:ea typeface="+mn-ea"/>
              <a:cs typeface="Arial" panose="020B0604020202020204" pitchFamily="34" charset="0"/>
            </a:endParaRPr>
          </a:p>
        </p:txBody>
      </p:sp>
      <p:sp>
        <p:nvSpPr>
          <p:cNvPr id="23" name="Footer Placeholder 4"/>
          <p:cNvSpPr>
            <a:spLocks noGrp="1"/>
          </p:cNvSpPr>
          <p:nvPr/>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buNone/>
            </a:pPr>
            <a:r>
              <a:rPr lang="en-US" sz="600" kern="1200" dirty="0" err="1">
                <a:solidFill>
                  <a:srgbClr val="BFE0F4"/>
                </a:solidFill>
                <a:latin typeface="+mn-lt"/>
                <a:ea typeface="+mn-ea"/>
                <a:cs typeface="Arial" panose="020B0604020202020204" pitchFamily="34" charset="0"/>
              </a:rPr>
              <a:t>安捷伦内部材料</a:t>
            </a:r>
            <a:endParaRPr lang="en-US" sz="600" kern="1200" dirty="0">
              <a:solidFill>
                <a:srgbClr val="BFE0F4"/>
              </a:solidFill>
              <a:latin typeface="+mn-lt"/>
              <a:ea typeface="+mn-ea"/>
              <a:cs typeface="Arial" panose="020B0604020202020204" pitchFamily="34" charset="0"/>
            </a:endParaRPr>
          </a:p>
        </p:txBody>
      </p:sp>
      <p:sp>
        <p:nvSpPr>
          <p:cNvPr id="24" name="Slide Number Placeholder 5"/>
          <p:cNvSpPr>
            <a:spLocks noGrp="1"/>
          </p:cNvSpPr>
          <p:nvPr/>
        </p:nvSpPr>
        <p:spPr bwMode="white">
          <a:xfrm>
            <a:off x="228600" y="6700206"/>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None/>
            </a:pPr>
            <a:fld id="{CBD803B2-A378-42BD-B5EC-F7748F169FE0}" type="slidenum">
              <a:rPr b="0" i="0"/>
              <a:t>‹#›</a:t>
            </a:fld>
            <a:endParaRPr b="0" i="0"/>
          </a:p>
        </p:txBody>
      </p:sp>
    </p:spTree>
    <p:extLst>
      <p:ext uri="{BB962C8B-B14F-4D97-AF65-F5344CB8AC3E}">
        <p14:creationId xmlns:p14="http://schemas.microsoft.com/office/powerpoint/2010/main" val="18373532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hdr="0"/>
  <p:txStyles>
    <p:titleStyle>
      <a:lvl1pPr algn="l" defTabSz="685800" rtl="0" eaLnBrk="1" latinLnBrk="0" hangingPunct="1">
        <a:lnSpc>
          <a:spcPct val="100000"/>
        </a:lnSpc>
        <a:spcBef>
          <a:spcPct val="0"/>
        </a:spcBef>
        <a:spcAft>
          <a:spcPts val="300"/>
        </a:spcAft>
        <a:buNone/>
        <a:defRPr sz="3400" b="0" kern="1200">
          <a:solidFill>
            <a:srgbClr val="000000"/>
          </a:solidFill>
          <a:latin typeface="+mj-lt"/>
          <a:ea typeface="+mj-ea"/>
          <a:cs typeface="Arial" panose="020B0604020202020204" pitchFamily="34" charset="0"/>
        </a:defRPr>
      </a:lvl1pPr>
    </p:titleStyle>
    <p:bodyStyle>
      <a:lvl1pPr marL="0" indent="0" algn="l" defTabSz="685800" rtl="0" eaLnBrk="1" latinLnBrk="0" hangingPunct="1">
        <a:lnSpc>
          <a:spcPct val="100000"/>
        </a:lnSpc>
        <a:spcBef>
          <a:spcPts val="1400"/>
        </a:spcBef>
        <a:buFontTx/>
        <a:buNone/>
        <a:defRPr sz="2400" kern="1200">
          <a:solidFill>
            <a:schemeClr val="tx2"/>
          </a:solidFill>
          <a:latin typeface="Arial" panose="020B0604020202020204" pitchFamily="34" charset="0"/>
          <a:ea typeface="+mn-ea"/>
          <a:cs typeface="Arial" panose="020B0604020202020204" pitchFamily="34" charset="0"/>
        </a:defRPr>
      </a:lvl1pPr>
      <a:lvl2pPr marL="228600" indent="-228600" algn="l" defTabSz="685800" rtl="0" eaLnBrk="1" latinLnBrk="0" hangingPunct="1">
        <a:lnSpc>
          <a:spcPct val="100000"/>
        </a:lnSpc>
        <a:spcBef>
          <a:spcPts val="7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457200" indent="-228600" algn="l" defTabSz="685800" rtl="0" eaLnBrk="1" latinLnBrk="0" hangingPunct="1">
        <a:lnSpc>
          <a:spcPct val="100000"/>
        </a:lnSpc>
        <a:spcBef>
          <a:spcPts val="700"/>
        </a:spcBef>
        <a:buFont typeface="Lucida Grande"/>
        <a:buChar char="–"/>
        <a:defRPr sz="2000" kern="1200">
          <a:solidFill>
            <a:schemeClr val="tx2"/>
          </a:solidFill>
          <a:latin typeface="Arial" panose="020B0604020202020204" pitchFamily="34" charset="0"/>
          <a:ea typeface="+mn-ea"/>
          <a:cs typeface="Arial" panose="020B0604020202020204" pitchFamily="34" charset="0"/>
        </a:defRPr>
      </a:lvl3pPr>
      <a:lvl4pPr marL="685800" indent="-228600" algn="l" defTabSz="685800" rtl="0" eaLnBrk="1" latinLnBrk="0" hangingPunct="1">
        <a:lnSpc>
          <a:spcPct val="100000"/>
        </a:lnSpc>
        <a:spcBef>
          <a:spcPts val="7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914400" indent="-228600" algn="l" defTabSz="685800" rtl="0" eaLnBrk="1" latinLnBrk="0" hangingPunct="1">
        <a:lnSpc>
          <a:spcPct val="100000"/>
        </a:lnSpc>
        <a:spcBef>
          <a:spcPts val="700"/>
        </a:spcBef>
        <a:buFont typeface="Arial"/>
        <a:buChar char="–"/>
        <a:defRPr sz="18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5040" userDrawn="1">
          <p15:clr>
            <a:srgbClr val="F26B43"/>
          </p15:clr>
        </p15:guide>
        <p15:guide id="3" orient="horz" pos="912" userDrawn="1">
          <p15:clr>
            <a:srgbClr val="F26B43"/>
          </p15:clr>
        </p15:guide>
        <p15:guide id="4" orient="horz" pos="192" userDrawn="1">
          <p15:clr>
            <a:srgbClr val="F26B43"/>
          </p15:clr>
        </p15:guide>
        <p15:guide id="5" orient="horz" pos="3888" userDrawn="1">
          <p15:clr>
            <a:srgbClr val="F26B43"/>
          </p15:clr>
        </p15:guide>
        <p15:guide id="6" pos="144" userDrawn="1">
          <p15:clr>
            <a:srgbClr val="F26B43"/>
          </p15:clr>
        </p15:guide>
        <p15:guide id="7" pos="5616" userDrawn="1">
          <p15:clr>
            <a:srgbClr val="F26B43"/>
          </p15:clr>
        </p15:guide>
        <p15:guide id="8" orient="horz" pos="1008" userDrawn="1">
          <p15:clr>
            <a:srgbClr val="F26B43"/>
          </p15:clr>
        </p15:guide>
        <p15:guide id="9" orient="horz" pos="4032" userDrawn="1">
          <p15:clr>
            <a:srgbClr val="F26B43"/>
          </p15:clr>
        </p15:guide>
        <p15:guide id="10" pos="2880" userDrawn="1">
          <p15:clr>
            <a:srgbClr val="F26B43"/>
          </p15:clr>
        </p15:guide>
        <p15:guide id="11" orient="horz" pos="427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344085"/>
            <a:ext cx="8686800" cy="996696"/>
          </a:xfrm>
          <a:prstGeom prst="rect">
            <a:avLst/>
          </a:prstGeom>
        </p:spPr>
        <p:txBody>
          <a:bodyPr vert="horz" lIns="0" tIns="45720" rIns="91440" bIns="45720" rtlCol="0" anchor="t">
            <a:normAutofit/>
          </a:bodyPr>
          <a:lstStyle/>
          <a:p>
            <a:r>
              <a:rPr lang="en-US" dirty="0"/>
              <a:t>Header</a:t>
            </a:r>
          </a:p>
        </p:txBody>
      </p:sp>
      <p:sp>
        <p:nvSpPr>
          <p:cNvPr id="3" name="Text Placeholder 2"/>
          <p:cNvSpPr>
            <a:spLocks noGrp="1"/>
          </p:cNvSpPr>
          <p:nvPr>
            <p:ph type="body" idx="1"/>
          </p:nvPr>
        </p:nvSpPr>
        <p:spPr>
          <a:xfrm>
            <a:off x="228600" y="1508760"/>
            <a:ext cx="8686800" cy="4562856"/>
          </a:xfrm>
          <a:prstGeom prst="rect">
            <a:avLst/>
          </a:prstGeom>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p:nvPicPr>
        <p:blipFill>
          <a:blip r:embed="rId17"/>
          <a:stretch>
            <a:fillRect/>
          </a:stretch>
        </p:blipFill>
        <p:spPr>
          <a:xfrm>
            <a:off x="0" y="-1"/>
            <a:ext cx="9162288" cy="226852"/>
          </a:xfrm>
          <a:prstGeom prst="rect">
            <a:avLst/>
          </a:prstGeom>
        </p:spPr>
      </p:pic>
      <p:pic>
        <p:nvPicPr>
          <p:cNvPr id="19" name="Picture 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6333744"/>
            <a:ext cx="9144000" cy="524256"/>
          </a:xfrm>
          <a:prstGeom prst="rect">
            <a:avLst/>
          </a:prstGeom>
          <a:solidFill>
            <a:srgbClr val="0B63C4"/>
          </a:solidFill>
        </p:spPr>
      </p:pic>
      <p:pic>
        <p:nvPicPr>
          <p:cNvPr id="20" name="Picture 19" descr="FooterWheelCropped.png"/>
          <p:cNvPicPr>
            <a:picLocks noChangeAspect="1"/>
          </p:cNvPicPr>
          <p:nvPr/>
        </p:nvPicPr>
        <p:blipFill rotWithShape="1">
          <a:blip r:embed="rId19">
            <a:extLst>
              <a:ext uri="{28A0092B-C50C-407E-A947-70E740481C1C}">
                <a14:useLocalDpi xmlns:a14="http://schemas.microsoft.com/office/drawing/2010/main" val="0"/>
              </a:ext>
            </a:extLst>
          </a:blip>
          <a:srcRect r="14346"/>
          <a:stretch/>
        </p:blipFill>
        <p:spPr>
          <a:xfrm>
            <a:off x="7356590" y="6268508"/>
            <a:ext cx="1787410" cy="599649"/>
          </a:xfrm>
          <a:prstGeom prst="rect">
            <a:avLst/>
          </a:prstGeom>
        </p:spPr>
      </p:pic>
      <p:pic>
        <p:nvPicPr>
          <p:cNvPr id="21" name="Picture 2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207865" y="6411015"/>
            <a:ext cx="652229" cy="359639"/>
          </a:xfrm>
          <a:prstGeom prst="rect">
            <a:avLst/>
          </a:prstGeom>
        </p:spPr>
      </p:pic>
      <p:sp>
        <p:nvSpPr>
          <p:cNvPr id="22" name="Date Placeholder 3"/>
          <p:cNvSpPr>
            <a:spLocks noGrp="1"/>
          </p:cNvSpPr>
          <p:nvPr/>
        </p:nvSpPr>
        <p:spPr bwMode="white">
          <a:xfrm>
            <a:off x="228600" y="6558860"/>
            <a:ext cx="1371600"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4400">
              <a:buNone/>
            </a:pPr>
            <a:r>
              <a:rPr lang="en-US" altLang="zh-CN" sz="600" kern="1200" dirty="0">
                <a:solidFill>
                  <a:srgbClr val="BFE0F4"/>
                </a:solidFill>
                <a:latin typeface="+mn-lt"/>
                <a:ea typeface="+mn-ea"/>
                <a:cs typeface="Arial" panose="020B0604020202020204" pitchFamily="34" charset="0"/>
              </a:rPr>
              <a:t>2015</a:t>
            </a:r>
            <a:r>
              <a:rPr lang="zh-CN" altLang="en-US" sz="600" kern="1200" dirty="0">
                <a:solidFill>
                  <a:srgbClr val="BFE0F4"/>
                </a:solidFill>
                <a:latin typeface="+mn-lt"/>
                <a:ea typeface="+mn-ea"/>
                <a:cs typeface="Arial" panose="020B0604020202020204" pitchFamily="34" charset="0"/>
              </a:rPr>
              <a:t>年</a:t>
            </a:r>
            <a:r>
              <a:rPr lang="en-US" altLang="zh-CN" sz="600" kern="1200" dirty="0">
                <a:solidFill>
                  <a:srgbClr val="BFE0F4"/>
                </a:solidFill>
                <a:latin typeface="+mn-lt"/>
                <a:ea typeface="+mn-ea"/>
                <a:cs typeface="Arial" panose="020B0604020202020204" pitchFamily="34" charset="0"/>
              </a:rPr>
              <a:t>12</a:t>
            </a:r>
            <a:r>
              <a:rPr lang="zh-CN" altLang="en-US" sz="600" kern="1200" dirty="0">
                <a:solidFill>
                  <a:srgbClr val="BFE0F4"/>
                </a:solidFill>
                <a:latin typeface="+mn-lt"/>
                <a:ea typeface="+mn-ea"/>
                <a:cs typeface="Arial" panose="020B0604020202020204" pitchFamily="34" charset="0"/>
              </a:rPr>
              <a:t>月</a:t>
            </a:r>
            <a:r>
              <a:rPr lang="en-US" altLang="zh-CN" sz="600" kern="1200" dirty="0">
                <a:solidFill>
                  <a:srgbClr val="BFE0F4"/>
                </a:solidFill>
                <a:latin typeface="+mn-lt"/>
                <a:ea typeface="+mn-ea"/>
                <a:cs typeface="Arial" panose="020B0604020202020204" pitchFamily="34" charset="0"/>
              </a:rPr>
              <a:t>11</a:t>
            </a:r>
            <a:r>
              <a:rPr lang="zh-CN" altLang="en-US" sz="600" kern="1200" dirty="0">
                <a:solidFill>
                  <a:srgbClr val="BFE0F4"/>
                </a:solidFill>
                <a:latin typeface="+mn-lt"/>
                <a:ea typeface="+mn-ea"/>
                <a:cs typeface="Arial" panose="020B0604020202020204" pitchFamily="34" charset="0"/>
              </a:rPr>
              <a:t>日</a:t>
            </a:r>
            <a:endParaRPr lang="de-AT" altLang="zh-CN" sz="600" kern="1200" dirty="0">
              <a:solidFill>
                <a:srgbClr val="BFE0F4"/>
              </a:solidFill>
              <a:latin typeface="+mn-lt"/>
              <a:ea typeface="+mn-ea"/>
              <a:cs typeface="Arial" panose="020B0604020202020204" pitchFamily="34" charset="0"/>
            </a:endParaRPr>
          </a:p>
          <a:p>
            <a:pPr algn="l" defTabSz="914400">
              <a:buNone/>
            </a:pPr>
            <a:r>
              <a:rPr lang="en-US" sz="600" kern="1200" dirty="0">
                <a:solidFill>
                  <a:srgbClr val="BFE0F4"/>
                </a:solidFill>
                <a:effectLst/>
                <a:latin typeface="+mn-lt"/>
                <a:ea typeface="+mn-ea"/>
                <a:cs typeface="Arial" panose="020B0604020202020204" pitchFamily="34" charset="0"/>
              </a:rPr>
              <a:t>© Agilent Technologies, Inc. 2016</a:t>
            </a:r>
            <a:endParaRPr lang="en-US" sz="600" kern="1200" dirty="0">
              <a:solidFill>
                <a:srgbClr val="BFE0F4"/>
              </a:solidFill>
              <a:latin typeface="+mn-lt"/>
              <a:ea typeface="+mn-ea"/>
              <a:cs typeface="Arial" panose="020B0604020202020204" pitchFamily="34" charset="0"/>
            </a:endParaRPr>
          </a:p>
        </p:txBody>
      </p:sp>
      <p:sp>
        <p:nvSpPr>
          <p:cNvPr id="23" name="Footer Placeholder 4"/>
          <p:cNvSpPr>
            <a:spLocks noGrp="1"/>
          </p:cNvSpPr>
          <p:nvPr/>
        </p:nvSpPr>
        <p:spPr bwMode="white">
          <a:xfrm>
            <a:off x="228600" y="6417514"/>
            <a:ext cx="2057400" cy="118872"/>
          </a:xfrm>
          <a:prstGeom prst="rect">
            <a:avLst/>
          </a:prstGeom>
        </p:spPr>
        <p:txBody>
          <a:bodyPr vert="horz" lIns="0" tIns="0" rIns="0" bIns="0" rtlCol="0" anchor="ctr"/>
          <a:lstStyle>
            <a:defPPr>
              <a:defRPr lang="en-US"/>
            </a:defPPr>
            <a:lvl1pPr marL="0" algn="r" defTabSz="914400" rtl="0" eaLnBrk="1" latinLnBrk="0" hangingPunct="1">
              <a:defRPr sz="600" kern="120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gn="l" defTabSz="914400" rtl="0" eaLnBrk="1" latinLnBrk="0" hangingPunct="1">
              <a:buNone/>
            </a:pPr>
            <a:r>
              <a:rPr lang="en-US" sz="600" kern="1200" dirty="0" err="1">
                <a:solidFill>
                  <a:srgbClr val="BFE0F4"/>
                </a:solidFill>
                <a:latin typeface="+mn-lt"/>
                <a:ea typeface="+mn-ea"/>
                <a:cs typeface="Arial" panose="020B0604020202020204" pitchFamily="34" charset="0"/>
              </a:rPr>
              <a:t>仅用于教学目的</a:t>
            </a:r>
            <a:endParaRPr lang="en-US" sz="600" kern="1200" dirty="0">
              <a:solidFill>
                <a:srgbClr val="BFE0F4"/>
              </a:solidFill>
              <a:latin typeface="+mn-lt"/>
              <a:ea typeface="+mn-ea"/>
              <a:cs typeface="Arial" panose="020B0604020202020204" pitchFamily="34" charset="0"/>
            </a:endParaRPr>
          </a:p>
        </p:txBody>
      </p:sp>
      <p:sp>
        <p:nvSpPr>
          <p:cNvPr id="24" name="Slide Number Placeholder 5"/>
          <p:cNvSpPr>
            <a:spLocks noGrp="1"/>
          </p:cNvSpPr>
          <p:nvPr/>
        </p:nvSpPr>
        <p:spPr bwMode="white">
          <a:xfrm>
            <a:off x="228600" y="6700206"/>
            <a:ext cx="459486" cy="118872"/>
          </a:xfrm>
          <a:prstGeom prst="rect">
            <a:avLst/>
          </a:prstGeom>
        </p:spPr>
        <p:txBody>
          <a:bodyPr vert="horz" lIns="0" tIns="0" rIns="0" bIns="0" rtlCol="0" anchor="ctr"/>
          <a:lstStyle>
            <a:defPPr>
              <a:defRPr lang="en-US"/>
            </a:defPPr>
            <a:lvl1pPr marL="0" algn="r" defTabSz="685800" rtl="0" eaLnBrk="1" latinLnBrk="0" hangingPunct="1">
              <a:defRPr lang="en-US" sz="600" kern="1200" smtClean="0">
                <a:solidFill>
                  <a:srgbClr val="BFE0F4"/>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None/>
            </a:pPr>
            <a:fld id="{CBD803B2-A378-42BD-B5EC-F7748F169FE0}" type="slidenum">
              <a:rPr b="0" i="0"/>
              <a:t>‹#›</a:t>
            </a:fld>
            <a:endParaRPr b="0" i="0"/>
          </a:p>
        </p:txBody>
      </p:sp>
    </p:spTree>
    <p:extLst>
      <p:ext uri="{BB962C8B-B14F-4D97-AF65-F5344CB8AC3E}">
        <p14:creationId xmlns:p14="http://schemas.microsoft.com/office/powerpoint/2010/main" val="426796672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Lst>
  <p:hf hdr="0"/>
  <p:txStyles>
    <p:titleStyle>
      <a:lvl1pPr algn="l" defTabSz="685800" rtl="0" eaLnBrk="1" latinLnBrk="0" hangingPunct="1">
        <a:lnSpc>
          <a:spcPct val="100000"/>
        </a:lnSpc>
        <a:spcBef>
          <a:spcPct val="0"/>
        </a:spcBef>
        <a:spcAft>
          <a:spcPts val="300"/>
        </a:spcAft>
        <a:buNone/>
        <a:defRPr sz="3400" b="0" kern="1200">
          <a:solidFill>
            <a:srgbClr val="000000"/>
          </a:solidFill>
          <a:latin typeface="+mj-lt"/>
          <a:ea typeface="+mj-ea"/>
          <a:cs typeface="Arial" panose="020B0604020202020204" pitchFamily="34" charset="0"/>
        </a:defRPr>
      </a:lvl1pPr>
    </p:titleStyle>
    <p:bodyStyle>
      <a:lvl1pPr marL="0" indent="0" algn="l" defTabSz="685800" rtl="0" eaLnBrk="1" latinLnBrk="0" hangingPunct="1">
        <a:lnSpc>
          <a:spcPct val="100000"/>
        </a:lnSpc>
        <a:spcBef>
          <a:spcPts val="1400"/>
        </a:spcBef>
        <a:buFontTx/>
        <a:buNone/>
        <a:defRPr sz="2400" kern="1200">
          <a:solidFill>
            <a:schemeClr val="tx2"/>
          </a:solidFill>
          <a:latin typeface="Arial" panose="020B0604020202020204" pitchFamily="34" charset="0"/>
          <a:ea typeface="+mn-ea"/>
          <a:cs typeface="Arial" panose="020B0604020202020204" pitchFamily="34" charset="0"/>
        </a:defRPr>
      </a:lvl1pPr>
      <a:lvl2pPr marL="228600" indent="-228600" algn="l" defTabSz="685800" rtl="0" eaLnBrk="1" latinLnBrk="0" hangingPunct="1">
        <a:lnSpc>
          <a:spcPct val="100000"/>
        </a:lnSpc>
        <a:spcBef>
          <a:spcPts val="7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457200" indent="-228600" algn="l" defTabSz="685800" rtl="0" eaLnBrk="1" latinLnBrk="0" hangingPunct="1">
        <a:lnSpc>
          <a:spcPct val="100000"/>
        </a:lnSpc>
        <a:spcBef>
          <a:spcPts val="700"/>
        </a:spcBef>
        <a:buFont typeface="Lucida Grande"/>
        <a:buChar char="–"/>
        <a:defRPr sz="2000" kern="1200">
          <a:solidFill>
            <a:schemeClr val="tx2"/>
          </a:solidFill>
          <a:latin typeface="Arial" panose="020B0604020202020204" pitchFamily="34" charset="0"/>
          <a:ea typeface="+mn-ea"/>
          <a:cs typeface="Arial" panose="020B0604020202020204" pitchFamily="34" charset="0"/>
        </a:defRPr>
      </a:lvl3pPr>
      <a:lvl4pPr marL="685800" indent="-228600" algn="l" defTabSz="685800" rtl="0" eaLnBrk="1" latinLnBrk="0" hangingPunct="1">
        <a:lnSpc>
          <a:spcPct val="100000"/>
        </a:lnSpc>
        <a:spcBef>
          <a:spcPts val="7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914400" indent="-228600" algn="l" defTabSz="685800" rtl="0" eaLnBrk="1" latinLnBrk="0" hangingPunct="1">
        <a:lnSpc>
          <a:spcPct val="100000"/>
        </a:lnSpc>
        <a:spcBef>
          <a:spcPts val="700"/>
        </a:spcBef>
        <a:buFont typeface="Arial"/>
        <a:buChar char="–"/>
        <a:defRPr sz="18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5040" userDrawn="1">
          <p15:clr>
            <a:srgbClr val="F26B43"/>
          </p15:clr>
        </p15:guide>
        <p15:guide id="3" orient="horz" pos="912" userDrawn="1">
          <p15:clr>
            <a:srgbClr val="F26B43"/>
          </p15:clr>
        </p15:guide>
        <p15:guide id="4" orient="horz" pos="192" userDrawn="1">
          <p15:clr>
            <a:srgbClr val="F26B43"/>
          </p15:clr>
        </p15:guide>
        <p15:guide id="5" orient="horz" pos="3888" userDrawn="1">
          <p15:clr>
            <a:srgbClr val="F26B43"/>
          </p15:clr>
        </p15:guide>
        <p15:guide id="6" pos="144" userDrawn="1">
          <p15:clr>
            <a:srgbClr val="F26B43"/>
          </p15:clr>
        </p15:guide>
        <p15:guide id="7" pos="5616" userDrawn="1">
          <p15:clr>
            <a:srgbClr val="F26B43"/>
          </p15:clr>
        </p15:guide>
        <p15:guide id="8" orient="horz" pos="1008" userDrawn="1">
          <p15:clr>
            <a:srgbClr val="F26B43"/>
          </p15:clr>
        </p15:guide>
        <p15:guide id="9" orient="horz" pos="4032" userDrawn="1">
          <p15:clr>
            <a:srgbClr val="F26B43"/>
          </p15:clr>
        </p15:guide>
        <p15:guide id="10" pos="2880" userDrawn="1">
          <p15:clr>
            <a:srgbClr val="F26B43"/>
          </p15:clr>
        </p15:guide>
        <p15:guide id="11" orient="horz" pos="42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31.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www.chem.agilent.com/Library/primers/Public/Primer_Environmental_elemental_analysis.pdf" TargetMode="Externa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1.xml"/><Relationship Id="rId5" Type="http://schemas.openxmlformats.org/officeDocument/2006/relationships/slide" Target="slide3.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www.agilent.com/cs/library/applications/a-aa10.pdf" TargetMode="Externa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www.chem.agilent.com/Library/applications/aa129.pdf" TargetMode="External"/><Relationship Id="rId5" Type="http://schemas.openxmlformats.org/officeDocument/2006/relationships/image" Target="../media/image17.png"/><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hyperlink" Target="http://www.chem.agilent.com/Library/applications/aa105.pdf"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9.jp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slide" Target="slide3.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slide" Target="slide3.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www.chem.agilent.com/Library/applications/5991-5675EN_app_note_4200_mp-aes-nutrients_soils.pdf" TargetMode="External"/></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hyperlink" Target="http://www.chem.agilent.com/Library/applications/Elements_Milk_MPAES_v2.pdf" TargetMode="Externa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2.xml"/><Relationship Id="rId18" Type="http://schemas.openxmlformats.org/officeDocument/2006/relationships/slide" Target="slide37.xml"/><Relationship Id="rId3" Type="http://schemas.openxmlformats.org/officeDocument/2006/relationships/slide" Target="slide4.xml"/><Relationship Id="rId21" Type="http://schemas.openxmlformats.org/officeDocument/2006/relationships/slide" Target="slide44.xml"/><Relationship Id="rId7" Type="http://schemas.openxmlformats.org/officeDocument/2006/relationships/slide" Target="slide8.xml"/><Relationship Id="rId12" Type="http://schemas.openxmlformats.org/officeDocument/2006/relationships/slide" Target="slide19.xml"/><Relationship Id="rId17" Type="http://schemas.openxmlformats.org/officeDocument/2006/relationships/slide" Target="slide36.xml"/><Relationship Id="rId2" Type="http://schemas.openxmlformats.org/officeDocument/2006/relationships/notesSlide" Target="../notesSlides/notesSlide3.xml"/><Relationship Id="rId16" Type="http://schemas.openxmlformats.org/officeDocument/2006/relationships/slide" Target="slide34.xml"/><Relationship Id="rId20" Type="http://schemas.openxmlformats.org/officeDocument/2006/relationships/slide" Target="slide43.xml"/><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18.xml"/><Relationship Id="rId5" Type="http://schemas.openxmlformats.org/officeDocument/2006/relationships/slide" Target="slide6.xml"/><Relationship Id="rId15" Type="http://schemas.openxmlformats.org/officeDocument/2006/relationships/slide" Target="slide29.xml"/><Relationship Id="rId10" Type="http://schemas.openxmlformats.org/officeDocument/2006/relationships/slide" Target="slide11.xml"/><Relationship Id="rId19" Type="http://schemas.openxmlformats.org/officeDocument/2006/relationships/slide" Target="slide38.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24.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tiff"/></Relationships>
</file>

<file path=ppt/slides/_rels/slide32.xml.rels><?xml version="1.0" encoding="UTF-8" standalone="yes"?>
<Relationships xmlns="http://schemas.openxmlformats.org/package/2006/relationships"><Relationship Id="rId3" Type="http://schemas.openxmlformats.org/officeDocument/2006/relationships/hyperlink" Target="http://www.agilent.com/cs/library/applications/5991-4900CHCN.pdf"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hyperlink" Target="http://www.chem.agilent.com/Library/applications/5991-5333EN_AppNote5100_ICP-OES-biodiesel.pdf" TargetMode="External"/><Relationship Id="rId4" Type="http://schemas.openxmlformats.org/officeDocument/2006/relationships/slide" Target="slide3.xml"/></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slide" Target="slide3.xml"/></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3.xm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0.xml"/><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image" Target="../media/image33.jpg"/></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hyperlink" Target="http://www.chem.agilent.com/Library/applications/5990-7354EN_AppNote_7700s_HCL.pdf" TargetMode="External"/><Relationship Id="rId4" Type="http://schemas.openxmlformats.org/officeDocument/2006/relationships/slide" Target="slide3.xml"/></Relationships>
</file>

<file path=ppt/slides/_rels/slide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hyperlink" Target="http://www.chem.agilent.com/Library/applications/aa129.pdf" TargetMode="External"/><Relationship Id="rId13" Type="http://schemas.openxmlformats.org/officeDocument/2006/relationships/hyperlink" Target="http://www.chem.agilent.com/Library/applications/5991-5333EN_AppNote5100_ICP-OES-biodiesel.pdf" TargetMode="External"/><Relationship Id="rId18" Type="http://schemas.openxmlformats.org/officeDocument/2006/relationships/hyperlink" Target="https://www.agilent.com/cs/library/brochures/5990-6443CHCN.pdf" TargetMode="External"/><Relationship Id="rId3" Type="http://schemas.openxmlformats.org/officeDocument/2006/relationships/hyperlink" Target="http://www.agilent.com/" TargetMode="External"/><Relationship Id="rId21" Type="http://schemas.openxmlformats.org/officeDocument/2006/relationships/slide" Target="slide3.xml"/><Relationship Id="rId7" Type="http://schemas.openxmlformats.org/officeDocument/2006/relationships/hyperlink" Target="http://www.chem.agilent.com/Library/applications/a-aa10.pdf" TargetMode="External"/><Relationship Id="rId12" Type="http://schemas.openxmlformats.org/officeDocument/2006/relationships/hyperlink" Target="http://www.agilent.com/cs/library/applications/5991-4900CHCN.pdf" TargetMode="External"/><Relationship Id="rId17" Type="http://schemas.openxmlformats.org/officeDocument/2006/relationships/hyperlink" Target="http://www.chem.agilent.com/en-US/promotions/Pages/speciation2.aspx" TargetMode="External"/><Relationship Id="rId2" Type="http://schemas.openxmlformats.org/officeDocument/2006/relationships/notesSlide" Target="../notesSlides/notesSlide44.xml"/><Relationship Id="rId16" Type="http://schemas.openxmlformats.org/officeDocument/2006/relationships/hyperlink" Target="http://www.chem.agilent.com/Library/applications/5990-7354EN_AppNote_7700s_HCL.pdf" TargetMode="External"/><Relationship Id="rId20" Type="http://schemas.openxmlformats.org/officeDocument/2006/relationships/hyperlink" Target="http://www.agilent.com/chem/teachingresources" TargetMode="External"/><Relationship Id="rId1" Type="http://schemas.openxmlformats.org/officeDocument/2006/relationships/slideLayout" Target="../slideLayouts/slideLayout3.xml"/><Relationship Id="rId6" Type="http://schemas.openxmlformats.org/officeDocument/2006/relationships/hyperlink" Target="http://www.chem.agilent.com/Library/primers/Public/Primer_Environmental_elemental_analysis.pdf" TargetMode="External"/><Relationship Id="rId11" Type="http://schemas.openxmlformats.org/officeDocument/2006/relationships/hyperlink" Target="http://www.chem.agilent.com/Library/applications/Elements_Milk_MPAES_v2.pdf" TargetMode="External"/><Relationship Id="rId5" Type="http://schemas.openxmlformats.org/officeDocument/2006/relationships/hyperlink" Target="mailto:academia.team@agilent.com" TargetMode="External"/><Relationship Id="rId15" Type="http://schemas.openxmlformats.org/officeDocument/2006/relationships/hyperlink" Target="http://www.agilent.com/cs/library/applications/5991-4938CHCN.pdf" TargetMode="External"/><Relationship Id="rId10" Type="http://schemas.openxmlformats.org/officeDocument/2006/relationships/hyperlink" Target="http://www.chem.agilent.com/Library/applications/5991-5675EN_app_note_4200_mp-aes-nutrients_soils.pdf" TargetMode="External"/><Relationship Id="rId19" Type="http://schemas.openxmlformats.org/officeDocument/2006/relationships/hyperlink" Target="http://www.chromacademy.com/Agilent-uni.html" TargetMode="External"/><Relationship Id="rId4" Type="http://schemas.openxmlformats.org/officeDocument/2006/relationships/hyperlink" Target="http://www.agilent.com/chem/academia" TargetMode="External"/><Relationship Id="rId9" Type="http://schemas.openxmlformats.org/officeDocument/2006/relationships/hyperlink" Target="http://www.chem.agilent.com/Library/applications/aa105.pdf" TargetMode="External"/><Relationship Id="rId14" Type="http://schemas.openxmlformats.org/officeDocument/2006/relationships/hyperlink" Target="https://www.agilent.com/cs/library/applications/5991-0622CHCN_AppNote_8800_Apple.pdf" TargetMode="External"/></Relationships>
</file>

<file path=ppt/slides/_rels/slide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bwMode="white">
          <a:xfrm>
            <a:off x="4568913" y="3435048"/>
            <a:ext cx="3253766" cy="1978782"/>
          </a:xfrm>
          <a:prstGeom prst="rect">
            <a:avLst/>
          </a:prstGeom>
        </p:spPr>
        <p:txBody>
          <a:bodyPr vert="horz" lIns="0" tIns="0" rIns="0" bIns="0" rtlCol="0" anchor="ctr">
            <a:normAutofit/>
          </a:bodyPr>
          <a:lstStyle>
            <a:lvl1pPr algn="l">
              <a:defRPr sz="3200" b="0">
                <a:solidFill>
                  <a:schemeClr val="bg2"/>
                </a:solidFill>
                <a:latin typeface="+mn-lt"/>
              </a:defRPr>
            </a:lvl1pPr>
          </a:lstStyle>
          <a:p>
            <a:pPr algn="l" defTabSz="914400">
              <a:spcBef>
                <a:spcPts val="1"/>
              </a:spcBef>
              <a:spcAft>
                <a:spcPts val="600"/>
              </a:spcAft>
              <a:buNone/>
            </a:pPr>
            <a:r>
              <a:rPr lang="zh-CN" altLang="en-US" sz="3400" b="1" i="0" cap="all" dirty="0">
                <a:solidFill>
                  <a:srgbClr val="FFD700"/>
                </a:solidFill>
                <a:latin typeface="Arial Narrow"/>
                <a:cs typeface="Arial Narrow"/>
              </a:rPr>
              <a:t>成就</a:t>
            </a:r>
          </a:p>
          <a:p>
            <a:pPr algn="l" defTabSz="914400">
              <a:spcBef>
                <a:spcPts val="1"/>
              </a:spcBef>
              <a:spcAft>
                <a:spcPts val="1200"/>
              </a:spcAft>
              <a:buNone/>
            </a:pPr>
            <a:r>
              <a:rPr lang="zh-CN" altLang="en-US" sz="1900" b="0" i="0" u="none" strike="noStrike" cap="all" spc="0" baseline="0" dirty="0">
                <a:solidFill>
                  <a:srgbClr val="FFFFFF"/>
                </a:solidFill>
                <a:latin typeface="Arial Narrow"/>
                <a:ea typeface="+mj-ea"/>
                <a:cs typeface="Arial Narrow"/>
              </a:rPr>
              <a:t>您的</a:t>
            </a:r>
            <a:r>
              <a:rPr lang="zh-CN" altLang="en-US" sz="1900" b="0" i="0" u="none" strike="noStrike" cap="all" spc="0" dirty="0">
                <a:solidFill>
                  <a:srgbClr val="FFFFFF"/>
                </a:solidFill>
                <a:latin typeface="Arial Narrow"/>
                <a:ea typeface="+mj-ea"/>
                <a:cs typeface="Arial Narrow"/>
              </a:rPr>
              <a:t>科学探索之路</a:t>
            </a:r>
          </a:p>
          <a:p>
            <a:pPr>
              <a:spcBef>
                <a:spcPts val="1"/>
              </a:spcBef>
            </a:pPr>
            <a:r>
              <a:rPr lang="zh-CN" altLang="en-US" sz="1400" b="0" i="0" cap="all" baseline="0" dirty="0">
                <a:solidFill>
                  <a:srgbClr val="FFD700"/>
                </a:solidFill>
                <a:latin typeface="Arial Narrow"/>
                <a:ea typeface="+mj-ea"/>
                <a:cs typeface="Arial Narrow"/>
              </a:rPr>
              <a:t>安捷伦</a:t>
            </a:r>
            <a:r>
              <a:rPr lang="zh-CN" altLang="en-US" sz="1400" b="0" i="0" cap="all" dirty="0">
                <a:solidFill>
                  <a:srgbClr val="FFD700"/>
                </a:solidFill>
                <a:latin typeface="Arial Narrow"/>
                <a:ea typeface="+mj-ea"/>
                <a:cs typeface="Arial Narrow"/>
              </a:rPr>
              <a:t>与</a:t>
            </a:r>
            <a:r>
              <a:rPr lang="zh-CN" altLang="en-US" sz="1400" cap="all" dirty="0">
                <a:solidFill>
                  <a:srgbClr val="FFD700"/>
                </a:solidFill>
                <a:latin typeface="Arial Narrow"/>
                <a:ea typeface="+mj-ea"/>
                <a:cs typeface="Arial Narrow"/>
              </a:rPr>
              <a:t>您一路同行</a:t>
            </a:r>
            <a:endParaRPr lang="zh-CN" altLang="en-US" sz="1400" b="0" i="0" cap="all" dirty="0">
              <a:solidFill>
                <a:srgbClr val="FFD700"/>
              </a:solidFill>
              <a:latin typeface="Arial Narrow"/>
              <a:ea typeface="+mj-ea"/>
              <a:cs typeface="Arial Narrow"/>
            </a:endParaRPr>
          </a:p>
        </p:txBody>
      </p:sp>
      <p:sp>
        <p:nvSpPr>
          <p:cNvPr id="8" name="Text Placeholder 19"/>
          <p:cNvSpPr txBox="1">
            <a:spLocks/>
          </p:cNvSpPr>
          <p:nvPr/>
        </p:nvSpPr>
        <p:spPr>
          <a:xfrm>
            <a:off x="4569434" y="1371600"/>
            <a:ext cx="3202966" cy="1947672"/>
          </a:xfrm>
          <a:prstGeom prst="rect">
            <a:avLst/>
          </a:prstGeom>
        </p:spPr>
        <p:txBody>
          <a:bodyPr vert="horz" lIns="0" tIns="45720" rIns="91440" bIns="45720" rtlCol="0" anchor="ctr">
            <a:normAutofit/>
          </a:bodyPr>
          <a:lstStyle>
            <a:lvl1pPr marL="0" marR="0" indent="0" algn="l" defTabSz="914400" rtl="0" eaLnBrk="1" fontAlgn="auto" latinLnBrk="0" hangingPunct="1">
              <a:lnSpc>
                <a:spcPct val="100000"/>
              </a:lnSpc>
              <a:spcBef>
                <a:spcPct val="0"/>
              </a:spcBef>
              <a:spcAft>
                <a:spcPts val="300"/>
              </a:spcAft>
              <a:buClrTx/>
              <a:buSzTx/>
              <a:buFontTx/>
              <a:buNone/>
              <a:tabLst/>
              <a:defRPr kumimoji="0" lang="en-US" sz="2400" b="0" i="0" u="none" strike="noStrike" kern="1200" cap="none" spc="0" normalizeH="0" baseline="0" noProof="0">
                <a:ln>
                  <a:noFill/>
                </a:ln>
                <a:solidFill>
                  <a:schemeClr val="bg2"/>
                </a:solidFill>
                <a:effectLst/>
                <a:uLnTx/>
                <a:uFillTx/>
              </a:defRPr>
            </a:lvl1pPr>
          </a:lstStyle>
          <a:p>
            <a:pPr algn="l" defTabSz="914400">
              <a:lnSpc>
                <a:spcPct val="90000"/>
              </a:lnSpc>
              <a:spcAft>
                <a:spcPts val="0"/>
              </a:spcAft>
              <a:buNone/>
            </a:pPr>
            <a:r>
              <a:rPr lang="zh-CN" altLang="en-US" sz="2800" b="0" i="0" dirty="0">
                <a:solidFill>
                  <a:srgbClr val="FFFFFF"/>
                </a:solidFill>
                <a:latin typeface="Arial Narrow"/>
                <a:ea typeface="+mn-ea"/>
                <a:cs typeface="Arial Narrow"/>
              </a:rPr>
              <a:t>原子光谱</a:t>
            </a:r>
          </a:p>
          <a:p>
            <a:pPr algn="l" defTabSz="914400">
              <a:lnSpc>
                <a:spcPct val="90000"/>
              </a:lnSpc>
              <a:spcAft>
                <a:spcPts val="0"/>
              </a:spcAft>
              <a:buNone/>
            </a:pPr>
            <a:r>
              <a:rPr lang="zh-CN" altLang="en-US" sz="2800" b="0" i="0" dirty="0">
                <a:solidFill>
                  <a:srgbClr val="FFFFFF"/>
                </a:solidFill>
                <a:latin typeface="Arial Narrow"/>
                <a:ea typeface="+mn-ea"/>
                <a:cs typeface="Arial Narrow"/>
              </a:rPr>
              <a:t>基本原理：硬件</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30400" y="1512000"/>
            <a:ext cx="3768723" cy="3536866"/>
          </a:xfrm>
          <a:prstGeom prst="rect">
            <a:avLst/>
          </a:prstGeom>
        </p:spPr>
        <p:txBody>
          <a:bodyPr wrap="square" lIns="0">
            <a:spAutoFit/>
          </a:bodyPr>
          <a:lstStyle/>
          <a:p>
            <a:pPr>
              <a:spcBef>
                <a:spcPts val="1400"/>
              </a:spcBef>
              <a:spcAft>
                <a:spcPts val="300"/>
              </a:spcAft>
            </a:pPr>
            <a:r>
              <a:rPr lang="zh-CN" altLang="en-US" dirty="0">
                <a:solidFill>
                  <a:srgbClr val="000000"/>
                </a:solidFill>
              </a:rPr>
              <a:t>用于原子吸收中的光源主要为</a:t>
            </a:r>
            <a:r>
              <a:rPr lang="zh-CN" altLang="en-US" sz="1800" b="0" i="0" dirty="0">
                <a:solidFill>
                  <a:srgbClr val="000000"/>
                </a:solidFill>
                <a:latin typeface="Arial"/>
              </a:rPr>
              <a:t>空心阴极灯 </a:t>
            </a:r>
            <a:r>
              <a:rPr lang="en-US" altLang="zh-CN" sz="1800" b="0" i="0" dirty="0">
                <a:solidFill>
                  <a:srgbClr val="000000"/>
                </a:solidFill>
                <a:latin typeface="Arial"/>
              </a:rPr>
              <a:t>(HCL)</a:t>
            </a:r>
            <a:r>
              <a:rPr lang="zh-CN" altLang="en-US" sz="1800" b="0" i="0" dirty="0">
                <a:solidFill>
                  <a:srgbClr val="000000"/>
                </a:solidFill>
                <a:latin typeface="Arial"/>
              </a:rPr>
              <a:t>。</a:t>
            </a:r>
          </a:p>
          <a:p>
            <a:pPr algn="l" defTabSz="914400">
              <a:spcBef>
                <a:spcPts val="1400"/>
              </a:spcBef>
              <a:buNone/>
            </a:pPr>
            <a:r>
              <a:rPr lang="zh-CN" altLang="en-US" sz="1800" b="0" i="0" dirty="0">
                <a:solidFill>
                  <a:srgbClr val="000000"/>
                </a:solidFill>
                <a:latin typeface="Arial"/>
              </a:rPr>
              <a:t>通常每个灯专用于单一元素分析，而在某些情况下，一个灯中可能会组合几种元素。</a:t>
            </a:r>
          </a:p>
          <a:p>
            <a:pPr algn="l" defTabSz="914400">
              <a:spcBef>
                <a:spcPts val="1400"/>
              </a:spcBef>
              <a:buNone/>
            </a:pPr>
            <a:r>
              <a:rPr lang="zh-CN" altLang="en-US" sz="1800" b="0" i="0" dirty="0">
                <a:solidFill>
                  <a:srgbClr val="000000"/>
                </a:solidFill>
                <a:latin typeface="Arial"/>
              </a:rPr>
              <a:t>由于这一限制条件，原子吸收光谱法通常用于单一元素或少数几种元素的分析。 </a:t>
            </a:r>
          </a:p>
          <a:p>
            <a:pPr algn="l" defTabSz="914400">
              <a:buNone/>
            </a:pPr>
            <a:endParaRPr lang="zh-CN" altLang="en-US" dirty="0"/>
          </a:p>
          <a:p>
            <a:pPr algn="l" defTabSz="914400">
              <a:buNone/>
            </a:pPr>
            <a:endParaRPr lang="zh-CN" altLang="en-US" dirty="0"/>
          </a:p>
          <a:p>
            <a:pPr algn="l" defTabSz="914400">
              <a:buNone/>
            </a:pPr>
            <a:endParaRPr lang="zh-CN" altLang="en-US" dirty="0"/>
          </a:p>
        </p:txBody>
      </p:sp>
      <p:grpSp>
        <p:nvGrpSpPr>
          <p:cNvPr id="27" name="Group 26"/>
          <p:cNvGrpSpPr/>
          <p:nvPr/>
        </p:nvGrpSpPr>
        <p:grpSpPr>
          <a:xfrm>
            <a:off x="0" y="6085641"/>
            <a:ext cx="619067" cy="246221"/>
            <a:chOff x="1689099" y="6028267"/>
            <a:chExt cx="1087983" cy="246221"/>
          </a:xfrm>
        </p:grpSpPr>
        <p:sp>
          <p:nvSpPr>
            <p:cNvPr id="30" name="Action Button: Custom 29">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1" name="Chevron 30">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Chevron 34">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TextBox 37">
              <a:hlinkClick r:id="rId3"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sz="1000" b="1" i="0" dirty="0">
                <a:solidFill>
                  <a:srgbClr val="FFFFFF"/>
                </a:solidFill>
                <a:latin typeface="Arial"/>
                <a:ea typeface="+mn-ea"/>
                <a:cs typeface="+mn-cs"/>
              </a:endParaRPr>
            </a:p>
          </p:txBody>
        </p:sp>
      </p:grpSp>
      <p:sp>
        <p:nvSpPr>
          <p:cNvPr id="49" name="Rectangle 35"/>
          <p:cNvSpPr/>
          <p:nvPr/>
        </p:nvSpPr>
        <p:spPr>
          <a:xfrm>
            <a:off x="4773732" y="5292652"/>
            <a:ext cx="2971839" cy="276999"/>
          </a:xfrm>
          <a:prstGeom prst="rect">
            <a:avLst/>
          </a:prstGeom>
        </p:spPr>
        <p:txBody>
          <a:bodyPr wrap="none" lIns="0">
            <a:spAutoFit/>
          </a:bodyPr>
          <a:lstStyle/>
          <a:p>
            <a:pPr algn="l" defTabSz="914400">
              <a:spcAft>
                <a:spcPts val="600"/>
              </a:spcAft>
              <a:buNone/>
            </a:pPr>
            <a:r>
              <a:rPr lang="en-US" sz="1200" b="0" i="1">
                <a:solidFill>
                  <a:srgbClr val="4D4D4D"/>
                </a:solidFill>
                <a:latin typeface="Arial"/>
                <a:ea typeface="+mn-ea"/>
                <a:cs typeface="+mn-cs"/>
              </a:rPr>
              <a:t>典型的空心阴极灯构造</a:t>
            </a:r>
          </a:p>
        </p:txBody>
      </p:sp>
      <p:grpSp>
        <p:nvGrpSpPr>
          <p:cNvPr id="94" name="Gruppieren 93"/>
          <p:cNvGrpSpPr/>
          <p:nvPr/>
        </p:nvGrpSpPr>
        <p:grpSpPr>
          <a:xfrm>
            <a:off x="4629552" y="1864908"/>
            <a:ext cx="4182521" cy="2892030"/>
            <a:chOff x="4592682" y="1754298"/>
            <a:chExt cx="4182521" cy="2892030"/>
          </a:xfrm>
        </p:grpSpPr>
        <p:pic>
          <p:nvPicPr>
            <p:cNvPr id="29" name="Picture 2" descr="C:\Data\Pictures\Consumables\AA Consumables\5610101400.jpg"/>
            <p:cNvPicPr>
              <a:picLocks noChangeAspect="1" noChangeArrowheads="1"/>
            </p:cNvPicPr>
            <p:nvPr/>
          </p:nvPicPr>
          <p:blipFill rotWithShape="1">
            <a:blip r:embed="rId4">
              <a:extLst>
                <a:ext uri="{28A0092B-C50C-407E-A947-70E740481C1C}">
                  <a14:useLocalDpi xmlns:a14="http://schemas.microsoft.com/office/drawing/2010/main" val="0"/>
                </a:ext>
              </a:extLst>
            </a:blip>
            <a:srcRect l="3036"/>
            <a:stretch/>
          </p:blipFill>
          <p:spPr bwMode="auto">
            <a:xfrm>
              <a:off x="4592682" y="2569764"/>
              <a:ext cx="4182521" cy="1577429"/>
            </a:xfrm>
            <a:prstGeom prst="rect">
              <a:avLst/>
            </a:prstGeom>
            <a:noFill/>
            <a:extLst>
              <a:ext uri="{909E8E84-426E-40DD-AFC4-6F175D3DCCD1}">
                <a14:hiddenFill xmlns:a14="http://schemas.microsoft.com/office/drawing/2010/main">
                  <a:solidFill>
                    <a:srgbClr val="FFFFFF"/>
                  </a:solidFill>
                </a14:hiddenFill>
              </a:ext>
            </a:extLst>
          </p:spPr>
        </p:pic>
        <p:grpSp>
          <p:nvGrpSpPr>
            <p:cNvPr id="93" name="Gruppieren 92"/>
            <p:cNvGrpSpPr/>
            <p:nvPr/>
          </p:nvGrpSpPr>
          <p:grpSpPr>
            <a:xfrm>
              <a:off x="5463582" y="1754298"/>
              <a:ext cx="3217287" cy="2892030"/>
              <a:chOff x="5463582" y="1739550"/>
              <a:chExt cx="3217287" cy="2892030"/>
            </a:xfrm>
          </p:grpSpPr>
          <p:cxnSp>
            <p:nvCxnSpPr>
              <p:cNvPr id="37" name="Straight Connector 11"/>
              <p:cNvCxnSpPr/>
              <p:nvPr/>
            </p:nvCxnSpPr>
            <p:spPr>
              <a:xfrm rot="5400000" flipH="1" flipV="1">
                <a:off x="6951855" y="2087360"/>
                <a:ext cx="1303323" cy="801496"/>
              </a:xfrm>
              <a:prstGeom prst="bentConnector3">
                <a:avLst>
                  <a:gd name="adj1" fmla="val 50000"/>
                </a:avLst>
              </a:prstGeom>
              <a:ln w="9525">
                <a:solidFill>
                  <a:schemeClr val="accent1"/>
                </a:solidFill>
                <a:headEnd type="oval"/>
              </a:ln>
            </p:spPr>
            <p:style>
              <a:lnRef idx="1">
                <a:schemeClr val="accent1"/>
              </a:lnRef>
              <a:fillRef idx="0">
                <a:schemeClr val="accent1"/>
              </a:fillRef>
              <a:effectRef idx="0">
                <a:schemeClr val="accent1"/>
              </a:effectRef>
              <a:fontRef idx="minor">
                <a:schemeClr val="tx1"/>
              </a:fontRef>
            </p:style>
          </p:cxnSp>
          <p:sp>
            <p:nvSpPr>
              <p:cNvPr id="40" name="TextBox 15"/>
              <p:cNvSpPr txBox="1"/>
              <p:nvPr/>
            </p:nvSpPr>
            <p:spPr>
              <a:xfrm>
                <a:off x="6876171" y="4316192"/>
                <a:ext cx="768800" cy="307777"/>
              </a:xfrm>
              <a:prstGeom prst="rect">
                <a:avLst/>
              </a:prstGeom>
              <a:noFill/>
            </p:spPr>
            <p:txBody>
              <a:bodyPr wrap="none" lIns="0" rtlCol="0">
                <a:spAutoFit/>
              </a:bodyPr>
              <a:lstStyle/>
              <a:p>
                <a:pPr algn="l" defTabSz="914400">
                  <a:buNone/>
                </a:pPr>
                <a:r>
                  <a:rPr lang="en-US" sz="1400" b="0" i="0">
                    <a:solidFill>
                      <a:srgbClr val="4D4D4D"/>
                    </a:solidFill>
                    <a:latin typeface="Arial"/>
                    <a:ea typeface="+mn-ea"/>
                    <a:cs typeface="+mn-cs"/>
                  </a:rPr>
                  <a:t>阴极</a:t>
                </a:r>
              </a:p>
            </p:txBody>
          </p:sp>
          <p:sp>
            <p:nvSpPr>
              <p:cNvPr id="41" name="TextBox 18"/>
              <p:cNvSpPr txBox="1"/>
              <p:nvPr/>
            </p:nvSpPr>
            <p:spPr>
              <a:xfrm>
                <a:off x="8070766" y="1739550"/>
                <a:ext cx="610103" cy="307777"/>
              </a:xfrm>
              <a:prstGeom prst="rect">
                <a:avLst/>
              </a:prstGeom>
              <a:noFill/>
            </p:spPr>
            <p:txBody>
              <a:bodyPr wrap="none" lIns="0" rtlCol="0">
                <a:spAutoFit/>
              </a:bodyPr>
              <a:lstStyle/>
              <a:p>
                <a:pPr algn="l" defTabSz="914400">
                  <a:buNone/>
                </a:pPr>
                <a:r>
                  <a:rPr lang="en-US" sz="1400" b="0" i="0">
                    <a:solidFill>
                      <a:srgbClr val="4D4D4D"/>
                    </a:solidFill>
                    <a:latin typeface="Arial"/>
                    <a:ea typeface="+mn-ea"/>
                    <a:cs typeface="+mn-cs"/>
                  </a:rPr>
                  <a:t>阳极</a:t>
                </a:r>
              </a:p>
            </p:txBody>
          </p:sp>
          <p:sp>
            <p:nvSpPr>
              <p:cNvPr id="43" name="TextBox 25"/>
              <p:cNvSpPr txBox="1"/>
              <p:nvPr/>
            </p:nvSpPr>
            <p:spPr>
              <a:xfrm>
                <a:off x="6746625" y="1739550"/>
                <a:ext cx="977191" cy="307777"/>
              </a:xfrm>
              <a:prstGeom prst="rect">
                <a:avLst/>
              </a:prstGeom>
              <a:noFill/>
            </p:spPr>
            <p:txBody>
              <a:bodyPr wrap="none" lIns="0" rtlCol="0">
                <a:spAutoFit/>
              </a:bodyPr>
              <a:lstStyle/>
              <a:p>
                <a:pPr algn="l" defTabSz="914400">
                  <a:buNone/>
                </a:pPr>
                <a:r>
                  <a:rPr lang="en-US" sz="1400" b="0" i="0">
                    <a:solidFill>
                      <a:srgbClr val="4D4D4D"/>
                    </a:solidFill>
                    <a:latin typeface="Arial"/>
                    <a:ea typeface="+mn-ea"/>
                    <a:cs typeface="+mn-cs"/>
                  </a:rPr>
                  <a:t>吸气剂斑块</a:t>
                </a:r>
              </a:p>
            </p:txBody>
          </p:sp>
          <p:sp>
            <p:nvSpPr>
              <p:cNvPr id="44" name="TextBox 27"/>
              <p:cNvSpPr txBox="1"/>
              <p:nvPr/>
            </p:nvSpPr>
            <p:spPr>
              <a:xfrm>
                <a:off x="5498108" y="4108360"/>
                <a:ext cx="818494" cy="523220"/>
              </a:xfrm>
              <a:prstGeom prst="rect">
                <a:avLst/>
              </a:prstGeom>
              <a:noFill/>
            </p:spPr>
            <p:txBody>
              <a:bodyPr wrap="none" lIns="0" rtlCol="0">
                <a:spAutoFit/>
              </a:bodyPr>
              <a:lstStyle/>
              <a:p>
                <a:pPr algn="l" defTabSz="914400">
                  <a:buNone/>
                </a:pPr>
                <a:r>
                  <a:rPr lang="en-US" sz="1400" b="0" i="0">
                    <a:solidFill>
                      <a:srgbClr val="4D4D4D"/>
                    </a:solidFill>
                    <a:latin typeface="Arial"/>
                    <a:ea typeface="+mn-ea"/>
                    <a:cs typeface="+mn-cs"/>
                  </a:rPr>
                  <a:t>Pyrex </a:t>
                </a:r>
                <a:br>
                  <a:rPr lang="en-US" sz="1400" b="0" i="0">
                    <a:solidFill>
                      <a:srgbClr val="4D4D4D"/>
                    </a:solidFill>
                    <a:latin typeface="Arial"/>
                    <a:ea typeface="+mn-ea"/>
                    <a:cs typeface="+mn-cs"/>
                  </a:rPr>
                </a:br>
                <a:r>
                  <a:rPr lang="en-US" sz="1400" b="0" i="0">
                    <a:solidFill>
                      <a:srgbClr val="4D4D4D"/>
                    </a:solidFill>
                    <a:latin typeface="Arial"/>
                    <a:ea typeface="+mn-ea"/>
                    <a:cs typeface="+mn-cs"/>
                  </a:rPr>
                  <a:t>外壳</a:t>
                </a:r>
              </a:p>
            </p:txBody>
          </p:sp>
          <p:sp>
            <p:nvSpPr>
              <p:cNvPr id="47" name="TextBox 32"/>
              <p:cNvSpPr txBox="1"/>
              <p:nvPr/>
            </p:nvSpPr>
            <p:spPr>
              <a:xfrm>
                <a:off x="8029201" y="4316192"/>
                <a:ext cx="630942" cy="307777"/>
              </a:xfrm>
              <a:prstGeom prst="rect">
                <a:avLst/>
              </a:prstGeom>
              <a:noFill/>
            </p:spPr>
            <p:txBody>
              <a:bodyPr wrap="none" lIns="0" rtlCol="0">
                <a:spAutoFit/>
              </a:bodyPr>
              <a:lstStyle/>
              <a:p>
                <a:pPr algn="l" defTabSz="914400">
                  <a:buNone/>
                </a:pPr>
                <a:r>
                  <a:rPr lang="en-US" sz="1400" b="0" i="0" dirty="0" err="1">
                    <a:solidFill>
                      <a:srgbClr val="4D4D4D"/>
                    </a:solidFill>
                    <a:latin typeface="Arial"/>
                    <a:ea typeface="+mn-ea"/>
                    <a:cs typeface="+mn-cs"/>
                  </a:rPr>
                  <a:t>电触头</a:t>
                </a:r>
                <a:endParaRPr lang="en-US" sz="1400" b="0" i="0" dirty="0">
                  <a:solidFill>
                    <a:srgbClr val="4D4D4D"/>
                  </a:solidFill>
                  <a:latin typeface="Arial"/>
                  <a:ea typeface="+mn-ea"/>
                  <a:cs typeface="+mn-cs"/>
                </a:endParaRPr>
              </a:p>
            </p:txBody>
          </p:sp>
          <p:cxnSp>
            <p:nvCxnSpPr>
              <p:cNvPr id="48" name="Straight Connector 33"/>
              <p:cNvCxnSpPr/>
              <p:nvPr/>
            </p:nvCxnSpPr>
            <p:spPr>
              <a:xfrm>
                <a:off x="7976212" y="3549216"/>
                <a:ext cx="0" cy="993520"/>
              </a:xfrm>
              <a:prstGeom prst="line">
                <a:avLst/>
              </a:prstGeom>
              <a:ln w="952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67" name="Straight Connector 33"/>
              <p:cNvCxnSpPr/>
              <p:nvPr/>
            </p:nvCxnSpPr>
            <p:spPr>
              <a:xfrm>
                <a:off x="6836901" y="3381857"/>
                <a:ext cx="0" cy="1160879"/>
              </a:xfrm>
              <a:prstGeom prst="line">
                <a:avLst/>
              </a:prstGeom>
              <a:ln w="952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68" name="Straight Connector 33"/>
              <p:cNvCxnSpPr/>
              <p:nvPr/>
            </p:nvCxnSpPr>
            <p:spPr>
              <a:xfrm>
                <a:off x="5463582" y="3280880"/>
                <a:ext cx="0" cy="1257379"/>
              </a:xfrm>
              <a:prstGeom prst="line">
                <a:avLst/>
              </a:prstGeom>
              <a:ln w="952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90" name="Straight Connector 23"/>
              <p:cNvCxnSpPr/>
              <p:nvPr/>
            </p:nvCxnSpPr>
            <p:spPr>
              <a:xfrm flipV="1">
                <a:off x="6688075" y="1836446"/>
                <a:ext cx="0" cy="1169608"/>
              </a:xfrm>
              <a:prstGeom prst="line">
                <a:avLst/>
              </a:prstGeom>
              <a:ln w="9525">
                <a:solidFill>
                  <a:schemeClr val="accent1"/>
                </a:solidFill>
                <a:headEnd type="oval"/>
              </a:ln>
            </p:spPr>
            <p:style>
              <a:lnRef idx="1">
                <a:schemeClr val="accent1"/>
              </a:lnRef>
              <a:fillRef idx="0">
                <a:schemeClr val="accent1"/>
              </a:fillRef>
              <a:effectRef idx="0">
                <a:schemeClr val="accent1"/>
              </a:effectRef>
              <a:fontRef idx="minor">
                <a:schemeClr val="tx1"/>
              </a:fontRef>
            </p:style>
          </p:cxnSp>
        </p:grpSp>
      </p:grpSp>
      <p:sp>
        <p:nvSpPr>
          <p:cNvPr id="50" name="Rechteck 49"/>
          <p:cNvSpPr/>
          <p:nvPr/>
        </p:nvSpPr>
        <p:spPr>
          <a:xfrm>
            <a:off x="4788001" y="1612799"/>
            <a:ext cx="4127400" cy="3597376"/>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26" name="Rectangle 2"/>
          <p:cNvSpPr txBox="1">
            <a:spLocks noChangeArrowheads="1"/>
          </p:cNvSpPr>
          <p:nvPr/>
        </p:nvSpPr>
        <p:spPr>
          <a:xfrm>
            <a:off x="228600" y="344084"/>
            <a:ext cx="8686800" cy="1186237"/>
          </a:xfrm>
          <a:prstGeom prst="rect">
            <a:avLst/>
          </a:prstGeom>
        </p:spPr>
        <p:txBody>
          <a:bodyPr vert="horz" lIns="0" tIns="45720" rIns="91440" bIns="45720" rtlCol="0" anchor="t">
            <a:noAutofit/>
          </a:bodyPr>
          <a:lstStyle>
            <a:lvl1pPr algn="l" defTabSz="685800" rtl="0" eaLnBrk="1" latinLnBrk="0" hangingPunct="1">
              <a:lnSpc>
                <a:spcPct val="100000"/>
              </a:lnSpc>
              <a:spcBef>
                <a:spcPct val="0"/>
              </a:spcBef>
              <a:spcAft>
                <a:spcPts val="300"/>
              </a:spcAft>
              <a:buNone/>
              <a:defRPr sz="3400" b="0" kern="1200">
                <a:solidFill>
                  <a:srgbClr val="000000"/>
                </a:solidFill>
                <a:latin typeface="+mj-lt"/>
                <a:ea typeface="+mj-ea"/>
                <a:cs typeface="Arial (Body)"/>
              </a:defRPr>
            </a:lvl1pPr>
          </a:lstStyle>
          <a:p>
            <a:pPr algn="l" defTabSz="914400">
              <a:buNone/>
            </a:pPr>
            <a:r>
              <a:rPr lang="en-US" sz="1800" b="0" i="0">
                <a:latin typeface="Arial"/>
                <a:ea typeface="+mn-ea"/>
                <a:cs typeface="Arial Narrow"/>
              </a:rPr>
              <a:t>原子吸收光谱</a:t>
            </a:r>
            <a:br>
              <a:rPr lang="en-US" sz="1800" b="0" i="0">
                <a:latin typeface="Arial"/>
                <a:ea typeface="+mn-ea"/>
                <a:cs typeface="+mn-cs"/>
              </a:rPr>
            </a:br>
            <a:r>
              <a:rPr lang="en-US" sz="2800" b="0" i="0">
                <a:latin typeface="Arial"/>
                <a:ea typeface="+mn-ea"/>
                <a:cs typeface="Arial Narrow"/>
              </a:rPr>
              <a:t>灯</a:t>
            </a:r>
          </a:p>
        </p:txBody>
      </p:sp>
      <p:sp>
        <p:nvSpPr>
          <p:cNvPr id="28" name="Rechteck 16"/>
          <p:cNvSpPr/>
          <p:nvPr/>
        </p:nvSpPr>
        <p:spPr>
          <a:xfrm>
            <a:off x="4788001" y="5925150"/>
            <a:ext cx="1660424" cy="276999"/>
          </a:xfrm>
          <a:prstGeom prst="rect">
            <a:avLst/>
          </a:prstGeom>
        </p:spPr>
        <p:txBody>
          <a:bodyPr wrap="square" lIns="0">
            <a:spAutoFit/>
          </a:bodyPr>
          <a:lstStyle/>
          <a:p>
            <a:pPr algn="l" defTabSz="914400">
              <a:buNone/>
            </a:pPr>
            <a:r>
              <a:rPr lang="en-US" sz="1200" b="0" i="1">
                <a:solidFill>
                  <a:srgbClr val="4D4D4D"/>
                </a:solidFill>
                <a:latin typeface="Arial"/>
                <a:ea typeface="+mn-ea"/>
                <a:cs typeface="+mn-cs"/>
              </a:rPr>
              <a:t>详情请参见注释</a:t>
            </a:r>
          </a:p>
        </p:txBody>
      </p:sp>
    </p:spTree>
    <p:extLst>
      <p:ext uri="{BB962C8B-B14F-4D97-AF65-F5344CB8AC3E}">
        <p14:creationId xmlns:p14="http://schemas.microsoft.com/office/powerpoint/2010/main" val="649508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tIns="46800" rIns="108000" bIns="46800">
            <a:normAutofit fontScale="90000"/>
          </a:bodyPr>
          <a:lstStyle/>
          <a:p>
            <a:pPr algn="l" defTabSz="685800">
              <a:spcBef>
                <a:spcPts val="1"/>
              </a:spcBef>
              <a:spcAft>
                <a:spcPts val="300"/>
              </a:spcAft>
              <a:buNone/>
            </a:pPr>
            <a:r>
              <a:rPr lang="en-US" sz="3800" b="0" i="0">
                <a:solidFill>
                  <a:srgbClr val="000000"/>
                </a:solidFill>
                <a:latin typeface="Arial Narrow"/>
                <a:ea typeface="+mj-ea"/>
                <a:cs typeface="Arial Narrow"/>
              </a:rPr>
              <a:t>原子吸收光谱</a:t>
            </a:r>
            <a:br>
              <a:rPr lang="en-US" sz="3400" b="0" i="0">
                <a:solidFill>
                  <a:srgbClr val="000000"/>
                </a:solidFill>
                <a:latin typeface="Arial Narrow"/>
                <a:ea typeface="+mj-ea"/>
                <a:cs typeface="Arial (Body)"/>
              </a:rPr>
            </a:br>
            <a:r>
              <a:rPr lang="en-US" sz="3100" b="0" i="0">
                <a:solidFill>
                  <a:srgbClr val="000000"/>
                </a:solidFill>
                <a:latin typeface="Arial Narrow"/>
                <a:ea typeface="+mj-ea"/>
                <a:cs typeface="Arial (Body)"/>
              </a:rPr>
              <a:t>原子化器 </a:t>
            </a:r>
            <a:br>
              <a:rPr lang="en-US" sz="3100" b="0" i="0">
                <a:solidFill>
                  <a:srgbClr val="000000"/>
                </a:solidFill>
                <a:latin typeface="Arial Narrow"/>
                <a:ea typeface="+mj-ea"/>
                <a:cs typeface="Arial (Body)"/>
              </a:rPr>
            </a:br>
            <a:br>
              <a:rPr lang="en-US" sz="3100" b="0" i="0">
                <a:solidFill>
                  <a:srgbClr val="000000"/>
                </a:solidFill>
                <a:latin typeface="Arial Narrow"/>
                <a:ea typeface="+mj-ea"/>
                <a:cs typeface="Arial (Body)"/>
              </a:rPr>
            </a:br>
            <a:endParaRPr lang="en-US" sz="3100" b="0" i="0">
              <a:solidFill>
                <a:srgbClr val="000000"/>
              </a:solidFill>
              <a:latin typeface="Arial Narrow"/>
              <a:ea typeface="+mj-ea"/>
              <a:cs typeface="Arial (Body)"/>
            </a:endParaRPr>
          </a:p>
        </p:txBody>
      </p:sp>
      <p:sp>
        <p:nvSpPr>
          <p:cNvPr id="6" name="Content Placeholder 2"/>
          <p:cNvSpPr txBox="1">
            <a:spLocks/>
          </p:cNvSpPr>
          <p:nvPr/>
        </p:nvSpPr>
        <p:spPr>
          <a:xfrm>
            <a:off x="230400" y="1512000"/>
            <a:ext cx="4187363" cy="4572000"/>
          </a:xfrm>
          <a:prstGeom prst="rect">
            <a:avLst/>
          </a:prstGeom>
        </p:spPr>
        <p:txBody>
          <a:bodyPr vert="horz" lIns="0" tIns="45720" rIns="91440" bIns="45720" rtlCol="0">
            <a:noAutofit/>
          </a:bodyPr>
          <a:lstStyle>
            <a:lvl1pPr marL="0" indent="0" algn="l" defTabSz="685800" rtl="0" eaLnBrk="1" latinLnBrk="0" hangingPunct="1">
              <a:lnSpc>
                <a:spcPct val="100000"/>
              </a:lnSpc>
              <a:spcBef>
                <a:spcPts val="600"/>
              </a:spcBef>
              <a:spcAft>
                <a:spcPts val="600"/>
              </a:spcAft>
              <a:buFontTx/>
              <a:buNone/>
              <a:defRPr sz="1900" b="1" kern="1200">
                <a:solidFill>
                  <a:schemeClr val="tx2"/>
                </a:solidFill>
                <a:latin typeface="Arial" panose="020B0604020202020204" pitchFamily="34" charset="0"/>
                <a:ea typeface="+mn-ea"/>
                <a:cs typeface="Arial" panose="020B0604020202020204" pitchFamily="34" charset="0"/>
              </a:defRPr>
            </a:lvl1pPr>
            <a:lvl2pPr marL="190500" indent="-190500" algn="l" defTabSz="685800" rtl="0" eaLnBrk="1" latinLnBrk="0" hangingPunct="1">
              <a:lnSpc>
                <a:spcPct val="100000"/>
              </a:lnSpc>
              <a:spcBef>
                <a:spcPts val="700"/>
              </a:spcBef>
              <a:spcAft>
                <a:spcPts val="60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2pPr>
            <a:lvl3pPr marL="457200" indent="-228600" algn="l" defTabSz="685800" rtl="0" eaLnBrk="1" latinLnBrk="0" hangingPunct="1">
              <a:lnSpc>
                <a:spcPct val="100000"/>
              </a:lnSpc>
              <a:spcBef>
                <a:spcPts val="700"/>
              </a:spcBef>
              <a:buFont typeface="Lucida Grande"/>
              <a:buChar char="–"/>
              <a:defRPr sz="1800" kern="1200">
                <a:solidFill>
                  <a:schemeClr val="tx2"/>
                </a:solidFill>
                <a:latin typeface="Arial" panose="020B0604020202020204" pitchFamily="34" charset="0"/>
                <a:ea typeface="+mn-ea"/>
                <a:cs typeface="Arial" panose="020B0604020202020204" pitchFamily="34" charset="0"/>
              </a:defRPr>
            </a:lvl3pPr>
            <a:lvl4pPr marL="685800" indent="-228600" algn="l" defTabSz="685800" rtl="0" eaLnBrk="1" latinLnBrk="0" hangingPunct="1">
              <a:lnSpc>
                <a:spcPct val="100000"/>
              </a:lnSpc>
              <a:spcBef>
                <a:spcPts val="70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914400" indent="-228600" algn="l" defTabSz="685800" rtl="0" eaLnBrk="1" latinLnBrk="0" hangingPunct="1">
              <a:lnSpc>
                <a:spcPct val="100000"/>
              </a:lnSpc>
              <a:spcBef>
                <a:spcPts val="700"/>
              </a:spcBef>
              <a:buFont typeface="Arial"/>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9pPr>
          </a:lstStyle>
          <a:p>
            <a:pPr algn="l" defTabSz="914400">
              <a:spcBef>
                <a:spcPts val="1400"/>
              </a:spcBef>
              <a:spcAft>
                <a:spcPts val="0"/>
              </a:spcAft>
              <a:buNone/>
            </a:pPr>
            <a:r>
              <a:rPr lang="zh-CN" altLang="en-US" sz="1600" b="0" i="0" dirty="0">
                <a:latin typeface="Arial"/>
                <a:cs typeface="+mn-cs"/>
              </a:rPr>
              <a:t>原子化是将液态样品转化为自由原子的过程。</a:t>
            </a:r>
          </a:p>
          <a:p>
            <a:pPr algn="l" defTabSz="914400">
              <a:spcBef>
                <a:spcPts val="1400"/>
              </a:spcBef>
              <a:spcAft>
                <a:spcPts val="0"/>
              </a:spcAft>
              <a:buNone/>
            </a:pPr>
            <a:r>
              <a:rPr lang="zh-CN" altLang="en-US" sz="1600" b="0" i="0" dirty="0">
                <a:latin typeface="Arial"/>
                <a:cs typeface="+mn-cs"/>
              </a:rPr>
              <a:t>右图展示了原子化过程中发生的不同步骤，</a:t>
            </a:r>
            <a:br>
              <a:rPr lang="zh-CN" altLang="en-US" sz="1600" b="0" i="0" dirty="0">
                <a:latin typeface="Arial"/>
                <a:cs typeface="+mn-cs"/>
              </a:rPr>
            </a:br>
            <a:r>
              <a:rPr lang="zh-CN" altLang="en-US" sz="1600" b="0" i="0" dirty="0">
                <a:latin typeface="Arial"/>
                <a:cs typeface="+mn-cs"/>
              </a:rPr>
              <a:t>以将元素制备为溶液作为起始。 </a:t>
            </a:r>
          </a:p>
          <a:p>
            <a:pPr algn="l" defTabSz="914400">
              <a:spcBef>
                <a:spcPts val="1400"/>
              </a:spcBef>
              <a:spcAft>
                <a:spcPts val="0"/>
              </a:spcAft>
              <a:buNone/>
            </a:pPr>
            <a:r>
              <a:rPr lang="zh-CN" altLang="en-US" sz="1600" b="0" i="0" dirty="0">
                <a:latin typeface="Arial"/>
                <a:cs typeface="+mn-cs"/>
              </a:rPr>
              <a:t>元素 </a:t>
            </a:r>
            <a:r>
              <a:rPr lang="en-US" altLang="zh-CN" sz="1600" b="0" i="0" dirty="0">
                <a:latin typeface="Arial"/>
                <a:cs typeface="+mn-cs"/>
              </a:rPr>
              <a:t>M </a:t>
            </a:r>
            <a:r>
              <a:rPr lang="zh-CN" altLang="en-US" sz="1600" b="0" i="0" dirty="0">
                <a:latin typeface="Arial"/>
                <a:cs typeface="+mn-cs"/>
              </a:rPr>
              <a:t>经历的不同阶段：</a:t>
            </a:r>
          </a:p>
          <a:p>
            <a:pPr marL="263525" indent="-263525" algn="l" defTabSz="914400">
              <a:spcBef>
                <a:spcPts val="300"/>
              </a:spcBef>
              <a:spcAft>
                <a:spcPts val="0"/>
              </a:spcAft>
              <a:buFont typeface="Arial"/>
              <a:buChar char="•"/>
              <a:tabLst>
                <a:tab pos="1165225" algn="l"/>
                <a:tab pos="1257300" algn="l"/>
              </a:tabLst>
            </a:pPr>
            <a:r>
              <a:rPr lang="zh-CN" altLang="en-US" sz="1600" b="0" dirty="0"/>
              <a:t>溶液：</a:t>
            </a:r>
            <a:r>
              <a:rPr lang="zh-CN" altLang="en-US" sz="1600" b="0" i="0" dirty="0">
                <a:latin typeface="Arial"/>
                <a:cs typeface="+mn-cs"/>
              </a:rPr>
              <a:t>	</a:t>
            </a:r>
            <a:r>
              <a:rPr lang="en-US" altLang="zh-CN" sz="1600" b="0" i="0" dirty="0">
                <a:latin typeface="Arial"/>
                <a:cs typeface="+mn-cs"/>
              </a:rPr>
              <a:t>MA</a:t>
            </a:r>
            <a:r>
              <a:rPr lang="zh-CN" altLang="en-US" sz="1600" b="0" i="1" baseline="-25000" dirty="0">
                <a:latin typeface="Arial"/>
                <a:cs typeface="+mn-cs"/>
              </a:rPr>
              <a:t>液体</a:t>
            </a:r>
            <a:r>
              <a:rPr lang="zh-CN" altLang="en-US" sz="1600" b="0" i="0" dirty="0">
                <a:latin typeface="Arial"/>
                <a:cs typeface="+mn-cs"/>
              </a:rPr>
              <a:t>（化合物</a:t>
            </a:r>
            <a:r>
              <a:rPr lang="zh-CN" altLang="en-US" sz="1600" b="0" dirty="0"/>
              <a:t>）</a:t>
            </a:r>
          </a:p>
          <a:p>
            <a:pPr marL="263525" indent="-263525" algn="l" defTabSz="914400">
              <a:spcBef>
                <a:spcPts val="300"/>
              </a:spcBef>
              <a:spcAft>
                <a:spcPts val="0"/>
              </a:spcAft>
              <a:buFont typeface="Arial"/>
              <a:buChar char="•"/>
              <a:tabLst>
                <a:tab pos="1165225" algn="l"/>
                <a:tab pos="1257300" algn="l"/>
              </a:tabLst>
            </a:pPr>
            <a:r>
              <a:rPr lang="zh-CN" altLang="en-US" sz="1600" b="0" i="0" dirty="0">
                <a:latin typeface="Arial"/>
                <a:cs typeface="+mn-cs"/>
              </a:rPr>
              <a:t>雾化：	</a:t>
            </a:r>
            <a:r>
              <a:rPr lang="en-US" altLang="zh-CN" sz="1600" b="0" i="0" dirty="0">
                <a:latin typeface="Arial"/>
                <a:cs typeface="+mn-cs"/>
              </a:rPr>
              <a:t>MA</a:t>
            </a:r>
            <a:r>
              <a:rPr lang="zh-CN" altLang="en-US" sz="1600" b="0" i="1" baseline="-25000" dirty="0">
                <a:latin typeface="Arial"/>
                <a:cs typeface="+mn-cs"/>
              </a:rPr>
              <a:t>液体</a:t>
            </a:r>
            <a:r>
              <a:rPr lang="zh-CN" altLang="en-US" sz="1600" b="0" i="0" dirty="0">
                <a:latin typeface="Arial"/>
                <a:cs typeface="+mn-cs"/>
              </a:rPr>
              <a:t>（化合物）</a:t>
            </a:r>
          </a:p>
          <a:p>
            <a:pPr marL="263525" indent="-263525" algn="l" defTabSz="914400">
              <a:spcBef>
                <a:spcPts val="300"/>
              </a:spcBef>
              <a:spcAft>
                <a:spcPts val="0"/>
              </a:spcAft>
              <a:buFont typeface="Arial"/>
              <a:buChar char="•"/>
              <a:tabLst>
                <a:tab pos="1165225" algn="l"/>
                <a:tab pos="1257300" algn="l"/>
              </a:tabLst>
            </a:pPr>
            <a:r>
              <a:rPr lang="zh-CN" altLang="en-US" sz="1600" b="0" i="0" dirty="0">
                <a:latin typeface="Arial"/>
                <a:cs typeface="+mn-cs"/>
              </a:rPr>
              <a:t>脱溶剂：	</a:t>
            </a:r>
            <a:r>
              <a:rPr lang="en-US" altLang="zh-CN" sz="1600" b="0" i="0" dirty="0">
                <a:latin typeface="Arial"/>
                <a:cs typeface="+mn-cs"/>
              </a:rPr>
              <a:t>MA</a:t>
            </a:r>
            <a:r>
              <a:rPr lang="zh-CN" altLang="en-US" sz="1600" b="0" i="1" baseline="-25000" dirty="0">
                <a:latin typeface="Arial"/>
                <a:cs typeface="+mn-cs"/>
              </a:rPr>
              <a:t>固体</a:t>
            </a:r>
            <a:r>
              <a:rPr lang="zh-CN" altLang="en-US" sz="1600" b="0" i="0" dirty="0">
                <a:latin typeface="Arial"/>
                <a:cs typeface="+mn-cs"/>
              </a:rPr>
              <a:t>（</a:t>
            </a:r>
            <a:r>
              <a:rPr lang="en-US" altLang="zh-CN" sz="1600" b="0" i="0" dirty="0">
                <a:latin typeface="Arial"/>
                <a:cs typeface="+mn-cs"/>
              </a:rPr>
              <a:t>A</a:t>
            </a:r>
            <a:r>
              <a:rPr lang="zh-CN" altLang="en-US" sz="1600" b="0" i="0" dirty="0">
                <a:latin typeface="Arial"/>
                <a:cs typeface="+mn-cs"/>
              </a:rPr>
              <a:t> </a:t>
            </a:r>
            <a:r>
              <a:rPr lang="en-US" altLang="zh-CN" sz="1600" b="0" i="0" dirty="0">
                <a:latin typeface="Arial"/>
                <a:cs typeface="+mn-cs"/>
              </a:rPr>
              <a:t>= </a:t>
            </a:r>
            <a:r>
              <a:rPr lang="zh-CN" altLang="en-US" sz="1600" b="0" i="0" dirty="0">
                <a:latin typeface="Arial"/>
                <a:cs typeface="+mn-cs"/>
              </a:rPr>
              <a:t>阴离子溶液）</a:t>
            </a:r>
          </a:p>
          <a:p>
            <a:pPr marL="263525" indent="-263525" algn="l" defTabSz="914400">
              <a:spcBef>
                <a:spcPts val="300"/>
              </a:spcBef>
              <a:spcAft>
                <a:spcPts val="0"/>
              </a:spcAft>
              <a:buFont typeface="Arial"/>
              <a:buChar char="•"/>
              <a:tabLst>
                <a:tab pos="1165225" algn="l"/>
                <a:tab pos="1257300" algn="l"/>
              </a:tabLst>
            </a:pPr>
            <a:r>
              <a:rPr lang="zh-CN" altLang="en-US" sz="1600" b="0" i="0" dirty="0">
                <a:latin typeface="Arial"/>
                <a:cs typeface="+mn-cs"/>
              </a:rPr>
              <a:t>气化：	</a:t>
            </a:r>
            <a:r>
              <a:rPr lang="en-US" altLang="zh-CN" sz="1600" b="0" i="0" dirty="0">
                <a:latin typeface="Arial"/>
                <a:cs typeface="+mn-cs"/>
              </a:rPr>
              <a:t>MA</a:t>
            </a:r>
            <a:r>
              <a:rPr lang="zh-CN" altLang="en-US" sz="1600" b="0" i="1" baseline="-25000" dirty="0">
                <a:latin typeface="Arial"/>
                <a:cs typeface="+mn-cs"/>
              </a:rPr>
              <a:t>气体</a:t>
            </a:r>
          </a:p>
          <a:p>
            <a:pPr marL="263525" indent="-263525" algn="l" defTabSz="914400">
              <a:spcBef>
                <a:spcPts val="300"/>
              </a:spcBef>
              <a:spcAft>
                <a:spcPts val="0"/>
              </a:spcAft>
              <a:buFont typeface="Arial"/>
              <a:buChar char="•"/>
              <a:tabLst>
                <a:tab pos="1165225" algn="l"/>
                <a:tab pos="1257300" algn="l"/>
              </a:tabLst>
            </a:pPr>
            <a:r>
              <a:rPr lang="zh-CN" altLang="en-US" sz="1600" b="0" i="0" dirty="0">
                <a:latin typeface="Arial"/>
                <a:cs typeface="+mn-cs"/>
              </a:rPr>
              <a:t>原子化：	</a:t>
            </a:r>
            <a:r>
              <a:rPr lang="en-US" altLang="zh-CN" sz="1600" b="0" i="0" dirty="0">
                <a:latin typeface="Arial"/>
                <a:cs typeface="+mn-cs"/>
              </a:rPr>
              <a:t>M</a:t>
            </a:r>
            <a:r>
              <a:rPr lang="en-US" altLang="zh-CN" sz="1600" b="0" i="0" baseline="30000" dirty="0">
                <a:latin typeface="Arial"/>
                <a:cs typeface="+mn-cs"/>
              </a:rPr>
              <a:t>0</a:t>
            </a:r>
          </a:p>
          <a:p>
            <a:pPr marL="263525" indent="-263525" algn="l" defTabSz="914400">
              <a:spcBef>
                <a:spcPts val="300"/>
              </a:spcBef>
              <a:spcAft>
                <a:spcPts val="0"/>
              </a:spcAft>
              <a:buFont typeface="Arial"/>
              <a:buChar char="•"/>
              <a:tabLst>
                <a:tab pos="1165225" algn="l"/>
                <a:tab pos="1257300" algn="l"/>
              </a:tabLst>
            </a:pPr>
            <a:r>
              <a:rPr lang="zh-CN" altLang="en-US" sz="1600" b="0" i="0" dirty="0">
                <a:latin typeface="Arial"/>
                <a:cs typeface="+mn-cs"/>
              </a:rPr>
              <a:t>激发：	</a:t>
            </a:r>
            <a:r>
              <a:rPr lang="en-US" altLang="zh-CN" sz="1600" b="0" i="0" dirty="0">
                <a:latin typeface="Arial"/>
                <a:cs typeface="+mn-cs"/>
              </a:rPr>
              <a:t>M*</a:t>
            </a:r>
          </a:p>
          <a:p>
            <a:pPr marL="263525" indent="-263525" algn="l" defTabSz="914400">
              <a:spcBef>
                <a:spcPts val="300"/>
              </a:spcBef>
              <a:spcAft>
                <a:spcPts val="0"/>
              </a:spcAft>
              <a:buFont typeface="Arial"/>
              <a:buChar char="•"/>
              <a:tabLst>
                <a:tab pos="1165225" algn="l"/>
                <a:tab pos="1257300" algn="l"/>
              </a:tabLst>
            </a:pPr>
            <a:r>
              <a:rPr lang="zh-CN" altLang="en-US" sz="1600" b="0" i="0" dirty="0">
                <a:latin typeface="Arial"/>
                <a:cs typeface="+mn-cs"/>
              </a:rPr>
              <a:t>离子化：	</a:t>
            </a:r>
            <a:r>
              <a:rPr lang="en-US" altLang="zh-CN" sz="1600" b="0" i="0" dirty="0">
                <a:latin typeface="Arial"/>
                <a:cs typeface="+mn-cs"/>
              </a:rPr>
              <a:t>M</a:t>
            </a:r>
            <a:r>
              <a:rPr lang="en-US" altLang="zh-CN" sz="1600" b="0" i="0" baseline="30000" dirty="0">
                <a:latin typeface="Arial"/>
                <a:cs typeface="+mn-cs"/>
              </a:rPr>
              <a:t>+</a:t>
            </a:r>
          </a:p>
          <a:p>
            <a:pPr algn="l" defTabSz="914400">
              <a:spcAft>
                <a:spcPts val="300"/>
              </a:spcAft>
              <a:buNone/>
            </a:pPr>
            <a:endParaRPr lang="zh-CN" altLang="en-US" dirty="0"/>
          </a:p>
          <a:p>
            <a:pPr algn="l" defTabSz="914400">
              <a:buNone/>
            </a:pPr>
            <a:endParaRPr lang="zh-CN" altLang="en-US" dirty="0"/>
          </a:p>
          <a:p>
            <a:pPr algn="l" defTabSz="914400">
              <a:buNone/>
            </a:pPr>
            <a:endParaRPr lang="zh-CN" altLang="en-US" dirty="0"/>
          </a:p>
        </p:txBody>
      </p:sp>
      <p:grpSp>
        <p:nvGrpSpPr>
          <p:cNvPr id="13" name="Group 12"/>
          <p:cNvGrpSpPr/>
          <p:nvPr/>
        </p:nvGrpSpPr>
        <p:grpSpPr>
          <a:xfrm>
            <a:off x="0" y="6085641"/>
            <a:ext cx="619067" cy="246221"/>
            <a:chOff x="1689099" y="6028267"/>
            <a:chExt cx="1087983" cy="246221"/>
          </a:xfrm>
        </p:grpSpPr>
        <p:sp>
          <p:nvSpPr>
            <p:cNvPr id="15" name="Action Button: Custom 14">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Chevron 15">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7" name="Chevron 16">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8" name="TextBox 17">
              <a:hlinkClick r:id="rId3"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sz="1000" b="1" i="0" dirty="0">
                <a:solidFill>
                  <a:srgbClr val="FFFFFF"/>
                </a:solidFill>
                <a:latin typeface="Arial"/>
                <a:ea typeface="+mn-ea"/>
                <a:cs typeface="+mn-cs"/>
              </a:endParaRPr>
            </a:p>
          </p:txBody>
        </p:sp>
      </p:grpSp>
      <p:sp>
        <p:nvSpPr>
          <p:cNvPr id="170" name="Rechteck 169"/>
          <p:cNvSpPr/>
          <p:nvPr/>
        </p:nvSpPr>
        <p:spPr>
          <a:xfrm>
            <a:off x="4788001" y="1612799"/>
            <a:ext cx="4129200" cy="4320000"/>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5" name="Gruppieren 4"/>
          <p:cNvGrpSpPr/>
          <p:nvPr/>
        </p:nvGrpSpPr>
        <p:grpSpPr>
          <a:xfrm>
            <a:off x="4991010" y="1810206"/>
            <a:ext cx="3696328" cy="3915507"/>
            <a:chOff x="5076735" y="1800083"/>
            <a:chExt cx="3696328" cy="3915507"/>
          </a:xfrm>
        </p:grpSpPr>
        <p:grpSp>
          <p:nvGrpSpPr>
            <p:cNvPr id="103" name="Group 23"/>
            <p:cNvGrpSpPr/>
            <p:nvPr/>
          </p:nvGrpSpPr>
          <p:grpSpPr>
            <a:xfrm>
              <a:off x="5076735" y="1800083"/>
              <a:ext cx="3696328" cy="3915507"/>
              <a:chOff x="2635213" y="1438275"/>
              <a:chExt cx="3688929" cy="4373563"/>
            </a:xfrm>
          </p:grpSpPr>
          <p:sp>
            <p:nvSpPr>
              <p:cNvPr id="104" name="Oval 24"/>
              <p:cNvSpPr>
                <a:spLocks noChangeArrowheads="1"/>
              </p:cNvSpPr>
              <p:nvPr/>
            </p:nvSpPr>
            <p:spPr bwMode="blackWhite">
              <a:xfrm>
                <a:off x="4102100" y="4899025"/>
                <a:ext cx="269875" cy="84138"/>
              </a:xfrm>
              <a:prstGeom prst="ellipse">
                <a:avLst/>
              </a:prstGeom>
              <a:solidFill>
                <a:schemeClr val="tx1"/>
              </a:solidFill>
              <a:ln w="12700">
                <a:solidFill>
                  <a:schemeClr val="hlink"/>
                </a:solidFill>
                <a:round/>
                <a:headEnd/>
                <a:tailEnd/>
              </a:ln>
            </p:spPr>
            <p:txBody>
              <a:bodyPr wrap="none" anchor="ctr"/>
              <a:lstStyle/>
              <a:p>
                <a:endParaRPr lang="en-US" sz="1200" dirty="0"/>
              </a:p>
            </p:txBody>
          </p:sp>
          <p:sp>
            <p:nvSpPr>
              <p:cNvPr id="105" name="Oval 8"/>
              <p:cNvSpPr>
                <a:spLocks noChangeArrowheads="1"/>
              </p:cNvSpPr>
              <p:nvPr/>
            </p:nvSpPr>
            <p:spPr bwMode="blackWhite">
              <a:xfrm>
                <a:off x="4524375" y="4732338"/>
                <a:ext cx="109538" cy="117475"/>
              </a:xfrm>
              <a:prstGeom prst="ellipse">
                <a:avLst/>
              </a:prstGeom>
              <a:solidFill>
                <a:schemeClr val="tx1">
                  <a:lumMod val="50000"/>
                  <a:lumOff val="50000"/>
                </a:schemeClr>
              </a:solidFill>
              <a:ln w="12700">
                <a:solidFill>
                  <a:srgbClr val="FFFFFF"/>
                </a:solidFill>
                <a:round/>
                <a:headEnd/>
                <a:tailEnd/>
              </a:ln>
            </p:spPr>
            <p:txBody>
              <a:bodyPr wrap="none" anchor="ctr"/>
              <a:lstStyle/>
              <a:p>
                <a:endParaRPr lang="en-US" sz="1200" dirty="0"/>
              </a:p>
            </p:txBody>
          </p:sp>
          <p:sp>
            <p:nvSpPr>
              <p:cNvPr id="106" name="Oval 9"/>
              <p:cNvSpPr>
                <a:spLocks noChangeArrowheads="1"/>
              </p:cNvSpPr>
              <p:nvPr/>
            </p:nvSpPr>
            <p:spPr bwMode="blackWhite">
              <a:xfrm>
                <a:off x="4611688" y="4864100"/>
                <a:ext cx="109537" cy="117475"/>
              </a:xfrm>
              <a:prstGeom prst="ellipse">
                <a:avLst/>
              </a:prstGeom>
              <a:solidFill>
                <a:schemeClr val="tx1">
                  <a:lumMod val="50000"/>
                  <a:lumOff val="50000"/>
                </a:schemeClr>
              </a:solidFill>
              <a:ln w="12700">
                <a:solidFill>
                  <a:srgbClr val="FFFFFF"/>
                </a:solidFill>
                <a:round/>
                <a:headEnd/>
                <a:tailEnd/>
              </a:ln>
            </p:spPr>
            <p:txBody>
              <a:bodyPr wrap="none" anchor="ctr"/>
              <a:lstStyle/>
              <a:p>
                <a:endParaRPr lang="en-US" sz="1200" dirty="0"/>
              </a:p>
            </p:txBody>
          </p:sp>
          <p:sp>
            <p:nvSpPr>
              <p:cNvPr id="107" name="Oval 10"/>
              <p:cNvSpPr>
                <a:spLocks noChangeArrowheads="1"/>
              </p:cNvSpPr>
              <p:nvPr/>
            </p:nvSpPr>
            <p:spPr bwMode="blackWhite">
              <a:xfrm>
                <a:off x="4598988" y="4630738"/>
                <a:ext cx="111125" cy="117475"/>
              </a:xfrm>
              <a:prstGeom prst="ellipse">
                <a:avLst/>
              </a:prstGeom>
              <a:solidFill>
                <a:schemeClr val="tx1">
                  <a:lumMod val="50000"/>
                  <a:lumOff val="50000"/>
                </a:schemeClr>
              </a:solidFill>
              <a:ln w="12700">
                <a:solidFill>
                  <a:srgbClr val="FFFFFF"/>
                </a:solidFill>
                <a:round/>
                <a:headEnd/>
                <a:tailEnd/>
              </a:ln>
            </p:spPr>
            <p:txBody>
              <a:bodyPr wrap="none" anchor="ctr"/>
              <a:lstStyle/>
              <a:p>
                <a:endParaRPr lang="en-US" sz="1200" dirty="0"/>
              </a:p>
            </p:txBody>
          </p:sp>
          <p:sp>
            <p:nvSpPr>
              <p:cNvPr id="108" name="Oval 11"/>
              <p:cNvSpPr>
                <a:spLocks noChangeArrowheads="1"/>
              </p:cNvSpPr>
              <p:nvPr/>
            </p:nvSpPr>
            <p:spPr bwMode="blackWhite">
              <a:xfrm>
                <a:off x="4692650" y="4749800"/>
                <a:ext cx="111125" cy="117475"/>
              </a:xfrm>
              <a:prstGeom prst="ellipse">
                <a:avLst/>
              </a:prstGeom>
              <a:solidFill>
                <a:schemeClr val="tx1">
                  <a:lumMod val="50000"/>
                  <a:lumOff val="50000"/>
                </a:schemeClr>
              </a:solidFill>
              <a:ln w="12700">
                <a:solidFill>
                  <a:srgbClr val="FFFFFF"/>
                </a:solidFill>
                <a:round/>
                <a:headEnd/>
                <a:tailEnd/>
              </a:ln>
            </p:spPr>
            <p:txBody>
              <a:bodyPr wrap="none" anchor="ctr"/>
              <a:lstStyle/>
              <a:p>
                <a:endParaRPr lang="en-US" sz="1200" dirty="0"/>
              </a:p>
            </p:txBody>
          </p:sp>
          <p:sp>
            <p:nvSpPr>
              <p:cNvPr id="109" name="Oval 12"/>
              <p:cNvSpPr>
                <a:spLocks noChangeArrowheads="1"/>
              </p:cNvSpPr>
              <p:nvPr/>
            </p:nvSpPr>
            <p:spPr bwMode="blackWhite">
              <a:xfrm>
                <a:off x="4513263" y="4886325"/>
                <a:ext cx="109537" cy="115888"/>
              </a:xfrm>
              <a:prstGeom prst="ellipse">
                <a:avLst/>
              </a:prstGeom>
              <a:solidFill>
                <a:schemeClr val="tx1">
                  <a:lumMod val="50000"/>
                  <a:lumOff val="50000"/>
                </a:schemeClr>
              </a:solidFill>
              <a:ln w="12700">
                <a:solidFill>
                  <a:srgbClr val="FFFFFF"/>
                </a:solidFill>
                <a:round/>
                <a:headEnd/>
                <a:tailEnd/>
              </a:ln>
            </p:spPr>
            <p:txBody>
              <a:bodyPr wrap="none" anchor="ctr"/>
              <a:lstStyle/>
              <a:p>
                <a:endParaRPr lang="en-US" sz="1200" dirty="0"/>
              </a:p>
            </p:txBody>
          </p:sp>
          <p:sp>
            <p:nvSpPr>
              <p:cNvPr id="110" name="Oval 13"/>
              <p:cNvSpPr>
                <a:spLocks noChangeArrowheads="1"/>
              </p:cNvSpPr>
              <p:nvPr/>
            </p:nvSpPr>
            <p:spPr bwMode="blackWhite">
              <a:xfrm>
                <a:off x="4467225" y="4713288"/>
                <a:ext cx="109538" cy="117475"/>
              </a:xfrm>
              <a:prstGeom prst="ellipse">
                <a:avLst/>
              </a:prstGeom>
              <a:solidFill>
                <a:schemeClr val="tx1">
                  <a:lumMod val="50000"/>
                  <a:lumOff val="50000"/>
                </a:schemeClr>
              </a:solidFill>
              <a:ln w="12700">
                <a:solidFill>
                  <a:srgbClr val="FFFFFF"/>
                </a:solidFill>
                <a:round/>
                <a:headEnd/>
                <a:tailEnd/>
              </a:ln>
            </p:spPr>
            <p:txBody>
              <a:bodyPr wrap="none" anchor="ctr"/>
              <a:lstStyle/>
              <a:p>
                <a:endParaRPr lang="en-US" sz="1200" dirty="0"/>
              </a:p>
            </p:txBody>
          </p:sp>
          <p:sp>
            <p:nvSpPr>
              <p:cNvPr id="111" name="AutoShape 14"/>
              <p:cNvSpPr>
                <a:spLocks noChangeArrowheads="1"/>
              </p:cNvSpPr>
              <p:nvPr/>
            </p:nvSpPr>
            <p:spPr bwMode="blackWhite">
              <a:xfrm>
                <a:off x="4133397" y="1951038"/>
                <a:ext cx="193675" cy="276225"/>
              </a:xfrm>
              <a:prstGeom prst="upArrow">
                <a:avLst>
                  <a:gd name="adj1" fmla="val 50000"/>
                  <a:gd name="adj2" fmla="val 71292"/>
                </a:avLst>
              </a:prstGeom>
              <a:solidFill>
                <a:schemeClr val="accent1"/>
              </a:solidFill>
              <a:ln w="9525">
                <a:noFill/>
                <a:miter lim="800000"/>
                <a:headEnd/>
                <a:tailEnd/>
              </a:ln>
            </p:spPr>
            <p:txBody>
              <a:bodyPr wrap="none" anchor="ctr"/>
              <a:lstStyle/>
              <a:p>
                <a:endParaRPr lang="en-US" sz="1200" dirty="0"/>
              </a:p>
            </p:txBody>
          </p:sp>
          <p:sp>
            <p:nvSpPr>
              <p:cNvPr id="112" name="AutoShape 15"/>
              <p:cNvSpPr>
                <a:spLocks noChangeArrowheads="1"/>
              </p:cNvSpPr>
              <p:nvPr/>
            </p:nvSpPr>
            <p:spPr bwMode="blackWhite">
              <a:xfrm>
                <a:off x="4133397" y="2730501"/>
                <a:ext cx="193675" cy="276225"/>
              </a:xfrm>
              <a:prstGeom prst="upArrow">
                <a:avLst>
                  <a:gd name="adj1" fmla="val 50000"/>
                  <a:gd name="adj2" fmla="val 71292"/>
                </a:avLst>
              </a:prstGeom>
              <a:solidFill>
                <a:schemeClr val="accent1"/>
              </a:solidFill>
              <a:ln w="9525">
                <a:noFill/>
                <a:miter lim="800000"/>
                <a:headEnd/>
                <a:tailEnd/>
              </a:ln>
            </p:spPr>
            <p:txBody>
              <a:bodyPr wrap="none" anchor="ctr"/>
              <a:lstStyle/>
              <a:p>
                <a:endParaRPr lang="en-US" sz="1200" dirty="0"/>
              </a:p>
            </p:txBody>
          </p:sp>
          <p:sp>
            <p:nvSpPr>
              <p:cNvPr id="113" name="AutoShape 16"/>
              <p:cNvSpPr>
                <a:spLocks noChangeArrowheads="1"/>
              </p:cNvSpPr>
              <p:nvPr/>
            </p:nvSpPr>
            <p:spPr bwMode="blackWhite">
              <a:xfrm>
                <a:off x="4133397" y="3972511"/>
                <a:ext cx="193675" cy="276225"/>
              </a:xfrm>
              <a:prstGeom prst="upArrow">
                <a:avLst>
                  <a:gd name="adj1" fmla="val 50000"/>
                  <a:gd name="adj2" fmla="val 71292"/>
                </a:avLst>
              </a:prstGeom>
              <a:solidFill>
                <a:schemeClr val="accent1"/>
              </a:solidFill>
              <a:ln w="9525">
                <a:noFill/>
                <a:miter lim="800000"/>
                <a:headEnd/>
                <a:tailEnd/>
              </a:ln>
            </p:spPr>
            <p:txBody>
              <a:bodyPr wrap="none" anchor="ctr"/>
              <a:lstStyle/>
              <a:p>
                <a:endParaRPr lang="en-US" sz="1200" dirty="0"/>
              </a:p>
            </p:txBody>
          </p:sp>
          <p:sp>
            <p:nvSpPr>
              <p:cNvPr id="115" name="Oval 18"/>
              <p:cNvSpPr>
                <a:spLocks noChangeArrowheads="1"/>
              </p:cNvSpPr>
              <p:nvPr/>
            </p:nvSpPr>
            <p:spPr bwMode="blackWhite">
              <a:xfrm>
                <a:off x="4187825" y="4308475"/>
                <a:ext cx="61913" cy="66675"/>
              </a:xfrm>
              <a:prstGeom prst="ellipse">
                <a:avLst/>
              </a:prstGeom>
              <a:solidFill>
                <a:schemeClr val="tx1">
                  <a:lumMod val="50000"/>
                  <a:lumOff val="50000"/>
                </a:schemeClr>
              </a:solidFill>
              <a:ln w="12700">
                <a:solidFill>
                  <a:srgbClr val="FFFFFF"/>
                </a:solidFill>
                <a:round/>
                <a:headEnd/>
                <a:tailEnd/>
              </a:ln>
            </p:spPr>
            <p:txBody>
              <a:bodyPr wrap="none" anchor="ctr"/>
              <a:lstStyle/>
              <a:p>
                <a:endParaRPr lang="en-US" sz="1200" dirty="0"/>
              </a:p>
            </p:txBody>
          </p:sp>
          <p:sp>
            <p:nvSpPr>
              <p:cNvPr id="116" name="Oval 19"/>
              <p:cNvSpPr>
                <a:spLocks noChangeArrowheads="1"/>
              </p:cNvSpPr>
              <p:nvPr/>
            </p:nvSpPr>
            <p:spPr bwMode="blackWhite">
              <a:xfrm>
                <a:off x="4289425" y="4354513"/>
                <a:ext cx="61913" cy="65087"/>
              </a:xfrm>
              <a:prstGeom prst="ellipse">
                <a:avLst/>
              </a:prstGeom>
              <a:solidFill>
                <a:schemeClr val="tx1">
                  <a:lumMod val="50000"/>
                  <a:lumOff val="50000"/>
                </a:schemeClr>
              </a:solidFill>
              <a:ln w="12700">
                <a:solidFill>
                  <a:srgbClr val="FFFFFF"/>
                </a:solidFill>
                <a:round/>
                <a:headEnd/>
                <a:tailEnd/>
              </a:ln>
            </p:spPr>
            <p:txBody>
              <a:bodyPr wrap="none" anchor="ctr"/>
              <a:lstStyle/>
              <a:p>
                <a:endParaRPr lang="en-US" sz="1200" dirty="0"/>
              </a:p>
            </p:txBody>
          </p:sp>
          <p:sp>
            <p:nvSpPr>
              <p:cNvPr id="117" name="Oval 20"/>
              <p:cNvSpPr>
                <a:spLocks noChangeArrowheads="1"/>
              </p:cNvSpPr>
              <p:nvPr/>
            </p:nvSpPr>
            <p:spPr bwMode="blackWhite">
              <a:xfrm>
                <a:off x="4084638" y="4367213"/>
                <a:ext cx="61912" cy="65087"/>
              </a:xfrm>
              <a:prstGeom prst="ellipse">
                <a:avLst/>
              </a:prstGeom>
              <a:solidFill>
                <a:schemeClr val="tx1">
                  <a:lumMod val="50000"/>
                  <a:lumOff val="50000"/>
                </a:schemeClr>
              </a:solidFill>
              <a:ln w="12700">
                <a:solidFill>
                  <a:srgbClr val="FFFFFF"/>
                </a:solidFill>
                <a:round/>
                <a:headEnd/>
                <a:tailEnd/>
              </a:ln>
            </p:spPr>
            <p:txBody>
              <a:bodyPr wrap="none" anchor="ctr"/>
              <a:lstStyle/>
              <a:p>
                <a:endParaRPr lang="en-US" sz="1200" dirty="0"/>
              </a:p>
            </p:txBody>
          </p:sp>
          <p:sp>
            <p:nvSpPr>
              <p:cNvPr id="118" name="Oval 21"/>
              <p:cNvSpPr>
                <a:spLocks noChangeArrowheads="1"/>
              </p:cNvSpPr>
              <p:nvPr/>
            </p:nvSpPr>
            <p:spPr bwMode="blackWhite">
              <a:xfrm>
                <a:off x="4191000" y="4416425"/>
                <a:ext cx="61913" cy="65088"/>
              </a:xfrm>
              <a:prstGeom prst="ellipse">
                <a:avLst/>
              </a:prstGeom>
              <a:solidFill>
                <a:schemeClr val="tx1">
                  <a:lumMod val="50000"/>
                  <a:lumOff val="50000"/>
                </a:schemeClr>
              </a:solidFill>
              <a:ln w="12700">
                <a:solidFill>
                  <a:srgbClr val="FFFFFF"/>
                </a:solidFill>
                <a:round/>
                <a:headEnd/>
                <a:tailEnd/>
              </a:ln>
            </p:spPr>
            <p:txBody>
              <a:bodyPr wrap="none" anchor="ctr"/>
              <a:lstStyle/>
              <a:p>
                <a:endParaRPr lang="en-US" sz="1200" dirty="0"/>
              </a:p>
            </p:txBody>
          </p:sp>
          <p:sp>
            <p:nvSpPr>
              <p:cNvPr id="119" name="Oval 22"/>
              <p:cNvSpPr>
                <a:spLocks noChangeArrowheads="1"/>
              </p:cNvSpPr>
              <p:nvPr/>
            </p:nvSpPr>
            <p:spPr bwMode="blackWhite">
              <a:xfrm>
                <a:off x="4121150" y="4467225"/>
                <a:ext cx="63500" cy="65088"/>
              </a:xfrm>
              <a:prstGeom prst="ellipse">
                <a:avLst/>
              </a:prstGeom>
              <a:solidFill>
                <a:schemeClr val="tx1">
                  <a:lumMod val="50000"/>
                  <a:lumOff val="50000"/>
                </a:schemeClr>
              </a:solidFill>
              <a:ln w="12700">
                <a:solidFill>
                  <a:srgbClr val="FFFFFF"/>
                </a:solidFill>
                <a:round/>
                <a:headEnd/>
                <a:tailEnd/>
              </a:ln>
            </p:spPr>
            <p:txBody>
              <a:bodyPr wrap="none" anchor="ctr"/>
              <a:lstStyle/>
              <a:p>
                <a:endParaRPr lang="en-US" sz="1200" dirty="0"/>
              </a:p>
            </p:txBody>
          </p:sp>
          <p:sp>
            <p:nvSpPr>
              <p:cNvPr id="120" name="Oval 23"/>
              <p:cNvSpPr>
                <a:spLocks noChangeArrowheads="1"/>
              </p:cNvSpPr>
              <p:nvPr/>
            </p:nvSpPr>
            <p:spPr bwMode="blackWhite">
              <a:xfrm>
                <a:off x="4283075" y="4452938"/>
                <a:ext cx="61913" cy="66675"/>
              </a:xfrm>
              <a:prstGeom prst="ellipse">
                <a:avLst/>
              </a:prstGeom>
              <a:solidFill>
                <a:schemeClr val="tx1">
                  <a:lumMod val="50000"/>
                  <a:lumOff val="50000"/>
                </a:schemeClr>
              </a:solidFill>
              <a:ln w="12700">
                <a:solidFill>
                  <a:srgbClr val="FFFFFF"/>
                </a:solidFill>
                <a:round/>
                <a:headEnd/>
                <a:tailEnd/>
              </a:ln>
            </p:spPr>
            <p:txBody>
              <a:bodyPr wrap="none" anchor="ctr"/>
              <a:lstStyle/>
              <a:p>
                <a:endParaRPr lang="en-US" sz="1200" dirty="0"/>
              </a:p>
            </p:txBody>
          </p:sp>
          <p:sp>
            <p:nvSpPr>
              <p:cNvPr id="121" name="Line 24"/>
              <p:cNvSpPr>
                <a:spLocks noChangeShapeType="1"/>
              </p:cNvSpPr>
              <p:nvPr/>
            </p:nvSpPr>
            <p:spPr bwMode="blackWhite">
              <a:xfrm flipV="1">
                <a:off x="2635213" y="1808162"/>
                <a:ext cx="3688929" cy="0"/>
              </a:xfrm>
              <a:prstGeom prst="line">
                <a:avLst/>
              </a:prstGeom>
              <a:noFill/>
              <a:ln w="12700">
                <a:solidFill>
                  <a:schemeClr val="accent1"/>
                </a:solidFill>
                <a:prstDash val="lgDash"/>
                <a:round/>
                <a:headEnd type="none" w="sm" len="sm"/>
                <a:tailEnd type="none" w="sm" len="sm"/>
              </a:ln>
            </p:spPr>
            <p:txBody>
              <a:bodyPr wrap="none" anchor="ctr"/>
              <a:lstStyle/>
              <a:p>
                <a:endParaRPr lang="en-US" sz="1200" dirty="0"/>
              </a:p>
            </p:txBody>
          </p:sp>
          <p:sp>
            <p:nvSpPr>
              <p:cNvPr id="122" name="Oval 25"/>
              <p:cNvSpPr>
                <a:spLocks noChangeArrowheads="1"/>
              </p:cNvSpPr>
              <p:nvPr/>
            </p:nvSpPr>
            <p:spPr bwMode="blackWhite">
              <a:xfrm>
                <a:off x="3749675" y="1757363"/>
                <a:ext cx="130175" cy="158750"/>
              </a:xfrm>
              <a:prstGeom prst="ellipse">
                <a:avLst/>
              </a:prstGeom>
              <a:solidFill>
                <a:schemeClr val="tx1">
                  <a:lumMod val="50000"/>
                  <a:lumOff val="50000"/>
                </a:schemeClr>
              </a:solidFill>
              <a:ln w="12700">
                <a:solidFill>
                  <a:srgbClr val="FFFFFF"/>
                </a:solidFill>
                <a:round/>
                <a:headEnd/>
                <a:tailEnd/>
              </a:ln>
            </p:spPr>
            <p:txBody>
              <a:bodyPr wrap="none" anchor="ctr"/>
              <a:lstStyle/>
              <a:p>
                <a:endParaRPr lang="en-US" sz="1200" dirty="0"/>
              </a:p>
            </p:txBody>
          </p:sp>
          <p:sp>
            <p:nvSpPr>
              <p:cNvPr id="123" name="Oval 26"/>
              <p:cNvSpPr>
                <a:spLocks noChangeArrowheads="1"/>
              </p:cNvSpPr>
              <p:nvPr/>
            </p:nvSpPr>
            <p:spPr bwMode="blackWhite">
              <a:xfrm>
                <a:off x="4327525" y="1614488"/>
                <a:ext cx="130175" cy="158750"/>
              </a:xfrm>
              <a:prstGeom prst="ellipse">
                <a:avLst/>
              </a:prstGeom>
              <a:solidFill>
                <a:schemeClr val="tx1">
                  <a:lumMod val="50000"/>
                  <a:lumOff val="50000"/>
                </a:schemeClr>
              </a:solidFill>
              <a:ln w="12700">
                <a:solidFill>
                  <a:srgbClr val="FFFFFF"/>
                </a:solidFill>
                <a:round/>
                <a:headEnd/>
                <a:tailEnd/>
              </a:ln>
            </p:spPr>
            <p:txBody>
              <a:bodyPr wrap="none" anchor="ctr"/>
              <a:lstStyle/>
              <a:p>
                <a:endParaRPr lang="en-US" sz="1200" dirty="0"/>
              </a:p>
            </p:txBody>
          </p:sp>
          <p:sp>
            <p:nvSpPr>
              <p:cNvPr id="124" name="Oval 27"/>
              <p:cNvSpPr>
                <a:spLocks noChangeArrowheads="1"/>
              </p:cNvSpPr>
              <p:nvPr/>
            </p:nvSpPr>
            <p:spPr bwMode="blackWhite">
              <a:xfrm>
                <a:off x="4713287" y="1919288"/>
                <a:ext cx="130175" cy="160337"/>
              </a:xfrm>
              <a:prstGeom prst="ellipse">
                <a:avLst/>
              </a:prstGeom>
              <a:solidFill>
                <a:schemeClr val="tx1">
                  <a:lumMod val="50000"/>
                  <a:lumOff val="50000"/>
                </a:schemeClr>
              </a:solidFill>
              <a:ln w="12700">
                <a:solidFill>
                  <a:srgbClr val="FFFFFF"/>
                </a:solidFill>
                <a:round/>
                <a:headEnd/>
                <a:tailEnd/>
              </a:ln>
            </p:spPr>
            <p:txBody>
              <a:bodyPr wrap="none" anchor="ctr"/>
              <a:lstStyle/>
              <a:p>
                <a:endParaRPr lang="en-US" sz="1200" dirty="0"/>
              </a:p>
            </p:txBody>
          </p:sp>
          <p:sp>
            <p:nvSpPr>
              <p:cNvPr id="125" name="Oval 28"/>
              <p:cNvSpPr>
                <a:spLocks noChangeArrowheads="1"/>
              </p:cNvSpPr>
              <p:nvPr/>
            </p:nvSpPr>
            <p:spPr bwMode="blackWhite">
              <a:xfrm>
                <a:off x="4408488" y="2562225"/>
                <a:ext cx="130175" cy="160338"/>
              </a:xfrm>
              <a:prstGeom prst="ellipse">
                <a:avLst/>
              </a:prstGeom>
              <a:solidFill>
                <a:schemeClr val="tx1">
                  <a:lumMod val="50000"/>
                  <a:lumOff val="50000"/>
                </a:schemeClr>
              </a:solidFill>
              <a:ln w="12700">
                <a:solidFill>
                  <a:srgbClr val="FFFFFF"/>
                </a:solidFill>
                <a:round/>
                <a:headEnd/>
                <a:tailEnd/>
              </a:ln>
            </p:spPr>
            <p:txBody>
              <a:bodyPr wrap="none" anchor="ctr"/>
              <a:lstStyle/>
              <a:p>
                <a:endParaRPr lang="en-US" sz="1200" dirty="0"/>
              </a:p>
            </p:txBody>
          </p:sp>
          <p:sp>
            <p:nvSpPr>
              <p:cNvPr id="126" name="Oval 29"/>
              <p:cNvSpPr>
                <a:spLocks noChangeArrowheads="1"/>
              </p:cNvSpPr>
              <p:nvPr/>
            </p:nvSpPr>
            <p:spPr bwMode="blackWhite">
              <a:xfrm>
                <a:off x="4267200" y="2185988"/>
                <a:ext cx="219075" cy="227012"/>
              </a:xfrm>
              <a:prstGeom prst="ellipse">
                <a:avLst/>
              </a:prstGeom>
              <a:solidFill>
                <a:schemeClr val="tx1">
                  <a:lumMod val="50000"/>
                  <a:lumOff val="50000"/>
                </a:schemeClr>
              </a:solidFill>
              <a:ln w="12700">
                <a:solidFill>
                  <a:srgbClr val="FFFFFF"/>
                </a:solidFill>
                <a:round/>
                <a:headEnd/>
                <a:tailEnd/>
              </a:ln>
            </p:spPr>
            <p:txBody>
              <a:bodyPr wrap="none" anchor="ctr"/>
              <a:lstStyle/>
              <a:p>
                <a:endParaRPr lang="en-US" sz="1200" dirty="0"/>
              </a:p>
            </p:txBody>
          </p:sp>
          <p:sp>
            <p:nvSpPr>
              <p:cNvPr id="127" name="Oval 30"/>
              <p:cNvSpPr>
                <a:spLocks noChangeArrowheads="1"/>
              </p:cNvSpPr>
              <p:nvPr/>
            </p:nvSpPr>
            <p:spPr bwMode="blackWhite">
              <a:xfrm>
                <a:off x="4178300" y="2276475"/>
                <a:ext cx="130175" cy="160338"/>
              </a:xfrm>
              <a:prstGeom prst="ellipse">
                <a:avLst/>
              </a:prstGeom>
              <a:solidFill>
                <a:schemeClr val="tx1">
                  <a:lumMod val="50000"/>
                  <a:lumOff val="50000"/>
                </a:schemeClr>
              </a:solidFill>
              <a:ln w="12700">
                <a:solidFill>
                  <a:srgbClr val="FFFFFF"/>
                </a:solidFill>
                <a:round/>
                <a:headEnd/>
                <a:tailEnd/>
              </a:ln>
            </p:spPr>
            <p:txBody>
              <a:bodyPr wrap="none" anchor="ctr"/>
              <a:lstStyle/>
              <a:p>
                <a:endParaRPr lang="en-US" sz="1200" dirty="0"/>
              </a:p>
            </p:txBody>
          </p:sp>
          <p:sp>
            <p:nvSpPr>
              <p:cNvPr id="128" name="Oval 31"/>
              <p:cNvSpPr>
                <a:spLocks noChangeArrowheads="1"/>
              </p:cNvSpPr>
              <p:nvPr/>
            </p:nvSpPr>
            <p:spPr bwMode="blackWhite">
              <a:xfrm>
                <a:off x="3911600" y="2446338"/>
                <a:ext cx="217488" cy="227012"/>
              </a:xfrm>
              <a:prstGeom prst="ellipse">
                <a:avLst/>
              </a:prstGeom>
              <a:solidFill>
                <a:schemeClr val="tx1">
                  <a:lumMod val="50000"/>
                  <a:lumOff val="50000"/>
                </a:schemeClr>
              </a:solidFill>
              <a:ln w="12700">
                <a:solidFill>
                  <a:srgbClr val="FFFFFF"/>
                </a:solidFill>
                <a:round/>
                <a:headEnd/>
                <a:tailEnd/>
              </a:ln>
            </p:spPr>
            <p:txBody>
              <a:bodyPr wrap="none" anchor="ctr"/>
              <a:lstStyle/>
              <a:p>
                <a:endParaRPr lang="en-US" sz="1200" dirty="0"/>
              </a:p>
            </p:txBody>
          </p:sp>
          <p:sp>
            <p:nvSpPr>
              <p:cNvPr id="129" name="Oval 32"/>
              <p:cNvSpPr>
                <a:spLocks noChangeArrowheads="1"/>
              </p:cNvSpPr>
              <p:nvPr/>
            </p:nvSpPr>
            <p:spPr bwMode="blackWhite">
              <a:xfrm>
                <a:off x="3849688" y="2478088"/>
                <a:ext cx="130175" cy="160337"/>
              </a:xfrm>
              <a:prstGeom prst="ellipse">
                <a:avLst/>
              </a:prstGeom>
              <a:solidFill>
                <a:schemeClr val="tx1">
                  <a:lumMod val="50000"/>
                  <a:lumOff val="50000"/>
                </a:schemeClr>
              </a:solidFill>
              <a:ln w="12700">
                <a:solidFill>
                  <a:srgbClr val="FFFFFF"/>
                </a:solidFill>
                <a:round/>
                <a:headEnd/>
                <a:tailEnd/>
              </a:ln>
            </p:spPr>
            <p:txBody>
              <a:bodyPr wrap="none" anchor="ctr"/>
              <a:lstStyle/>
              <a:p>
                <a:endParaRPr lang="en-US" sz="1200" dirty="0"/>
              </a:p>
            </p:txBody>
          </p:sp>
          <p:sp>
            <p:nvSpPr>
              <p:cNvPr id="130" name="Oval 33"/>
              <p:cNvSpPr>
                <a:spLocks noChangeArrowheads="1"/>
              </p:cNvSpPr>
              <p:nvPr/>
            </p:nvSpPr>
            <p:spPr bwMode="blackWhite">
              <a:xfrm>
                <a:off x="4008437" y="1698625"/>
                <a:ext cx="217488" cy="228600"/>
              </a:xfrm>
              <a:prstGeom prst="ellipse">
                <a:avLst/>
              </a:prstGeom>
              <a:solidFill>
                <a:schemeClr val="tx1">
                  <a:lumMod val="50000"/>
                  <a:lumOff val="50000"/>
                </a:schemeClr>
              </a:solidFill>
              <a:ln w="12700">
                <a:solidFill>
                  <a:srgbClr val="FFFFFF"/>
                </a:solidFill>
                <a:round/>
                <a:headEnd/>
                <a:tailEnd/>
              </a:ln>
            </p:spPr>
            <p:txBody>
              <a:bodyPr wrap="none" anchor="ctr"/>
              <a:lstStyle/>
              <a:p>
                <a:endParaRPr lang="en-US" sz="1200" dirty="0"/>
              </a:p>
            </p:txBody>
          </p:sp>
          <p:sp>
            <p:nvSpPr>
              <p:cNvPr id="131" name="Oval 34"/>
              <p:cNvSpPr>
                <a:spLocks noChangeArrowheads="1"/>
              </p:cNvSpPr>
              <p:nvPr/>
            </p:nvSpPr>
            <p:spPr bwMode="blackWhite">
              <a:xfrm>
                <a:off x="4246563" y="2478088"/>
                <a:ext cx="217487" cy="228600"/>
              </a:xfrm>
              <a:prstGeom prst="ellipse">
                <a:avLst/>
              </a:prstGeom>
              <a:solidFill>
                <a:schemeClr val="tx1">
                  <a:lumMod val="50000"/>
                  <a:lumOff val="50000"/>
                </a:schemeClr>
              </a:solidFill>
              <a:ln w="12700">
                <a:solidFill>
                  <a:srgbClr val="FFFFFF"/>
                </a:solidFill>
                <a:round/>
                <a:headEnd/>
                <a:tailEnd/>
              </a:ln>
            </p:spPr>
            <p:txBody>
              <a:bodyPr wrap="none" anchor="ctr"/>
              <a:lstStyle/>
              <a:p>
                <a:endParaRPr lang="en-US" sz="1200" dirty="0"/>
              </a:p>
            </p:txBody>
          </p:sp>
          <p:sp>
            <p:nvSpPr>
              <p:cNvPr id="132" name="Oval 35"/>
              <p:cNvSpPr>
                <a:spLocks noChangeArrowheads="1"/>
              </p:cNvSpPr>
              <p:nvPr/>
            </p:nvSpPr>
            <p:spPr bwMode="blackWhite">
              <a:xfrm>
                <a:off x="4492625" y="1438275"/>
                <a:ext cx="219075" cy="228600"/>
              </a:xfrm>
              <a:prstGeom prst="ellipse">
                <a:avLst/>
              </a:prstGeom>
              <a:solidFill>
                <a:schemeClr val="tx1">
                  <a:lumMod val="50000"/>
                  <a:lumOff val="50000"/>
                </a:schemeClr>
              </a:solidFill>
              <a:ln w="12700">
                <a:solidFill>
                  <a:srgbClr val="FFFFFF"/>
                </a:solidFill>
                <a:round/>
                <a:headEnd/>
                <a:tailEnd/>
              </a:ln>
            </p:spPr>
            <p:txBody>
              <a:bodyPr wrap="none" anchor="ctr"/>
              <a:lstStyle/>
              <a:p>
                <a:endParaRPr lang="en-US" sz="1200" dirty="0"/>
              </a:p>
            </p:txBody>
          </p:sp>
          <p:sp>
            <p:nvSpPr>
              <p:cNvPr id="133" name="Oval 36"/>
              <p:cNvSpPr>
                <a:spLocks noChangeArrowheads="1"/>
              </p:cNvSpPr>
              <p:nvPr/>
            </p:nvSpPr>
            <p:spPr bwMode="blackWhite">
              <a:xfrm>
                <a:off x="4435475" y="1803400"/>
                <a:ext cx="217487" cy="227013"/>
              </a:xfrm>
              <a:prstGeom prst="ellipse">
                <a:avLst/>
              </a:prstGeom>
              <a:solidFill>
                <a:schemeClr val="tx1">
                  <a:lumMod val="50000"/>
                  <a:lumOff val="50000"/>
                </a:schemeClr>
              </a:solidFill>
              <a:ln w="12700">
                <a:solidFill>
                  <a:srgbClr val="FFFFFF"/>
                </a:solidFill>
                <a:round/>
                <a:headEnd/>
                <a:tailEnd/>
              </a:ln>
            </p:spPr>
            <p:txBody>
              <a:bodyPr wrap="none" anchor="ctr"/>
              <a:lstStyle/>
              <a:p>
                <a:endParaRPr lang="en-US" sz="1200" dirty="0"/>
              </a:p>
            </p:txBody>
          </p:sp>
          <p:sp>
            <p:nvSpPr>
              <p:cNvPr id="134" name="Oval 37"/>
              <p:cNvSpPr>
                <a:spLocks noChangeArrowheads="1"/>
              </p:cNvSpPr>
              <p:nvPr/>
            </p:nvSpPr>
            <p:spPr bwMode="blackWhite">
              <a:xfrm>
                <a:off x="4168775" y="3033713"/>
                <a:ext cx="46038" cy="46037"/>
              </a:xfrm>
              <a:prstGeom prst="ellipse">
                <a:avLst/>
              </a:prstGeom>
              <a:noFill/>
              <a:ln w="12700">
                <a:solidFill>
                  <a:srgbClr val="FFFFFF"/>
                </a:solidFill>
                <a:round/>
                <a:headEnd/>
                <a:tailEnd/>
              </a:ln>
            </p:spPr>
            <p:txBody>
              <a:bodyPr wrap="none" anchor="ctr"/>
              <a:lstStyle/>
              <a:p>
                <a:endParaRPr lang="en-US" sz="1200" dirty="0"/>
              </a:p>
            </p:txBody>
          </p:sp>
          <p:sp>
            <p:nvSpPr>
              <p:cNvPr id="135" name="Oval 38"/>
              <p:cNvSpPr>
                <a:spLocks noChangeArrowheads="1"/>
              </p:cNvSpPr>
              <p:nvPr/>
            </p:nvSpPr>
            <p:spPr bwMode="blackWhite">
              <a:xfrm>
                <a:off x="4003675" y="3079750"/>
                <a:ext cx="44450" cy="46038"/>
              </a:xfrm>
              <a:prstGeom prst="ellipse">
                <a:avLst/>
              </a:prstGeom>
              <a:noFill/>
              <a:ln w="12700">
                <a:solidFill>
                  <a:srgbClr val="FFFFFF"/>
                </a:solidFill>
                <a:round/>
                <a:headEnd/>
                <a:tailEnd/>
              </a:ln>
            </p:spPr>
            <p:txBody>
              <a:bodyPr wrap="none" anchor="ctr"/>
              <a:lstStyle/>
              <a:p>
                <a:endParaRPr lang="en-US" sz="1200" dirty="0"/>
              </a:p>
            </p:txBody>
          </p:sp>
          <p:sp>
            <p:nvSpPr>
              <p:cNvPr id="136" name="Oval 39"/>
              <p:cNvSpPr>
                <a:spLocks noChangeArrowheads="1"/>
              </p:cNvSpPr>
              <p:nvPr/>
            </p:nvSpPr>
            <p:spPr bwMode="blackWhite">
              <a:xfrm>
                <a:off x="4090988" y="3109913"/>
                <a:ext cx="46037" cy="46037"/>
              </a:xfrm>
              <a:prstGeom prst="ellipse">
                <a:avLst/>
              </a:prstGeom>
              <a:noFill/>
              <a:ln w="12700">
                <a:solidFill>
                  <a:srgbClr val="FFFFFF"/>
                </a:solidFill>
                <a:round/>
                <a:headEnd/>
                <a:tailEnd/>
              </a:ln>
            </p:spPr>
            <p:txBody>
              <a:bodyPr wrap="none" anchor="ctr"/>
              <a:lstStyle/>
              <a:p>
                <a:endParaRPr lang="en-US" sz="1200" dirty="0"/>
              </a:p>
            </p:txBody>
          </p:sp>
          <p:sp>
            <p:nvSpPr>
              <p:cNvPr id="137" name="Oval 40"/>
              <p:cNvSpPr>
                <a:spLocks noChangeArrowheads="1"/>
              </p:cNvSpPr>
              <p:nvPr/>
            </p:nvSpPr>
            <p:spPr bwMode="blackWhite">
              <a:xfrm>
                <a:off x="4071938" y="3195638"/>
                <a:ext cx="44450" cy="46037"/>
              </a:xfrm>
              <a:prstGeom prst="ellipse">
                <a:avLst/>
              </a:prstGeom>
              <a:noFill/>
              <a:ln w="12700">
                <a:solidFill>
                  <a:srgbClr val="FFFFFF"/>
                </a:solidFill>
                <a:round/>
                <a:headEnd/>
                <a:tailEnd/>
              </a:ln>
            </p:spPr>
            <p:txBody>
              <a:bodyPr wrap="none" anchor="ctr"/>
              <a:lstStyle/>
              <a:p>
                <a:endParaRPr lang="en-US" sz="1200" dirty="0"/>
              </a:p>
            </p:txBody>
          </p:sp>
          <p:sp>
            <p:nvSpPr>
              <p:cNvPr id="138" name="Oval 41"/>
              <p:cNvSpPr>
                <a:spLocks noChangeArrowheads="1"/>
              </p:cNvSpPr>
              <p:nvPr/>
            </p:nvSpPr>
            <p:spPr bwMode="blackWhite">
              <a:xfrm>
                <a:off x="4197350" y="3155950"/>
                <a:ext cx="44450" cy="46038"/>
              </a:xfrm>
              <a:prstGeom prst="ellipse">
                <a:avLst/>
              </a:prstGeom>
              <a:noFill/>
              <a:ln w="12700">
                <a:solidFill>
                  <a:srgbClr val="FFFFFF"/>
                </a:solidFill>
                <a:round/>
                <a:headEnd/>
                <a:tailEnd/>
              </a:ln>
            </p:spPr>
            <p:txBody>
              <a:bodyPr wrap="none" anchor="ctr"/>
              <a:lstStyle/>
              <a:p>
                <a:endParaRPr lang="en-US" sz="1200" dirty="0"/>
              </a:p>
            </p:txBody>
          </p:sp>
          <p:sp>
            <p:nvSpPr>
              <p:cNvPr id="139" name="Oval 42"/>
              <p:cNvSpPr>
                <a:spLocks noChangeArrowheads="1"/>
              </p:cNvSpPr>
              <p:nvPr/>
            </p:nvSpPr>
            <p:spPr bwMode="blackWhite">
              <a:xfrm>
                <a:off x="4321175" y="3078163"/>
                <a:ext cx="44450" cy="46037"/>
              </a:xfrm>
              <a:prstGeom prst="ellipse">
                <a:avLst/>
              </a:prstGeom>
              <a:noFill/>
              <a:ln w="12700">
                <a:solidFill>
                  <a:srgbClr val="FFFFFF"/>
                </a:solidFill>
                <a:round/>
                <a:headEnd/>
                <a:tailEnd/>
              </a:ln>
            </p:spPr>
            <p:txBody>
              <a:bodyPr wrap="none" anchor="ctr"/>
              <a:lstStyle/>
              <a:p>
                <a:endParaRPr lang="en-US" sz="1200" dirty="0"/>
              </a:p>
            </p:txBody>
          </p:sp>
          <p:sp>
            <p:nvSpPr>
              <p:cNvPr id="140" name="Oval 43"/>
              <p:cNvSpPr>
                <a:spLocks noChangeArrowheads="1"/>
              </p:cNvSpPr>
              <p:nvPr/>
            </p:nvSpPr>
            <p:spPr bwMode="blackWhite">
              <a:xfrm>
                <a:off x="4330700" y="3182938"/>
                <a:ext cx="46038" cy="46037"/>
              </a:xfrm>
              <a:prstGeom prst="ellipse">
                <a:avLst/>
              </a:prstGeom>
              <a:noFill/>
              <a:ln w="12700">
                <a:solidFill>
                  <a:srgbClr val="FFFFFF"/>
                </a:solidFill>
                <a:round/>
                <a:headEnd/>
                <a:tailEnd/>
              </a:ln>
            </p:spPr>
            <p:txBody>
              <a:bodyPr wrap="none" anchor="ctr"/>
              <a:lstStyle/>
              <a:p>
                <a:endParaRPr lang="en-US" sz="1200" dirty="0"/>
              </a:p>
            </p:txBody>
          </p:sp>
          <p:sp>
            <p:nvSpPr>
              <p:cNvPr id="141" name="Rectangle 44"/>
              <p:cNvSpPr>
                <a:spLocks noChangeArrowheads="1"/>
              </p:cNvSpPr>
              <p:nvPr/>
            </p:nvSpPr>
            <p:spPr bwMode="blackWhite">
              <a:xfrm>
                <a:off x="2635214" y="1500053"/>
                <a:ext cx="974275" cy="316852"/>
              </a:xfrm>
              <a:prstGeom prst="rect">
                <a:avLst/>
              </a:prstGeom>
              <a:noFill/>
              <a:ln w="9525">
                <a:noFill/>
                <a:miter lim="800000"/>
                <a:headEnd/>
                <a:tailEnd/>
              </a:ln>
            </p:spPr>
            <p:txBody>
              <a:bodyPr wrap="none" lIns="0" tIns="44450" rIns="90488" bIns="44450">
                <a:spAutoFit/>
              </a:bodyPr>
              <a:lstStyle/>
              <a:p>
                <a:pPr algn="l" defTabSz="914400">
                  <a:lnSpc>
                    <a:spcPct val="90000"/>
                  </a:lnSpc>
                  <a:buNone/>
                </a:pPr>
                <a:r>
                  <a:rPr lang="en-AU" sz="1400" b="0" i="0" dirty="0" err="1">
                    <a:latin typeface="Arial"/>
                    <a:ea typeface="+mn-ea"/>
                    <a:cs typeface="+mn-cs"/>
                  </a:rPr>
                  <a:t>光束</a:t>
                </a:r>
                <a:endParaRPr lang="en-AU" sz="1400" b="0" i="0" dirty="0">
                  <a:latin typeface="Arial"/>
                  <a:ea typeface="+mn-ea"/>
                  <a:cs typeface="+mn-cs"/>
                </a:endParaRPr>
              </a:p>
            </p:txBody>
          </p:sp>
          <p:sp>
            <p:nvSpPr>
              <p:cNvPr id="142" name="Rectangle 45"/>
              <p:cNvSpPr>
                <a:spLocks noChangeArrowheads="1"/>
              </p:cNvSpPr>
              <p:nvPr/>
            </p:nvSpPr>
            <p:spPr bwMode="blackWhite">
              <a:xfrm>
                <a:off x="2635214" y="1876928"/>
                <a:ext cx="1025468" cy="316852"/>
              </a:xfrm>
              <a:prstGeom prst="rect">
                <a:avLst/>
              </a:prstGeom>
              <a:noFill/>
              <a:ln w="9525">
                <a:noFill/>
                <a:miter lim="800000"/>
                <a:headEnd/>
                <a:tailEnd/>
              </a:ln>
            </p:spPr>
            <p:txBody>
              <a:bodyPr wrap="none" lIns="0" tIns="44450" rIns="90488" bIns="44450">
                <a:spAutoFit/>
              </a:bodyPr>
              <a:lstStyle/>
              <a:p>
                <a:pPr algn="l" defTabSz="914400">
                  <a:lnSpc>
                    <a:spcPct val="90000"/>
                  </a:lnSpc>
                  <a:buNone/>
                </a:pPr>
                <a:r>
                  <a:rPr lang="en-AU" sz="1400" b="0" i="0" dirty="0" err="1">
                    <a:latin typeface="Arial"/>
                    <a:ea typeface="+mn-ea"/>
                    <a:cs typeface="+mn-cs"/>
                  </a:rPr>
                  <a:t>原子化</a:t>
                </a:r>
                <a:endParaRPr lang="en-AU" sz="1400" b="0" i="0" dirty="0">
                  <a:latin typeface="Arial"/>
                  <a:ea typeface="+mn-ea"/>
                  <a:cs typeface="+mn-cs"/>
                </a:endParaRPr>
              </a:p>
            </p:txBody>
          </p:sp>
          <p:sp>
            <p:nvSpPr>
              <p:cNvPr id="143" name="Rectangle 46"/>
              <p:cNvSpPr>
                <a:spLocks noChangeArrowheads="1"/>
              </p:cNvSpPr>
              <p:nvPr/>
            </p:nvSpPr>
            <p:spPr bwMode="blackWhite">
              <a:xfrm>
                <a:off x="2635214" y="2171903"/>
                <a:ext cx="1071351" cy="316852"/>
              </a:xfrm>
              <a:prstGeom prst="rect">
                <a:avLst/>
              </a:prstGeom>
              <a:noFill/>
              <a:ln w="9525">
                <a:noFill/>
                <a:miter lim="800000"/>
                <a:headEnd/>
                <a:tailEnd/>
              </a:ln>
            </p:spPr>
            <p:txBody>
              <a:bodyPr wrap="none" lIns="0" tIns="44450" rIns="90488" bIns="44450">
                <a:spAutoFit/>
              </a:bodyPr>
              <a:lstStyle/>
              <a:p>
                <a:pPr algn="l" defTabSz="914400">
                  <a:lnSpc>
                    <a:spcPct val="90000"/>
                  </a:lnSpc>
                  <a:buNone/>
                </a:pPr>
                <a:r>
                  <a:rPr lang="en-AU" sz="1400" b="0" i="0" dirty="0" err="1">
                    <a:latin typeface="Arial"/>
                    <a:ea typeface="+mn-ea"/>
                    <a:cs typeface="+mn-cs"/>
                  </a:rPr>
                  <a:t>气化</a:t>
                </a:r>
                <a:endParaRPr lang="en-AU" sz="1400" b="0" i="0" dirty="0">
                  <a:latin typeface="Arial"/>
                  <a:ea typeface="+mn-ea"/>
                  <a:cs typeface="+mn-cs"/>
                </a:endParaRPr>
              </a:p>
            </p:txBody>
          </p:sp>
          <p:sp>
            <p:nvSpPr>
              <p:cNvPr id="144" name="Rectangle 47"/>
              <p:cNvSpPr>
                <a:spLocks noChangeArrowheads="1"/>
              </p:cNvSpPr>
              <p:nvPr/>
            </p:nvSpPr>
            <p:spPr bwMode="blackWhite">
              <a:xfrm>
                <a:off x="2635214" y="2454681"/>
                <a:ext cx="955077" cy="316852"/>
              </a:xfrm>
              <a:prstGeom prst="rect">
                <a:avLst/>
              </a:prstGeom>
              <a:noFill/>
              <a:ln w="9525">
                <a:noFill/>
                <a:miter lim="800000"/>
                <a:headEnd/>
                <a:tailEnd/>
              </a:ln>
            </p:spPr>
            <p:txBody>
              <a:bodyPr wrap="none" lIns="0" tIns="44450" rIns="90488" bIns="44450">
                <a:spAutoFit/>
              </a:bodyPr>
              <a:lstStyle/>
              <a:p>
                <a:pPr algn="l" defTabSz="914400">
                  <a:lnSpc>
                    <a:spcPct val="90000"/>
                  </a:lnSpc>
                  <a:buNone/>
                </a:pPr>
                <a:r>
                  <a:rPr lang="en-AU" sz="1400" b="0" i="0" dirty="0" err="1">
                    <a:latin typeface="Arial"/>
                    <a:ea typeface="+mn-ea"/>
                    <a:cs typeface="+mn-cs"/>
                  </a:rPr>
                  <a:t>熔融</a:t>
                </a:r>
                <a:endParaRPr lang="en-AU" sz="1400" b="0" i="0" dirty="0">
                  <a:latin typeface="Arial"/>
                  <a:ea typeface="+mn-ea"/>
                  <a:cs typeface="+mn-cs"/>
                </a:endParaRPr>
              </a:p>
            </p:txBody>
          </p:sp>
          <p:sp>
            <p:nvSpPr>
              <p:cNvPr id="145" name="Rectangle 48"/>
              <p:cNvSpPr>
                <a:spLocks noChangeArrowheads="1"/>
              </p:cNvSpPr>
              <p:nvPr/>
            </p:nvSpPr>
            <p:spPr bwMode="blackWhite">
              <a:xfrm>
                <a:off x="2635214" y="3006725"/>
                <a:ext cx="489538" cy="316852"/>
              </a:xfrm>
              <a:prstGeom prst="rect">
                <a:avLst/>
              </a:prstGeom>
              <a:noFill/>
              <a:ln w="9525">
                <a:noFill/>
                <a:miter lim="800000"/>
                <a:headEnd/>
                <a:tailEnd/>
              </a:ln>
            </p:spPr>
            <p:txBody>
              <a:bodyPr wrap="none" lIns="0" tIns="44450" rIns="90488" bIns="44450">
                <a:spAutoFit/>
              </a:bodyPr>
              <a:lstStyle/>
              <a:p>
                <a:pPr algn="l" defTabSz="914400">
                  <a:lnSpc>
                    <a:spcPct val="90000"/>
                  </a:lnSpc>
                  <a:buNone/>
                </a:pPr>
                <a:r>
                  <a:rPr lang="en-AU" sz="1400" b="0" i="0">
                    <a:latin typeface="Arial"/>
                    <a:ea typeface="+mn-ea"/>
                    <a:cs typeface="+mn-cs"/>
                  </a:rPr>
                  <a:t>固体</a:t>
                </a:r>
              </a:p>
            </p:txBody>
          </p:sp>
          <p:sp>
            <p:nvSpPr>
              <p:cNvPr id="146" name="Rectangle 49"/>
              <p:cNvSpPr>
                <a:spLocks noChangeArrowheads="1"/>
              </p:cNvSpPr>
              <p:nvPr/>
            </p:nvSpPr>
            <p:spPr bwMode="blackWhite">
              <a:xfrm>
                <a:off x="2635214" y="3704238"/>
                <a:ext cx="697511" cy="316852"/>
              </a:xfrm>
              <a:prstGeom prst="rect">
                <a:avLst/>
              </a:prstGeom>
              <a:noFill/>
              <a:ln w="9525">
                <a:noFill/>
                <a:miter lim="800000"/>
                <a:headEnd/>
                <a:tailEnd/>
              </a:ln>
            </p:spPr>
            <p:txBody>
              <a:bodyPr wrap="none" lIns="0" tIns="44450" rIns="90488" bIns="44450">
                <a:spAutoFit/>
              </a:bodyPr>
              <a:lstStyle/>
              <a:p>
                <a:pPr algn="l" defTabSz="914400">
                  <a:lnSpc>
                    <a:spcPct val="90000"/>
                  </a:lnSpc>
                  <a:buNone/>
                </a:pPr>
                <a:r>
                  <a:rPr lang="en-AU" sz="1400" b="0" i="0" dirty="0" err="1">
                    <a:latin typeface="Arial"/>
                    <a:ea typeface="+mn-ea"/>
                    <a:cs typeface="+mn-cs"/>
                  </a:rPr>
                  <a:t>气溶胶</a:t>
                </a:r>
                <a:endParaRPr lang="en-AU" sz="1400" b="0" i="0" dirty="0">
                  <a:latin typeface="Arial"/>
                  <a:ea typeface="+mn-ea"/>
                  <a:cs typeface="+mn-cs"/>
                </a:endParaRPr>
              </a:p>
            </p:txBody>
          </p:sp>
          <p:sp>
            <p:nvSpPr>
              <p:cNvPr id="147" name="Rectangle 50"/>
              <p:cNvSpPr>
                <a:spLocks noChangeArrowheads="1"/>
              </p:cNvSpPr>
              <p:nvPr/>
            </p:nvSpPr>
            <p:spPr bwMode="blackWhite">
              <a:xfrm>
                <a:off x="5149839" y="1865313"/>
                <a:ext cx="993472" cy="316852"/>
              </a:xfrm>
              <a:prstGeom prst="rect">
                <a:avLst/>
              </a:prstGeom>
              <a:noFill/>
              <a:ln w="9525">
                <a:noFill/>
                <a:miter lim="800000"/>
                <a:headEnd/>
                <a:tailEnd/>
              </a:ln>
            </p:spPr>
            <p:txBody>
              <a:bodyPr wrap="none" lIns="0" tIns="44450" rIns="90488" bIns="44450">
                <a:spAutoFit/>
              </a:bodyPr>
              <a:lstStyle/>
              <a:p>
                <a:pPr algn="l" defTabSz="914400">
                  <a:lnSpc>
                    <a:spcPct val="90000"/>
                  </a:lnSpc>
                  <a:buNone/>
                </a:pPr>
                <a:r>
                  <a:rPr lang="en-AU" sz="1400" b="0" i="0">
                    <a:solidFill>
                      <a:srgbClr val="0085D5">
                        <a:lumMod val="75000"/>
                      </a:srgbClr>
                    </a:solidFill>
                    <a:latin typeface="Arial"/>
                    <a:ea typeface="+mn-ea"/>
                    <a:cs typeface="+mn-cs"/>
                  </a:rPr>
                  <a:t>自由原子</a:t>
                </a:r>
              </a:p>
            </p:txBody>
          </p:sp>
          <p:sp>
            <p:nvSpPr>
              <p:cNvPr id="148" name="Rectangle 51"/>
              <p:cNvSpPr>
                <a:spLocks noChangeArrowheads="1"/>
              </p:cNvSpPr>
              <p:nvPr/>
            </p:nvSpPr>
            <p:spPr bwMode="blackWhite">
              <a:xfrm>
                <a:off x="5149839" y="2619376"/>
                <a:ext cx="987073" cy="316852"/>
              </a:xfrm>
              <a:prstGeom prst="rect">
                <a:avLst/>
              </a:prstGeom>
              <a:noFill/>
              <a:ln w="9525">
                <a:noFill/>
                <a:miter lim="800000"/>
                <a:headEnd/>
                <a:tailEnd/>
              </a:ln>
            </p:spPr>
            <p:txBody>
              <a:bodyPr wrap="none" lIns="0" tIns="44450" rIns="90488" bIns="44450">
                <a:spAutoFit/>
              </a:bodyPr>
              <a:lstStyle/>
              <a:p>
                <a:pPr algn="l" defTabSz="914400">
                  <a:lnSpc>
                    <a:spcPct val="90000"/>
                  </a:lnSpc>
                  <a:buNone/>
                </a:pPr>
                <a:r>
                  <a:rPr lang="en-AU" sz="1400" b="0" i="0" dirty="0" err="1">
                    <a:solidFill>
                      <a:srgbClr val="0085D5">
                        <a:lumMod val="75000"/>
                      </a:srgbClr>
                    </a:solidFill>
                    <a:latin typeface="Arial"/>
                    <a:ea typeface="+mn-ea"/>
                    <a:cs typeface="+mn-cs"/>
                  </a:rPr>
                  <a:t>化合物分解</a:t>
                </a:r>
                <a:endParaRPr lang="en-AU" sz="1400" b="0" i="0" dirty="0">
                  <a:solidFill>
                    <a:srgbClr val="0085D5">
                      <a:lumMod val="75000"/>
                    </a:srgbClr>
                  </a:solidFill>
                  <a:latin typeface="Arial"/>
                  <a:ea typeface="+mn-ea"/>
                  <a:cs typeface="+mn-cs"/>
                </a:endParaRPr>
              </a:p>
            </p:txBody>
          </p:sp>
          <p:sp>
            <p:nvSpPr>
              <p:cNvPr id="149" name="Rectangle 52"/>
              <p:cNvSpPr>
                <a:spLocks noChangeArrowheads="1"/>
              </p:cNvSpPr>
              <p:nvPr/>
            </p:nvSpPr>
            <p:spPr bwMode="blackWhite">
              <a:xfrm>
                <a:off x="5149836" y="3333750"/>
                <a:ext cx="1025468" cy="316852"/>
              </a:xfrm>
              <a:prstGeom prst="rect">
                <a:avLst/>
              </a:prstGeom>
              <a:noFill/>
              <a:ln w="9525">
                <a:noFill/>
                <a:miter lim="800000"/>
                <a:headEnd/>
                <a:tailEnd/>
              </a:ln>
            </p:spPr>
            <p:txBody>
              <a:bodyPr wrap="none" lIns="0" tIns="44450" rIns="90488" bIns="44450">
                <a:spAutoFit/>
              </a:bodyPr>
              <a:lstStyle/>
              <a:p>
                <a:pPr algn="l" defTabSz="914400">
                  <a:lnSpc>
                    <a:spcPct val="90000"/>
                  </a:lnSpc>
                  <a:buNone/>
                </a:pPr>
                <a:r>
                  <a:rPr lang="en-AU" sz="1400" b="0" i="0">
                    <a:solidFill>
                      <a:srgbClr val="0085D5">
                        <a:lumMod val="75000"/>
                      </a:srgbClr>
                    </a:solidFill>
                    <a:latin typeface="Arial"/>
                    <a:ea typeface="+mn-ea"/>
                    <a:cs typeface="+mn-cs"/>
                  </a:rPr>
                  <a:t>脱溶剂</a:t>
                </a:r>
              </a:p>
            </p:txBody>
          </p:sp>
          <p:sp>
            <p:nvSpPr>
              <p:cNvPr id="150" name="Rectangle 53"/>
              <p:cNvSpPr>
                <a:spLocks noChangeArrowheads="1"/>
              </p:cNvSpPr>
              <p:nvPr/>
            </p:nvSpPr>
            <p:spPr bwMode="blackWhite">
              <a:xfrm>
                <a:off x="5149836" y="3978319"/>
                <a:ext cx="607922" cy="316852"/>
              </a:xfrm>
              <a:prstGeom prst="rect">
                <a:avLst/>
              </a:prstGeom>
              <a:noFill/>
              <a:ln w="9525">
                <a:noFill/>
                <a:miter lim="800000"/>
                <a:headEnd/>
                <a:tailEnd/>
              </a:ln>
            </p:spPr>
            <p:txBody>
              <a:bodyPr wrap="none" lIns="0" tIns="44450" rIns="90488" bIns="44450">
                <a:spAutoFit/>
              </a:bodyPr>
              <a:lstStyle/>
              <a:p>
                <a:pPr algn="l" defTabSz="914400">
                  <a:lnSpc>
                    <a:spcPct val="90000"/>
                  </a:lnSpc>
                  <a:buNone/>
                </a:pPr>
                <a:r>
                  <a:rPr lang="en-AU" sz="1400" b="0" i="0">
                    <a:solidFill>
                      <a:srgbClr val="0085D5">
                        <a:lumMod val="75000"/>
                      </a:srgbClr>
                    </a:solidFill>
                    <a:latin typeface="Arial"/>
                    <a:ea typeface="+mn-ea"/>
                    <a:cs typeface="+mn-cs"/>
                  </a:rPr>
                  <a:t>混合</a:t>
                </a:r>
              </a:p>
            </p:txBody>
          </p:sp>
          <p:sp>
            <p:nvSpPr>
              <p:cNvPr id="151" name="Rectangle 54"/>
              <p:cNvSpPr>
                <a:spLocks noChangeArrowheads="1"/>
              </p:cNvSpPr>
              <p:nvPr/>
            </p:nvSpPr>
            <p:spPr bwMode="blackWhite">
              <a:xfrm>
                <a:off x="5149836" y="4694837"/>
                <a:ext cx="1075062" cy="316852"/>
              </a:xfrm>
              <a:prstGeom prst="rect">
                <a:avLst/>
              </a:prstGeom>
              <a:solidFill>
                <a:schemeClr val="bg1"/>
              </a:solidFill>
              <a:ln w="9525">
                <a:noFill/>
                <a:miter lim="800000"/>
                <a:headEnd/>
                <a:tailEnd/>
              </a:ln>
            </p:spPr>
            <p:txBody>
              <a:bodyPr wrap="none" lIns="0" tIns="44450" rIns="90488" bIns="44450">
                <a:spAutoFit/>
              </a:bodyPr>
              <a:lstStyle/>
              <a:p>
                <a:pPr algn="l" defTabSz="914400">
                  <a:lnSpc>
                    <a:spcPct val="90000"/>
                  </a:lnSpc>
                  <a:buNone/>
                </a:pPr>
                <a:r>
                  <a:rPr lang="en-AU" sz="1400" b="0" i="0">
                    <a:solidFill>
                      <a:srgbClr val="0085D5">
                        <a:lumMod val="75000"/>
                      </a:srgbClr>
                    </a:solidFill>
                    <a:latin typeface="Arial"/>
                    <a:ea typeface="+mn-ea"/>
                    <a:cs typeface="+mn-cs"/>
                  </a:rPr>
                  <a:t>雾化</a:t>
                </a:r>
              </a:p>
            </p:txBody>
          </p:sp>
          <p:sp>
            <p:nvSpPr>
              <p:cNvPr id="152" name="Rectangle 55"/>
              <p:cNvSpPr>
                <a:spLocks noChangeArrowheads="1"/>
              </p:cNvSpPr>
              <p:nvPr/>
            </p:nvSpPr>
            <p:spPr bwMode="blackWhite">
              <a:xfrm>
                <a:off x="5149836" y="5230813"/>
                <a:ext cx="807897" cy="316852"/>
              </a:xfrm>
              <a:prstGeom prst="rect">
                <a:avLst/>
              </a:prstGeom>
              <a:noFill/>
              <a:ln w="9525">
                <a:noFill/>
                <a:miter lim="800000"/>
                <a:headEnd/>
                <a:tailEnd/>
              </a:ln>
            </p:spPr>
            <p:txBody>
              <a:bodyPr wrap="none" lIns="0" tIns="44450" rIns="90488" bIns="44450">
                <a:spAutoFit/>
              </a:bodyPr>
              <a:lstStyle/>
              <a:p>
                <a:pPr algn="l" defTabSz="914400">
                  <a:lnSpc>
                    <a:spcPct val="90000"/>
                  </a:lnSpc>
                  <a:buNone/>
                </a:pPr>
                <a:r>
                  <a:rPr lang="en-AU" sz="1400" b="0" i="0" dirty="0" err="1">
                    <a:solidFill>
                      <a:srgbClr val="0085D5">
                        <a:lumMod val="75000"/>
                      </a:srgbClr>
                    </a:solidFill>
                    <a:latin typeface="Arial"/>
                    <a:ea typeface="+mn-ea"/>
                    <a:cs typeface="+mn-cs"/>
                  </a:rPr>
                  <a:t>液滴沉淀</a:t>
                </a:r>
                <a:endParaRPr lang="en-AU" sz="1400" b="0" i="0" dirty="0">
                  <a:solidFill>
                    <a:srgbClr val="0085D5">
                      <a:lumMod val="75000"/>
                    </a:srgbClr>
                  </a:solidFill>
                  <a:latin typeface="Arial"/>
                  <a:ea typeface="+mn-ea"/>
                  <a:cs typeface="+mn-cs"/>
                </a:endParaRPr>
              </a:p>
            </p:txBody>
          </p:sp>
          <p:sp>
            <p:nvSpPr>
              <p:cNvPr id="153" name="Rectangle 56"/>
              <p:cNvSpPr>
                <a:spLocks noChangeArrowheads="1"/>
              </p:cNvSpPr>
              <p:nvPr/>
            </p:nvSpPr>
            <p:spPr bwMode="blackWhite">
              <a:xfrm>
                <a:off x="2635214" y="5422169"/>
                <a:ext cx="737506" cy="316852"/>
              </a:xfrm>
              <a:prstGeom prst="rect">
                <a:avLst/>
              </a:prstGeom>
              <a:noFill/>
              <a:ln w="9525">
                <a:noFill/>
                <a:miter lim="800000"/>
                <a:headEnd/>
                <a:tailEnd/>
              </a:ln>
            </p:spPr>
            <p:txBody>
              <a:bodyPr wrap="none" lIns="0" tIns="44450" rIns="90488" bIns="44450">
                <a:spAutoFit/>
              </a:bodyPr>
              <a:lstStyle/>
              <a:p>
                <a:pPr algn="l" defTabSz="914400">
                  <a:lnSpc>
                    <a:spcPct val="90000"/>
                  </a:lnSpc>
                  <a:buNone/>
                </a:pPr>
                <a:r>
                  <a:rPr lang="en-AU" sz="1400" b="0" i="0">
                    <a:latin typeface="Arial"/>
                    <a:ea typeface="+mn-ea"/>
                    <a:cs typeface="+mn-cs"/>
                  </a:rPr>
                  <a:t>溶液</a:t>
                </a:r>
              </a:p>
            </p:txBody>
          </p:sp>
          <p:sp>
            <p:nvSpPr>
              <p:cNvPr id="154" name="Oval 57"/>
              <p:cNvSpPr>
                <a:spLocks noChangeArrowheads="1"/>
              </p:cNvSpPr>
              <p:nvPr/>
            </p:nvSpPr>
            <p:spPr bwMode="blackWhite">
              <a:xfrm>
                <a:off x="4384675" y="3738563"/>
                <a:ext cx="44450" cy="52387"/>
              </a:xfrm>
              <a:prstGeom prst="ellipse">
                <a:avLst/>
              </a:prstGeom>
              <a:solidFill>
                <a:schemeClr val="tx1">
                  <a:lumMod val="50000"/>
                  <a:lumOff val="50000"/>
                </a:schemeClr>
              </a:solidFill>
              <a:ln w="12700">
                <a:solidFill>
                  <a:srgbClr val="FFFFFF"/>
                </a:solidFill>
                <a:round/>
                <a:headEnd/>
                <a:tailEnd/>
              </a:ln>
            </p:spPr>
            <p:txBody>
              <a:bodyPr wrap="none" anchor="ctr"/>
              <a:lstStyle/>
              <a:p>
                <a:endParaRPr lang="en-US" sz="1200" dirty="0"/>
              </a:p>
            </p:txBody>
          </p:sp>
          <p:sp>
            <p:nvSpPr>
              <p:cNvPr id="155" name="Oval 58"/>
              <p:cNvSpPr>
                <a:spLocks noChangeArrowheads="1"/>
              </p:cNvSpPr>
              <p:nvPr/>
            </p:nvSpPr>
            <p:spPr bwMode="blackWhite">
              <a:xfrm>
                <a:off x="4219575" y="3683000"/>
                <a:ext cx="46038" cy="52388"/>
              </a:xfrm>
              <a:prstGeom prst="ellipse">
                <a:avLst/>
              </a:prstGeom>
              <a:solidFill>
                <a:schemeClr val="tx1">
                  <a:lumMod val="50000"/>
                  <a:lumOff val="50000"/>
                </a:schemeClr>
              </a:solidFill>
              <a:ln w="12700">
                <a:solidFill>
                  <a:srgbClr val="FFFFFF"/>
                </a:solidFill>
                <a:round/>
                <a:headEnd/>
                <a:tailEnd/>
              </a:ln>
            </p:spPr>
            <p:txBody>
              <a:bodyPr wrap="none" anchor="ctr"/>
              <a:lstStyle/>
              <a:p>
                <a:endParaRPr lang="en-US" sz="1200" dirty="0"/>
              </a:p>
            </p:txBody>
          </p:sp>
          <p:sp>
            <p:nvSpPr>
              <p:cNvPr id="156" name="Oval 59"/>
              <p:cNvSpPr>
                <a:spLocks noChangeArrowheads="1"/>
              </p:cNvSpPr>
              <p:nvPr/>
            </p:nvSpPr>
            <p:spPr bwMode="blackWhite">
              <a:xfrm>
                <a:off x="4070350" y="3741738"/>
                <a:ext cx="44450" cy="52387"/>
              </a:xfrm>
              <a:prstGeom prst="ellipse">
                <a:avLst/>
              </a:prstGeom>
              <a:solidFill>
                <a:schemeClr val="tx1">
                  <a:lumMod val="50000"/>
                  <a:lumOff val="50000"/>
                </a:schemeClr>
              </a:solidFill>
              <a:ln w="12700">
                <a:solidFill>
                  <a:srgbClr val="FFFFFF"/>
                </a:solidFill>
                <a:round/>
                <a:headEnd/>
                <a:tailEnd/>
              </a:ln>
            </p:spPr>
            <p:txBody>
              <a:bodyPr wrap="none" anchor="ctr"/>
              <a:lstStyle/>
              <a:p>
                <a:endParaRPr lang="en-US" sz="1200" dirty="0"/>
              </a:p>
            </p:txBody>
          </p:sp>
          <p:sp>
            <p:nvSpPr>
              <p:cNvPr id="157" name="Oval 60"/>
              <p:cNvSpPr>
                <a:spLocks noChangeArrowheads="1"/>
              </p:cNvSpPr>
              <p:nvPr/>
            </p:nvSpPr>
            <p:spPr bwMode="blackWhite">
              <a:xfrm>
                <a:off x="4116388" y="3856038"/>
                <a:ext cx="44450" cy="52387"/>
              </a:xfrm>
              <a:prstGeom prst="ellipse">
                <a:avLst/>
              </a:prstGeom>
              <a:solidFill>
                <a:schemeClr val="tx1">
                  <a:lumMod val="50000"/>
                  <a:lumOff val="50000"/>
                </a:schemeClr>
              </a:solidFill>
              <a:ln w="12700">
                <a:solidFill>
                  <a:srgbClr val="FFFFFF"/>
                </a:solidFill>
                <a:round/>
                <a:headEnd/>
                <a:tailEnd/>
              </a:ln>
            </p:spPr>
            <p:txBody>
              <a:bodyPr wrap="none" anchor="ctr"/>
              <a:lstStyle/>
              <a:p>
                <a:endParaRPr lang="en-US" sz="1200" dirty="0"/>
              </a:p>
            </p:txBody>
          </p:sp>
          <p:sp>
            <p:nvSpPr>
              <p:cNvPr id="158" name="Oval 61"/>
              <p:cNvSpPr>
                <a:spLocks noChangeArrowheads="1"/>
              </p:cNvSpPr>
              <p:nvPr/>
            </p:nvSpPr>
            <p:spPr bwMode="blackWhite">
              <a:xfrm>
                <a:off x="4230688" y="3822700"/>
                <a:ext cx="46037" cy="52388"/>
              </a:xfrm>
              <a:prstGeom prst="ellipse">
                <a:avLst/>
              </a:prstGeom>
              <a:solidFill>
                <a:schemeClr val="tx1">
                  <a:lumMod val="50000"/>
                  <a:lumOff val="50000"/>
                </a:schemeClr>
              </a:solidFill>
              <a:ln w="12700">
                <a:solidFill>
                  <a:srgbClr val="FFFFFF"/>
                </a:solidFill>
                <a:round/>
                <a:headEnd/>
                <a:tailEnd/>
              </a:ln>
            </p:spPr>
            <p:txBody>
              <a:bodyPr wrap="none" anchor="ctr"/>
              <a:lstStyle/>
              <a:p>
                <a:endParaRPr lang="en-US" sz="1200" dirty="0"/>
              </a:p>
            </p:txBody>
          </p:sp>
          <p:sp>
            <p:nvSpPr>
              <p:cNvPr id="159" name="Oval 62"/>
              <p:cNvSpPr>
                <a:spLocks noChangeArrowheads="1"/>
              </p:cNvSpPr>
              <p:nvPr/>
            </p:nvSpPr>
            <p:spPr bwMode="blackWhite">
              <a:xfrm>
                <a:off x="4360863" y="3849688"/>
                <a:ext cx="46037" cy="52387"/>
              </a:xfrm>
              <a:prstGeom prst="ellipse">
                <a:avLst/>
              </a:prstGeom>
              <a:solidFill>
                <a:schemeClr val="tx1">
                  <a:lumMod val="50000"/>
                  <a:lumOff val="50000"/>
                </a:schemeClr>
              </a:solidFill>
              <a:ln w="12700">
                <a:solidFill>
                  <a:srgbClr val="FFFFFF"/>
                </a:solidFill>
                <a:round/>
                <a:headEnd/>
                <a:tailEnd/>
              </a:ln>
            </p:spPr>
            <p:txBody>
              <a:bodyPr wrap="none" anchor="ctr"/>
              <a:lstStyle/>
              <a:p>
                <a:endParaRPr lang="en-US" sz="1200" dirty="0"/>
              </a:p>
            </p:txBody>
          </p:sp>
          <p:sp>
            <p:nvSpPr>
              <p:cNvPr id="160" name="AutoShape 63"/>
              <p:cNvSpPr>
                <a:spLocks noChangeArrowheads="1"/>
              </p:cNvSpPr>
              <p:nvPr/>
            </p:nvSpPr>
            <p:spPr bwMode="blackWhite">
              <a:xfrm>
                <a:off x="4133397" y="3302168"/>
                <a:ext cx="193675" cy="276225"/>
              </a:xfrm>
              <a:prstGeom prst="upArrow">
                <a:avLst>
                  <a:gd name="adj1" fmla="val 50000"/>
                  <a:gd name="adj2" fmla="val 71292"/>
                </a:avLst>
              </a:prstGeom>
              <a:solidFill>
                <a:schemeClr val="accent1"/>
              </a:solidFill>
              <a:ln w="9525">
                <a:noFill/>
                <a:miter lim="800000"/>
                <a:headEnd/>
                <a:tailEnd/>
              </a:ln>
            </p:spPr>
            <p:txBody>
              <a:bodyPr wrap="none" anchor="ctr"/>
              <a:lstStyle/>
              <a:p>
                <a:endParaRPr lang="en-US" sz="1200" dirty="0"/>
              </a:p>
            </p:txBody>
          </p:sp>
          <p:sp>
            <p:nvSpPr>
              <p:cNvPr id="161" name="Oval 64"/>
              <p:cNvSpPr>
                <a:spLocks noChangeArrowheads="1"/>
              </p:cNvSpPr>
              <p:nvPr/>
            </p:nvSpPr>
            <p:spPr bwMode="blackWhite">
              <a:xfrm>
                <a:off x="4098925" y="4872038"/>
                <a:ext cx="269875" cy="82550"/>
              </a:xfrm>
              <a:prstGeom prst="ellipse">
                <a:avLst/>
              </a:prstGeom>
              <a:solidFill>
                <a:schemeClr val="bg1"/>
              </a:solidFill>
              <a:ln w="12700">
                <a:solidFill>
                  <a:schemeClr val="hlink"/>
                </a:solidFill>
                <a:round/>
                <a:headEnd/>
                <a:tailEnd/>
              </a:ln>
            </p:spPr>
            <p:txBody>
              <a:bodyPr wrap="none" anchor="ctr"/>
              <a:lstStyle/>
              <a:p>
                <a:endParaRPr lang="en-US" sz="1200" dirty="0"/>
              </a:p>
            </p:txBody>
          </p:sp>
          <p:sp>
            <p:nvSpPr>
              <p:cNvPr id="162" name="Line 65"/>
              <p:cNvSpPr>
                <a:spLocks noChangeShapeType="1"/>
              </p:cNvSpPr>
              <p:nvPr/>
            </p:nvSpPr>
            <p:spPr bwMode="blackWhite">
              <a:xfrm>
                <a:off x="4095750" y="4922838"/>
                <a:ext cx="1588" cy="14287"/>
              </a:xfrm>
              <a:prstGeom prst="line">
                <a:avLst/>
              </a:prstGeom>
              <a:noFill/>
              <a:ln w="12700">
                <a:solidFill>
                  <a:schemeClr val="bg1"/>
                </a:solidFill>
                <a:round/>
                <a:headEnd type="none" w="sm" len="sm"/>
                <a:tailEnd type="none" w="sm" len="sm"/>
              </a:ln>
            </p:spPr>
            <p:txBody>
              <a:bodyPr wrap="none" anchor="ctr"/>
              <a:lstStyle/>
              <a:p>
                <a:endParaRPr lang="en-US" sz="1200" dirty="0"/>
              </a:p>
            </p:txBody>
          </p:sp>
          <p:sp>
            <p:nvSpPr>
              <p:cNvPr id="163" name="Line 66"/>
              <p:cNvSpPr>
                <a:spLocks noChangeShapeType="1"/>
              </p:cNvSpPr>
              <p:nvPr/>
            </p:nvSpPr>
            <p:spPr bwMode="blackWhite">
              <a:xfrm>
                <a:off x="4371975" y="4927600"/>
                <a:ext cx="1588" cy="14288"/>
              </a:xfrm>
              <a:prstGeom prst="line">
                <a:avLst/>
              </a:prstGeom>
              <a:noFill/>
              <a:ln w="12700">
                <a:solidFill>
                  <a:schemeClr val="hlink"/>
                </a:solidFill>
                <a:round/>
                <a:headEnd type="none" w="sm" len="sm"/>
                <a:tailEnd type="none" w="sm" len="sm"/>
              </a:ln>
            </p:spPr>
            <p:txBody>
              <a:bodyPr wrap="none" anchor="ctr"/>
              <a:lstStyle/>
              <a:p>
                <a:endParaRPr lang="en-US" sz="1200" dirty="0"/>
              </a:p>
            </p:txBody>
          </p:sp>
          <p:sp>
            <p:nvSpPr>
              <p:cNvPr id="164" name="Oval 67"/>
              <p:cNvSpPr>
                <a:spLocks noChangeArrowheads="1"/>
              </p:cNvSpPr>
              <p:nvPr/>
            </p:nvSpPr>
            <p:spPr bwMode="blackWhite">
              <a:xfrm>
                <a:off x="3995738" y="5459412"/>
                <a:ext cx="493712" cy="73025"/>
              </a:xfrm>
              <a:prstGeom prst="ellipse">
                <a:avLst/>
              </a:prstGeom>
              <a:solidFill>
                <a:schemeClr val="tx2">
                  <a:lumMod val="60000"/>
                  <a:lumOff val="40000"/>
                </a:schemeClr>
              </a:solidFill>
              <a:ln w="9525">
                <a:noFill/>
                <a:round/>
                <a:headEnd/>
                <a:tailEnd/>
              </a:ln>
            </p:spPr>
            <p:txBody>
              <a:bodyPr wrap="none" anchor="ctr"/>
              <a:lstStyle/>
              <a:p>
                <a:endParaRPr lang="en-US" sz="1200" dirty="0"/>
              </a:p>
            </p:txBody>
          </p:sp>
          <p:sp>
            <p:nvSpPr>
              <p:cNvPr id="165" name="Freeform 68"/>
              <p:cNvSpPr>
                <a:spLocks/>
              </p:cNvSpPr>
              <p:nvPr/>
            </p:nvSpPr>
            <p:spPr bwMode="blackWhite">
              <a:xfrm>
                <a:off x="3983038" y="5503863"/>
                <a:ext cx="515937" cy="303212"/>
              </a:xfrm>
              <a:custGeom>
                <a:avLst/>
                <a:gdLst>
                  <a:gd name="T0" fmla="*/ 0 w 325"/>
                  <a:gd name="T1" fmla="*/ 2147483647 h 191"/>
                  <a:gd name="T2" fmla="*/ 0 w 325"/>
                  <a:gd name="T3" fmla="*/ 2147483647 h 191"/>
                  <a:gd name="T4" fmla="*/ 2147483647 w 325"/>
                  <a:gd name="T5" fmla="*/ 2147483647 h 191"/>
                  <a:gd name="T6" fmla="*/ 2147483647 w 325"/>
                  <a:gd name="T7" fmla="*/ 2147483647 h 191"/>
                  <a:gd name="T8" fmla="*/ 2147483647 w 325"/>
                  <a:gd name="T9" fmla="*/ 2147483647 h 191"/>
                  <a:gd name="T10" fmla="*/ 2147483647 w 325"/>
                  <a:gd name="T11" fmla="*/ 2147483647 h 191"/>
                  <a:gd name="T12" fmla="*/ 2147483647 w 325"/>
                  <a:gd name="T13" fmla="*/ 2147483647 h 191"/>
                  <a:gd name="T14" fmla="*/ 2147483647 w 325"/>
                  <a:gd name="T15" fmla="*/ 2147483647 h 191"/>
                  <a:gd name="T16" fmla="*/ 2147483647 w 325"/>
                  <a:gd name="T17" fmla="*/ 2147483647 h 191"/>
                  <a:gd name="T18" fmla="*/ 2147483647 w 325"/>
                  <a:gd name="T19" fmla="*/ 2147483647 h 191"/>
                  <a:gd name="T20" fmla="*/ 2147483647 w 325"/>
                  <a:gd name="T21" fmla="*/ 2147483647 h 191"/>
                  <a:gd name="T22" fmla="*/ 2147483647 w 325"/>
                  <a:gd name="T23" fmla="*/ 2147483647 h 191"/>
                  <a:gd name="T24" fmla="*/ 2147483647 w 325"/>
                  <a:gd name="T25" fmla="*/ 2147483647 h 191"/>
                  <a:gd name="T26" fmla="*/ 2147483647 w 325"/>
                  <a:gd name="T27" fmla="*/ 2147483647 h 191"/>
                  <a:gd name="T28" fmla="*/ 2147483647 w 325"/>
                  <a:gd name="T29" fmla="*/ 2147483647 h 191"/>
                  <a:gd name="T30" fmla="*/ 2147483647 w 325"/>
                  <a:gd name="T31" fmla="*/ 2147483647 h 191"/>
                  <a:gd name="T32" fmla="*/ 2147483647 w 325"/>
                  <a:gd name="T33" fmla="*/ 0 h 191"/>
                  <a:gd name="T34" fmla="*/ 2147483647 w 325"/>
                  <a:gd name="T35" fmla="*/ 2147483647 h 191"/>
                  <a:gd name="T36" fmla="*/ 2147483647 w 325"/>
                  <a:gd name="T37" fmla="*/ 2147483647 h 191"/>
                  <a:gd name="T38" fmla="*/ 2147483647 w 325"/>
                  <a:gd name="T39" fmla="*/ 2147483647 h 191"/>
                  <a:gd name="T40" fmla="*/ 2147483647 w 325"/>
                  <a:gd name="T41" fmla="*/ 2147483647 h 191"/>
                  <a:gd name="T42" fmla="*/ 2147483647 w 325"/>
                  <a:gd name="T43" fmla="*/ 2147483647 h 191"/>
                  <a:gd name="T44" fmla="*/ 2147483647 w 325"/>
                  <a:gd name="T45" fmla="*/ 2147483647 h 191"/>
                  <a:gd name="T46" fmla="*/ 2147483647 w 325"/>
                  <a:gd name="T47" fmla="*/ 2147483647 h 191"/>
                  <a:gd name="T48" fmla="*/ 0 w 325"/>
                  <a:gd name="T49" fmla="*/ 2147483647 h 1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5"/>
                  <a:gd name="T76" fmla="*/ 0 h 191"/>
                  <a:gd name="T77" fmla="*/ 325 w 325"/>
                  <a:gd name="T78" fmla="*/ 191 h 1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5" h="191">
                    <a:moveTo>
                      <a:pt x="0" y="3"/>
                    </a:moveTo>
                    <a:lnTo>
                      <a:pt x="0" y="27"/>
                    </a:lnTo>
                    <a:lnTo>
                      <a:pt x="2" y="52"/>
                    </a:lnTo>
                    <a:lnTo>
                      <a:pt x="10" y="76"/>
                    </a:lnTo>
                    <a:lnTo>
                      <a:pt x="24" y="110"/>
                    </a:lnTo>
                    <a:lnTo>
                      <a:pt x="43" y="137"/>
                    </a:lnTo>
                    <a:lnTo>
                      <a:pt x="68" y="159"/>
                    </a:lnTo>
                    <a:lnTo>
                      <a:pt x="107" y="177"/>
                    </a:lnTo>
                    <a:lnTo>
                      <a:pt x="147" y="190"/>
                    </a:lnTo>
                    <a:lnTo>
                      <a:pt x="189" y="186"/>
                    </a:lnTo>
                    <a:lnTo>
                      <a:pt x="222" y="174"/>
                    </a:lnTo>
                    <a:lnTo>
                      <a:pt x="257" y="156"/>
                    </a:lnTo>
                    <a:lnTo>
                      <a:pt x="285" y="128"/>
                    </a:lnTo>
                    <a:lnTo>
                      <a:pt x="310" y="85"/>
                    </a:lnTo>
                    <a:lnTo>
                      <a:pt x="321" y="52"/>
                    </a:lnTo>
                    <a:lnTo>
                      <a:pt x="324" y="15"/>
                    </a:lnTo>
                    <a:lnTo>
                      <a:pt x="321" y="0"/>
                    </a:lnTo>
                    <a:lnTo>
                      <a:pt x="299" y="12"/>
                    </a:lnTo>
                    <a:lnTo>
                      <a:pt x="263" y="18"/>
                    </a:lnTo>
                    <a:lnTo>
                      <a:pt x="222" y="24"/>
                    </a:lnTo>
                    <a:lnTo>
                      <a:pt x="165" y="24"/>
                    </a:lnTo>
                    <a:lnTo>
                      <a:pt x="104" y="24"/>
                    </a:lnTo>
                    <a:lnTo>
                      <a:pt x="66" y="21"/>
                    </a:lnTo>
                    <a:lnTo>
                      <a:pt x="27" y="12"/>
                    </a:lnTo>
                    <a:lnTo>
                      <a:pt x="0" y="3"/>
                    </a:lnTo>
                  </a:path>
                </a:pathLst>
              </a:custGeom>
              <a:solidFill>
                <a:srgbClr val="C0FEF9"/>
              </a:solidFill>
              <a:ln w="9525" cap="rnd">
                <a:noFill/>
                <a:round/>
                <a:headEnd type="none" w="sm" len="sm"/>
                <a:tailEnd type="none" w="sm" len="sm"/>
              </a:ln>
            </p:spPr>
            <p:txBody>
              <a:bodyPr/>
              <a:lstStyle/>
              <a:p>
                <a:endParaRPr lang="en-US" sz="1200" dirty="0"/>
              </a:p>
            </p:txBody>
          </p:sp>
          <p:sp>
            <p:nvSpPr>
              <p:cNvPr id="166" name="Oval 69"/>
              <p:cNvSpPr>
                <a:spLocks noChangeArrowheads="1"/>
              </p:cNvSpPr>
              <p:nvPr/>
            </p:nvSpPr>
            <p:spPr bwMode="blackWhite">
              <a:xfrm>
                <a:off x="3975100" y="5262563"/>
                <a:ext cx="528638" cy="549275"/>
              </a:xfrm>
              <a:prstGeom prst="ellipse">
                <a:avLst/>
              </a:prstGeom>
              <a:noFill/>
              <a:ln w="12700">
                <a:solidFill>
                  <a:schemeClr val="hlink"/>
                </a:solidFill>
                <a:round/>
                <a:headEnd/>
                <a:tailEnd/>
              </a:ln>
            </p:spPr>
            <p:txBody>
              <a:bodyPr wrap="none" anchor="ctr"/>
              <a:lstStyle/>
              <a:p>
                <a:endParaRPr lang="en-US" sz="1200" dirty="0"/>
              </a:p>
            </p:txBody>
          </p:sp>
          <p:sp>
            <p:nvSpPr>
              <p:cNvPr id="167" name="Rectangle 70"/>
              <p:cNvSpPr>
                <a:spLocks noChangeArrowheads="1"/>
              </p:cNvSpPr>
              <p:nvPr/>
            </p:nvSpPr>
            <p:spPr bwMode="blackWhite">
              <a:xfrm>
                <a:off x="4130675" y="4976813"/>
                <a:ext cx="198438" cy="301625"/>
              </a:xfrm>
              <a:prstGeom prst="rect">
                <a:avLst/>
              </a:prstGeom>
              <a:solidFill>
                <a:schemeClr val="bg1"/>
              </a:solidFill>
              <a:ln w="12700">
                <a:solidFill>
                  <a:schemeClr val="hlink"/>
                </a:solidFill>
                <a:miter lim="800000"/>
                <a:headEnd/>
                <a:tailEnd/>
              </a:ln>
            </p:spPr>
            <p:txBody>
              <a:bodyPr wrap="none" anchor="ctr"/>
              <a:lstStyle/>
              <a:p>
                <a:endParaRPr lang="en-US" sz="1200" dirty="0"/>
              </a:p>
            </p:txBody>
          </p:sp>
          <p:sp>
            <p:nvSpPr>
              <p:cNvPr id="168" name="Rectangle 71"/>
              <p:cNvSpPr>
                <a:spLocks noChangeArrowheads="1"/>
              </p:cNvSpPr>
              <p:nvPr/>
            </p:nvSpPr>
            <p:spPr bwMode="blackWhite">
              <a:xfrm>
                <a:off x="4162425" y="5249863"/>
                <a:ext cx="138113" cy="36512"/>
              </a:xfrm>
              <a:prstGeom prst="rect">
                <a:avLst/>
              </a:prstGeom>
              <a:solidFill>
                <a:schemeClr val="bg1"/>
              </a:solidFill>
              <a:ln w="50800">
                <a:solidFill>
                  <a:schemeClr val="bg1"/>
                </a:solidFill>
                <a:miter lim="800000"/>
                <a:headEnd/>
                <a:tailEnd/>
              </a:ln>
            </p:spPr>
            <p:txBody>
              <a:bodyPr wrap="none" anchor="ctr"/>
              <a:lstStyle/>
              <a:p>
                <a:endParaRPr lang="en-US" sz="1200" dirty="0"/>
              </a:p>
            </p:txBody>
          </p:sp>
          <p:sp>
            <p:nvSpPr>
              <p:cNvPr id="169" name="AutoShape 16"/>
              <p:cNvSpPr>
                <a:spLocks noChangeArrowheads="1"/>
              </p:cNvSpPr>
              <p:nvPr/>
            </p:nvSpPr>
            <p:spPr bwMode="blackWhite">
              <a:xfrm>
                <a:off x="4133397" y="4553201"/>
                <a:ext cx="193675" cy="276225"/>
              </a:xfrm>
              <a:prstGeom prst="upArrow">
                <a:avLst>
                  <a:gd name="adj1" fmla="val 50000"/>
                  <a:gd name="adj2" fmla="val 71292"/>
                </a:avLst>
              </a:prstGeom>
              <a:solidFill>
                <a:schemeClr val="accent1"/>
              </a:solidFill>
              <a:ln w="9525">
                <a:noFill/>
                <a:miter lim="800000"/>
                <a:headEnd/>
                <a:tailEnd/>
              </a:ln>
            </p:spPr>
            <p:txBody>
              <a:bodyPr wrap="none" anchor="ctr"/>
              <a:lstStyle/>
              <a:p>
                <a:endParaRPr lang="en-US" sz="1200" dirty="0"/>
              </a:p>
            </p:txBody>
          </p:sp>
        </p:grpSp>
        <p:sp>
          <p:nvSpPr>
            <p:cNvPr id="171" name="AutoShape 16"/>
            <p:cNvSpPr>
              <a:spLocks noChangeArrowheads="1"/>
            </p:cNvSpPr>
            <p:nvPr/>
          </p:nvSpPr>
          <p:spPr bwMode="blackWhite">
            <a:xfrm rot="7894912">
              <a:off x="7320622" y="4888476"/>
              <a:ext cx="194064" cy="385612"/>
            </a:xfrm>
            <a:prstGeom prst="upArrow">
              <a:avLst>
                <a:gd name="adj1" fmla="val 50000"/>
                <a:gd name="adj2" fmla="val 71292"/>
              </a:avLst>
            </a:prstGeom>
            <a:solidFill>
              <a:schemeClr val="accent1"/>
            </a:solidFill>
            <a:ln w="9525">
              <a:noFill/>
              <a:miter lim="800000"/>
              <a:headEnd/>
              <a:tailEnd/>
            </a:ln>
          </p:spPr>
          <p:txBody>
            <a:bodyPr wrap="none" anchor="ctr"/>
            <a:lstStyle/>
            <a:p>
              <a:endParaRPr lang="en-US" sz="1200" dirty="0"/>
            </a:p>
          </p:txBody>
        </p:sp>
      </p:grpSp>
    </p:spTree>
    <p:extLst>
      <p:ext uri="{BB962C8B-B14F-4D97-AF65-F5344CB8AC3E}">
        <p14:creationId xmlns:p14="http://schemas.microsoft.com/office/powerpoint/2010/main" val="3464728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tIns="46800" rIns="108000" bIns="46800">
            <a:normAutofit fontScale="90000"/>
          </a:bodyPr>
          <a:lstStyle/>
          <a:p>
            <a:pPr algn="l" defTabSz="685800">
              <a:spcBef>
                <a:spcPts val="1"/>
              </a:spcBef>
              <a:spcAft>
                <a:spcPts val="300"/>
              </a:spcAft>
              <a:buNone/>
            </a:pPr>
            <a:r>
              <a:rPr lang="zh-CN" altLang="en-US" sz="3800" b="0" i="0" dirty="0">
                <a:solidFill>
                  <a:srgbClr val="000000"/>
                </a:solidFill>
                <a:latin typeface="Arial Narrow"/>
                <a:ea typeface="+mj-ea"/>
                <a:cs typeface="Arial Narrow"/>
              </a:rPr>
              <a:t>原子吸收光谱</a:t>
            </a:r>
            <a:br>
              <a:rPr lang="zh-CN" altLang="en-US" sz="3400" b="0" i="0" dirty="0">
                <a:solidFill>
                  <a:srgbClr val="000000"/>
                </a:solidFill>
                <a:latin typeface="Arial Narrow"/>
                <a:ea typeface="+mj-ea"/>
                <a:cs typeface="Arial Narrow"/>
              </a:rPr>
            </a:br>
            <a:r>
              <a:rPr lang="zh-CN" altLang="en-US" sz="3100" b="0" i="0" dirty="0">
                <a:solidFill>
                  <a:srgbClr val="000000"/>
                </a:solidFill>
                <a:latin typeface="Arial Narrow"/>
                <a:ea typeface="+mj-ea"/>
                <a:cs typeface="Arial Narrow"/>
              </a:rPr>
              <a:t>原子化器</a:t>
            </a:r>
            <a:br>
              <a:rPr lang="zh-CN" altLang="en-US" sz="3100" b="0" i="0" dirty="0">
                <a:solidFill>
                  <a:srgbClr val="000000"/>
                </a:solidFill>
                <a:latin typeface="Arial Narrow"/>
                <a:ea typeface="+mj-ea"/>
                <a:cs typeface="Arial Narrow"/>
              </a:rPr>
            </a:br>
            <a:endParaRPr lang="zh-CN" altLang="en-US" sz="3100" b="0" i="0" dirty="0">
              <a:solidFill>
                <a:srgbClr val="000000"/>
              </a:solidFill>
              <a:latin typeface="Arial Narrow"/>
              <a:ea typeface="+mj-ea"/>
              <a:cs typeface="Arial Narrow"/>
            </a:endParaRPr>
          </a:p>
        </p:txBody>
      </p:sp>
      <p:grpSp>
        <p:nvGrpSpPr>
          <p:cNvPr id="13" name="Group 12"/>
          <p:cNvGrpSpPr/>
          <p:nvPr/>
        </p:nvGrpSpPr>
        <p:grpSpPr>
          <a:xfrm>
            <a:off x="0" y="6085641"/>
            <a:ext cx="619067" cy="246221"/>
            <a:chOff x="1689099" y="6028267"/>
            <a:chExt cx="1087983" cy="246221"/>
          </a:xfrm>
        </p:grpSpPr>
        <p:sp>
          <p:nvSpPr>
            <p:cNvPr id="15" name="Action Button: Custom 14">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16" name="Chevron 15">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D4D4D"/>
                </a:solidFill>
              </a:endParaRPr>
            </a:p>
          </p:txBody>
        </p:sp>
        <p:sp>
          <p:nvSpPr>
            <p:cNvPr id="17" name="Chevron 16">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D4D4D"/>
                </a:solidFill>
              </a:endParaRPr>
            </a:p>
          </p:txBody>
        </p:sp>
        <p:sp>
          <p:nvSpPr>
            <p:cNvPr id="18" name="TextBox 17">
              <a:hlinkClick r:id="rId3"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altLang="zh-CN" sz="1000" b="1" i="0" dirty="0">
                <a:solidFill>
                  <a:srgbClr val="FFFFFF"/>
                </a:solidFill>
                <a:latin typeface="Arial"/>
                <a:ea typeface="+mn-ea"/>
                <a:cs typeface="+mn-cs"/>
              </a:endParaRPr>
            </a:p>
          </p:txBody>
        </p:sp>
      </p:grpSp>
      <p:sp>
        <p:nvSpPr>
          <p:cNvPr id="43" name="Oval 42"/>
          <p:cNvSpPr/>
          <p:nvPr/>
        </p:nvSpPr>
        <p:spPr>
          <a:xfrm>
            <a:off x="6321895" y="2608819"/>
            <a:ext cx="432000" cy="43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en-US" altLang="zh-CN" sz="1800" b="0" i="0" dirty="0">
                <a:solidFill>
                  <a:schemeClr val="lt1"/>
                </a:solidFill>
                <a:latin typeface="Arial"/>
                <a:ea typeface="+mn-ea"/>
                <a:cs typeface="+mn-cs"/>
              </a:rPr>
              <a:t>+</a:t>
            </a:r>
          </a:p>
        </p:txBody>
      </p:sp>
      <p:sp>
        <p:nvSpPr>
          <p:cNvPr id="44" name="Oval 43"/>
          <p:cNvSpPr/>
          <p:nvPr/>
        </p:nvSpPr>
        <p:spPr>
          <a:xfrm>
            <a:off x="5566675" y="2278348"/>
            <a:ext cx="2013917" cy="109852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Oval 44"/>
          <p:cNvSpPr/>
          <p:nvPr/>
        </p:nvSpPr>
        <p:spPr>
          <a:xfrm>
            <a:off x="5415153" y="2116533"/>
            <a:ext cx="2428863" cy="147017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Oval 45"/>
          <p:cNvSpPr/>
          <p:nvPr/>
        </p:nvSpPr>
        <p:spPr>
          <a:xfrm>
            <a:off x="5232542" y="1991183"/>
            <a:ext cx="2904343" cy="180534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2"/>
              </a:solidFill>
            </a:endParaRPr>
          </a:p>
          <a:p>
            <a:pPr algn="ctr"/>
            <a:endParaRPr lang="zh-CN" altLang="en-US" dirty="0"/>
          </a:p>
        </p:txBody>
      </p:sp>
      <p:sp>
        <p:nvSpPr>
          <p:cNvPr id="47" name="Oval 46"/>
          <p:cNvSpPr/>
          <p:nvPr/>
        </p:nvSpPr>
        <p:spPr>
          <a:xfrm>
            <a:off x="6542387" y="2164393"/>
            <a:ext cx="259200" cy="252000"/>
          </a:xfrm>
          <a:prstGeom prst="ellipse">
            <a:avLst/>
          </a:prstGeom>
          <a:solidFill>
            <a:srgbClr val="BDBDBD"/>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en-US" altLang="zh-CN" sz="1800" b="0" i="0" dirty="0">
                <a:solidFill>
                  <a:srgbClr val="000000"/>
                </a:solidFill>
                <a:latin typeface="Arial"/>
                <a:ea typeface="+mn-ea"/>
                <a:cs typeface="+mn-cs"/>
              </a:rPr>
              <a:t>-</a:t>
            </a:r>
          </a:p>
        </p:txBody>
      </p:sp>
      <p:sp>
        <p:nvSpPr>
          <p:cNvPr id="48" name="TextBox 47"/>
          <p:cNvSpPr txBox="1"/>
          <p:nvPr/>
        </p:nvSpPr>
        <p:spPr>
          <a:xfrm>
            <a:off x="7731241" y="1831051"/>
            <a:ext cx="752770" cy="369332"/>
          </a:xfrm>
          <a:prstGeom prst="rect">
            <a:avLst/>
          </a:prstGeom>
          <a:noFill/>
        </p:spPr>
        <p:txBody>
          <a:bodyPr wrap="none" lIns="0" rtlCol="0">
            <a:spAutoFit/>
          </a:bodyPr>
          <a:lstStyle/>
          <a:p>
            <a:pPr algn="l" defTabSz="914400">
              <a:buNone/>
            </a:pPr>
            <a:r>
              <a:rPr lang="en-US" altLang="zh-CN" sz="1800" b="0" i="1" dirty="0">
                <a:solidFill>
                  <a:srgbClr val="C00000"/>
                </a:solidFill>
                <a:latin typeface="Arial"/>
                <a:ea typeface="+mn-ea"/>
                <a:cs typeface="+mn-cs"/>
              </a:rPr>
              <a:t>+ </a:t>
            </a:r>
            <a:r>
              <a:rPr lang="zh-CN" altLang="en-US" sz="1800" b="0" i="0" dirty="0">
                <a:solidFill>
                  <a:srgbClr val="C00000"/>
                </a:solidFill>
                <a:latin typeface="Arial"/>
                <a:ea typeface="+mn-ea"/>
                <a:cs typeface="+mn-cs"/>
              </a:rPr>
              <a:t>能量</a:t>
            </a:r>
          </a:p>
        </p:txBody>
      </p:sp>
      <p:grpSp>
        <p:nvGrpSpPr>
          <p:cNvPr id="55" name="Group 54"/>
          <p:cNvGrpSpPr/>
          <p:nvPr/>
        </p:nvGrpSpPr>
        <p:grpSpPr>
          <a:xfrm>
            <a:off x="5380241" y="4464182"/>
            <a:ext cx="2756088" cy="885923"/>
            <a:chOff x="4988345" y="4179367"/>
            <a:chExt cx="2756088" cy="885923"/>
          </a:xfrm>
        </p:grpSpPr>
        <p:sp>
          <p:nvSpPr>
            <p:cNvPr id="4" name="TextBox 3"/>
            <p:cNvSpPr txBox="1"/>
            <p:nvPr/>
          </p:nvSpPr>
          <p:spPr>
            <a:xfrm>
              <a:off x="5010201" y="4378818"/>
              <a:ext cx="2734232" cy="646331"/>
            </a:xfrm>
            <a:prstGeom prst="rect">
              <a:avLst/>
            </a:prstGeom>
            <a:noFill/>
          </p:spPr>
          <p:txBody>
            <a:bodyPr wrap="square" rtlCol="0">
              <a:spAutoFit/>
            </a:bodyPr>
            <a:lstStyle/>
            <a:p>
              <a:pPr algn="l" defTabSz="914400">
                <a:buNone/>
              </a:pPr>
              <a:r>
                <a:rPr lang="en-US" altLang="zh-CN" sz="1800" b="0" i="0" dirty="0">
                  <a:solidFill>
                    <a:srgbClr val="4D4D4D"/>
                  </a:solidFill>
                  <a:latin typeface="Arial"/>
                </a:rPr>
                <a:t>M</a:t>
              </a:r>
              <a:r>
                <a:rPr lang="en-US" altLang="zh-CN" sz="1800" b="0" i="0" baseline="30000" dirty="0">
                  <a:solidFill>
                    <a:srgbClr val="4D4D4D"/>
                  </a:solidFill>
                  <a:latin typeface="Arial"/>
                </a:rPr>
                <a:t>0</a:t>
              </a:r>
              <a:r>
                <a:rPr lang="zh-CN" altLang="en-US" sz="1800" b="0" i="0" dirty="0">
                  <a:solidFill>
                    <a:srgbClr val="4D4D4D"/>
                  </a:solidFill>
                  <a:latin typeface="Arial"/>
                </a:rPr>
                <a:t> 	</a:t>
              </a:r>
              <a:r>
                <a:rPr lang="en-US" altLang="zh-CN" sz="1800" b="0" i="0" dirty="0">
                  <a:solidFill>
                    <a:srgbClr val="4D4D4D"/>
                  </a:solidFill>
                  <a:latin typeface="Arial"/>
                </a:rPr>
                <a:t>M</a:t>
              </a:r>
              <a:r>
                <a:rPr lang="en-US" altLang="zh-CN" sz="1800" b="0" i="0" baseline="30000" dirty="0">
                  <a:solidFill>
                    <a:srgbClr val="4D4D4D"/>
                  </a:solidFill>
                  <a:latin typeface="Arial"/>
                </a:rPr>
                <a:t>+</a:t>
              </a:r>
              <a:r>
                <a:rPr lang="zh-CN" altLang="en-US" sz="1800" b="0" i="0" dirty="0">
                  <a:solidFill>
                    <a:srgbClr val="4D4D4D"/>
                  </a:solidFill>
                  <a:latin typeface="Arial"/>
                </a:rPr>
                <a:t>	</a:t>
              </a:r>
              <a:r>
                <a:rPr lang="en-US" altLang="zh-CN" sz="1800" b="0" i="0" dirty="0">
                  <a:solidFill>
                    <a:srgbClr val="4D4D4D"/>
                  </a:solidFill>
                  <a:latin typeface="Arial"/>
                </a:rPr>
                <a:t>M</a:t>
              </a:r>
              <a:r>
                <a:rPr lang="en-US" altLang="zh-CN" sz="1800" b="0" i="0" baseline="30000" dirty="0">
                  <a:solidFill>
                    <a:srgbClr val="4D4D4D"/>
                  </a:solidFill>
                  <a:latin typeface="Arial"/>
                </a:rPr>
                <a:t>0</a:t>
              </a:r>
            </a:p>
            <a:p>
              <a:pPr algn="l" defTabSz="914400">
                <a:buNone/>
              </a:pPr>
              <a:endParaRPr lang="zh-CN" altLang="en-US" dirty="0"/>
            </a:p>
          </p:txBody>
        </p:sp>
        <p:cxnSp>
          <p:nvCxnSpPr>
            <p:cNvPr id="7" name="Straight Arrow Connector 6"/>
            <p:cNvCxnSpPr/>
            <p:nvPr/>
          </p:nvCxnSpPr>
          <p:spPr>
            <a:xfrm>
              <a:off x="5467091" y="4572000"/>
              <a:ext cx="457191" cy="0"/>
            </a:xfrm>
            <a:prstGeom prst="straightConnector1">
              <a:avLst/>
            </a:prstGeom>
            <a:ln w="9525">
              <a:solidFill>
                <a:srgbClr val="4D4D4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6377317" y="4572000"/>
              <a:ext cx="457191" cy="0"/>
            </a:xfrm>
            <a:prstGeom prst="straightConnector1">
              <a:avLst/>
            </a:prstGeom>
            <a:ln w="9525">
              <a:solidFill>
                <a:srgbClr val="4D4D4D"/>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467091" y="4179367"/>
              <a:ext cx="409086" cy="307777"/>
            </a:xfrm>
            <a:prstGeom prst="rect">
              <a:avLst/>
            </a:prstGeom>
            <a:noFill/>
          </p:spPr>
          <p:txBody>
            <a:bodyPr wrap="none" rtlCol="0">
              <a:spAutoFit/>
            </a:bodyPr>
            <a:lstStyle/>
            <a:p>
              <a:pPr algn="l" defTabSz="914400">
                <a:buNone/>
              </a:pPr>
              <a:r>
                <a:rPr lang="en-US" altLang="zh-CN" sz="1400" b="0" i="0" dirty="0">
                  <a:solidFill>
                    <a:srgbClr val="4D4D4D"/>
                  </a:solidFill>
                  <a:latin typeface="Arial"/>
                  <a:ea typeface="+mn-ea"/>
                  <a:cs typeface="+mn-cs"/>
                </a:rPr>
                <a:t>+E</a:t>
              </a:r>
            </a:p>
          </p:txBody>
        </p:sp>
        <p:sp>
          <p:nvSpPr>
            <p:cNvPr id="50" name="TextBox 49"/>
            <p:cNvSpPr txBox="1"/>
            <p:nvPr/>
          </p:nvSpPr>
          <p:spPr>
            <a:xfrm>
              <a:off x="6393566" y="4180683"/>
              <a:ext cx="364202" cy="307777"/>
            </a:xfrm>
            <a:prstGeom prst="rect">
              <a:avLst/>
            </a:prstGeom>
            <a:noFill/>
          </p:spPr>
          <p:txBody>
            <a:bodyPr wrap="none" rtlCol="0">
              <a:spAutoFit/>
            </a:bodyPr>
            <a:lstStyle/>
            <a:p>
              <a:pPr algn="l" defTabSz="914400">
                <a:buNone/>
              </a:pPr>
              <a:r>
                <a:rPr lang="en-US" altLang="zh-CN" sz="1400" b="0" i="0" dirty="0">
                  <a:solidFill>
                    <a:srgbClr val="4D4D4D"/>
                  </a:solidFill>
                  <a:latin typeface="Arial"/>
                  <a:ea typeface="+mn-ea"/>
                  <a:cs typeface="+mn-cs"/>
                </a:rPr>
                <a:t>-E</a:t>
              </a:r>
            </a:p>
          </p:txBody>
        </p:sp>
        <p:sp>
          <p:nvSpPr>
            <p:cNvPr id="9" name="TextBox 8"/>
            <p:cNvSpPr txBox="1"/>
            <p:nvPr/>
          </p:nvSpPr>
          <p:spPr>
            <a:xfrm>
              <a:off x="4988345" y="4788291"/>
              <a:ext cx="492443" cy="276999"/>
            </a:xfrm>
            <a:prstGeom prst="rect">
              <a:avLst/>
            </a:prstGeom>
            <a:noFill/>
          </p:spPr>
          <p:txBody>
            <a:bodyPr wrap="none" rtlCol="0">
              <a:spAutoFit/>
            </a:bodyPr>
            <a:lstStyle/>
            <a:p>
              <a:pPr algn="l" defTabSz="914400">
                <a:buNone/>
              </a:pPr>
              <a:r>
                <a:rPr lang="zh-CN" altLang="en-US" sz="1200" b="0" i="0" dirty="0">
                  <a:solidFill>
                    <a:srgbClr val="4D4D4D"/>
                  </a:solidFill>
                  <a:latin typeface="Arial"/>
                  <a:ea typeface="+mn-ea"/>
                  <a:cs typeface="+mn-cs"/>
                </a:rPr>
                <a:t>基态</a:t>
              </a:r>
            </a:p>
          </p:txBody>
        </p:sp>
        <p:sp>
          <p:nvSpPr>
            <p:cNvPr id="51" name="TextBox 50"/>
            <p:cNvSpPr txBox="1"/>
            <p:nvPr/>
          </p:nvSpPr>
          <p:spPr>
            <a:xfrm>
              <a:off x="5894816" y="4788291"/>
              <a:ext cx="646331" cy="276999"/>
            </a:xfrm>
            <a:prstGeom prst="rect">
              <a:avLst/>
            </a:prstGeom>
            <a:noFill/>
          </p:spPr>
          <p:txBody>
            <a:bodyPr wrap="none" rtlCol="0">
              <a:spAutoFit/>
            </a:bodyPr>
            <a:lstStyle/>
            <a:p>
              <a:pPr algn="l" defTabSz="914400">
                <a:buNone/>
              </a:pPr>
              <a:r>
                <a:rPr lang="zh-CN" altLang="en-US" sz="1200" b="0" i="0" dirty="0">
                  <a:solidFill>
                    <a:srgbClr val="4D4D4D"/>
                  </a:solidFill>
                  <a:latin typeface="Arial"/>
                  <a:ea typeface="+mn-ea"/>
                  <a:cs typeface="+mn-cs"/>
                </a:rPr>
                <a:t>激发态</a:t>
              </a:r>
            </a:p>
          </p:txBody>
        </p:sp>
        <p:sp>
          <p:nvSpPr>
            <p:cNvPr id="52" name="TextBox 51"/>
            <p:cNvSpPr txBox="1"/>
            <p:nvPr/>
          </p:nvSpPr>
          <p:spPr>
            <a:xfrm>
              <a:off x="6812574" y="4788291"/>
              <a:ext cx="492443" cy="276999"/>
            </a:xfrm>
            <a:prstGeom prst="rect">
              <a:avLst/>
            </a:prstGeom>
            <a:noFill/>
          </p:spPr>
          <p:txBody>
            <a:bodyPr wrap="none" rtlCol="0">
              <a:spAutoFit/>
            </a:bodyPr>
            <a:lstStyle/>
            <a:p>
              <a:pPr algn="l" defTabSz="914400">
                <a:buNone/>
              </a:pPr>
              <a:r>
                <a:rPr lang="zh-CN" altLang="en-US" sz="1200" b="0" i="0" dirty="0">
                  <a:solidFill>
                    <a:srgbClr val="4D4D4D"/>
                  </a:solidFill>
                  <a:latin typeface="Arial"/>
                  <a:ea typeface="+mn-ea"/>
                  <a:cs typeface="+mn-cs"/>
                </a:rPr>
                <a:t>基态</a:t>
              </a:r>
            </a:p>
          </p:txBody>
        </p:sp>
      </p:grpSp>
      <p:sp>
        <p:nvSpPr>
          <p:cNvPr id="54" name="TextBox 53"/>
          <p:cNvSpPr txBox="1"/>
          <p:nvPr/>
        </p:nvSpPr>
        <p:spPr>
          <a:xfrm>
            <a:off x="7731241" y="3541496"/>
            <a:ext cx="695062" cy="369332"/>
          </a:xfrm>
          <a:prstGeom prst="rect">
            <a:avLst/>
          </a:prstGeom>
          <a:noFill/>
        </p:spPr>
        <p:txBody>
          <a:bodyPr wrap="none" lIns="0" rtlCol="0">
            <a:spAutoFit/>
          </a:bodyPr>
          <a:lstStyle/>
          <a:p>
            <a:pPr algn="l" defTabSz="914400">
              <a:buNone/>
            </a:pPr>
            <a:r>
              <a:rPr lang="en-US" altLang="zh-CN" sz="1800" b="0" i="1" dirty="0">
                <a:solidFill>
                  <a:srgbClr val="0085D5"/>
                </a:solidFill>
                <a:latin typeface="Arial"/>
                <a:ea typeface="+mn-ea"/>
                <a:cs typeface="+mn-cs"/>
              </a:rPr>
              <a:t>- </a:t>
            </a:r>
            <a:r>
              <a:rPr lang="zh-CN" altLang="en-US" sz="1800" b="0" i="0" dirty="0">
                <a:solidFill>
                  <a:srgbClr val="0085D5"/>
                </a:solidFill>
                <a:latin typeface="Arial"/>
                <a:ea typeface="+mn-ea"/>
                <a:cs typeface="+mn-cs"/>
              </a:rPr>
              <a:t>能量</a:t>
            </a:r>
          </a:p>
        </p:txBody>
      </p:sp>
      <p:sp>
        <p:nvSpPr>
          <p:cNvPr id="26" name="Rechteck 25"/>
          <p:cNvSpPr/>
          <p:nvPr/>
        </p:nvSpPr>
        <p:spPr>
          <a:xfrm>
            <a:off x="4788001" y="1612799"/>
            <a:ext cx="4127400" cy="4183702"/>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de-DE" dirty="0"/>
          </a:p>
        </p:txBody>
      </p:sp>
      <p:sp>
        <p:nvSpPr>
          <p:cNvPr id="28" name="Content Placeholder 2"/>
          <p:cNvSpPr txBox="1">
            <a:spLocks/>
          </p:cNvSpPr>
          <p:nvPr/>
        </p:nvSpPr>
        <p:spPr>
          <a:xfrm>
            <a:off x="230401" y="1512000"/>
            <a:ext cx="3358619" cy="4182630"/>
          </a:xfrm>
          <a:prstGeom prst="rect">
            <a:avLst/>
          </a:prstGeom>
        </p:spPr>
        <p:txBody>
          <a:bodyPr vert="horz" lIns="0" tIns="45720" rIns="91440" bIns="45720" rtlCol="0">
            <a:noAutofit/>
          </a:bodyPr>
          <a:lstStyle>
            <a:lvl1pPr marL="0" indent="0" algn="l" defTabSz="685800" rtl="0" eaLnBrk="1" latinLnBrk="0" hangingPunct="1">
              <a:lnSpc>
                <a:spcPct val="100000"/>
              </a:lnSpc>
              <a:spcBef>
                <a:spcPts val="600"/>
              </a:spcBef>
              <a:spcAft>
                <a:spcPts val="600"/>
              </a:spcAft>
              <a:buFontTx/>
              <a:buNone/>
              <a:defRPr sz="1900" b="1" kern="1200">
                <a:solidFill>
                  <a:schemeClr val="tx2"/>
                </a:solidFill>
                <a:latin typeface="Arial" panose="020B0604020202020204" pitchFamily="34" charset="0"/>
                <a:ea typeface="+mn-ea"/>
                <a:cs typeface="Arial" panose="020B0604020202020204" pitchFamily="34" charset="0"/>
              </a:defRPr>
            </a:lvl1pPr>
            <a:lvl2pPr marL="190500" indent="-190500" algn="l" defTabSz="685800" rtl="0" eaLnBrk="1" latinLnBrk="0" hangingPunct="1">
              <a:lnSpc>
                <a:spcPct val="100000"/>
              </a:lnSpc>
              <a:spcBef>
                <a:spcPts val="700"/>
              </a:spcBef>
              <a:spcAft>
                <a:spcPts val="60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2pPr>
            <a:lvl3pPr marL="457200" indent="-228600" algn="l" defTabSz="685800" rtl="0" eaLnBrk="1" latinLnBrk="0" hangingPunct="1">
              <a:lnSpc>
                <a:spcPct val="100000"/>
              </a:lnSpc>
              <a:spcBef>
                <a:spcPts val="700"/>
              </a:spcBef>
              <a:buFont typeface="Lucida Grande"/>
              <a:buChar char="–"/>
              <a:defRPr sz="1800" kern="1200">
                <a:solidFill>
                  <a:schemeClr val="tx2"/>
                </a:solidFill>
                <a:latin typeface="Arial" panose="020B0604020202020204" pitchFamily="34" charset="0"/>
                <a:ea typeface="+mn-ea"/>
                <a:cs typeface="Arial" panose="020B0604020202020204" pitchFamily="34" charset="0"/>
              </a:defRPr>
            </a:lvl3pPr>
            <a:lvl4pPr marL="685800" indent="-228600" algn="l" defTabSz="685800" rtl="0" eaLnBrk="1" latinLnBrk="0" hangingPunct="1">
              <a:lnSpc>
                <a:spcPct val="100000"/>
              </a:lnSpc>
              <a:spcBef>
                <a:spcPts val="70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914400" indent="-228600" algn="l" defTabSz="685800" rtl="0" eaLnBrk="1" latinLnBrk="0" hangingPunct="1">
              <a:lnSpc>
                <a:spcPct val="100000"/>
              </a:lnSpc>
              <a:spcBef>
                <a:spcPts val="700"/>
              </a:spcBef>
              <a:buFont typeface="Arial"/>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9pPr>
          </a:lstStyle>
          <a:p>
            <a:pPr algn="l" defTabSz="914400">
              <a:spcBef>
                <a:spcPts val="700"/>
              </a:spcBef>
              <a:spcAft>
                <a:spcPts val="0"/>
              </a:spcAft>
              <a:buNone/>
            </a:pPr>
            <a:r>
              <a:rPr lang="zh-CN" altLang="en-AU" sz="1800" i="0" dirty="0">
                <a:latin typeface="Arial"/>
                <a:cs typeface="+mn-cs"/>
              </a:rPr>
              <a:t>原子可吸收各种不同的能量来源：</a:t>
            </a:r>
          </a:p>
          <a:p>
            <a:pPr marL="230400" lvl="1" indent="-230400">
              <a:spcBef>
                <a:spcPts val="300"/>
              </a:spcBef>
              <a:spcAft>
                <a:spcPts val="0"/>
              </a:spcAft>
            </a:pPr>
            <a:r>
              <a:rPr lang="zh-CN" altLang="en-AU" dirty="0"/>
              <a:t>热量</a:t>
            </a:r>
          </a:p>
          <a:p>
            <a:pPr marL="230400" lvl="1" indent="-230400">
              <a:spcBef>
                <a:spcPts val="300"/>
              </a:spcBef>
              <a:spcAft>
                <a:spcPts val="0"/>
              </a:spcAft>
            </a:pPr>
            <a:r>
              <a:rPr lang="zh-CN" altLang="en-AU" dirty="0"/>
              <a:t>不连续波长的光能</a:t>
            </a:r>
            <a:br>
              <a:rPr lang="zh-CN" altLang="en-AU" dirty="0"/>
            </a:br>
            <a:endParaRPr lang="zh-CN" altLang="en-AU" dirty="0"/>
          </a:p>
          <a:p>
            <a:pPr>
              <a:spcBef>
                <a:spcPts val="700"/>
              </a:spcBef>
              <a:spcAft>
                <a:spcPts val="0"/>
              </a:spcAft>
            </a:pPr>
            <a:r>
              <a:rPr lang="zh-CN" altLang="en-AU" sz="1800" dirty="0"/>
              <a:t>电子可改变能级</a:t>
            </a:r>
          </a:p>
          <a:p>
            <a:pPr marL="230400" lvl="1" indent="-230400">
              <a:spcBef>
                <a:spcPts val="300"/>
              </a:spcBef>
              <a:spcAft>
                <a:spcPts val="0"/>
              </a:spcAft>
            </a:pPr>
            <a:r>
              <a:rPr lang="zh-CN" altLang="en-AU" dirty="0"/>
              <a:t>一个原子可以获得（吸收）或释放（发射）能量。 </a:t>
            </a:r>
          </a:p>
          <a:p>
            <a:pPr marL="230400" lvl="1" indent="-230400">
              <a:spcBef>
                <a:spcPts val="300"/>
              </a:spcBef>
              <a:spcAft>
                <a:spcPts val="0"/>
              </a:spcAft>
            </a:pPr>
            <a:r>
              <a:rPr lang="zh-CN" altLang="en-AU" dirty="0"/>
              <a:t>原子被“激发”</a:t>
            </a:r>
          </a:p>
          <a:p>
            <a:pPr marL="230400" indent="-230400">
              <a:spcBef>
                <a:spcPts val="300"/>
              </a:spcBef>
              <a:spcAft>
                <a:spcPts val="0"/>
              </a:spcAft>
              <a:buFont typeface="Arial" panose="020B0604020202020204" pitchFamily="34" charset="0"/>
              <a:buChar char="•"/>
            </a:pPr>
            <a:r>
              <a:rPr lang="zh-CN" altLang="en-US" sz="1800" b="0" dirty="0"/>
              <a:t>激发可以解释为一个电子从内侧轨道（更低能级）向外侧轨道（更高能级）跃迁。</a:t>
            </a:r>
          </a:p>
          <a:p>
            <a:pPr marL="230400" indent="-230400">
              <a:spcBef>
                <a:spcPts val="300"/>
              </a:spcBef>
              <a:spcAft>
                <a:spcPts val="0"/>
              </a:spcAft>
              <a:buFont typeface="Arial" panose="020B0604020202020204" pitchFamily="34" charset="0"/>
              <a:buChar char="•"/>
            </a:pPr>
            <a:endParaRPr lang="zh-CN" altLang="en-US" sz="1800" dirty="0"/>
          </a:p>
          <a:p>
            <a:pPr algn="l" defTabSz="914400">
              <a:spcBef>
                <a:spcPts val="300"/>
              </a:spcBef>
              <a:buNone/>
            </a:pPr>
            <a:endParaRPr lang="zh-CN" altLang="en-US" dirty="0"/>
          </a:p>
        </p:txBody>
      </p:sp>
    </p:spTree>
    <p:extLst>
      <p:ext uri="{BB962C8B-B14F-4D97-AF65-F5344CB8AC3E}">
        <p14:creationId xmlns:p14="http://schemas.microsoft.com/office/powerpoint/2010/main" val="650046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8.33333E-7 2.59259E-6 C 0.06129 2.59259E-6 0.11111 0.03565 0.11111 0.0794 C 0.11111 0.12338 0.06129 0.15926 -8.33333E-7 0.15926 C -0.06128 0.15926 -0.11076 0.12338 -0.11076 0.0794 C -0.11076 0.03565 -0.06128 2.59259E-6 -8.33333E-7 2.59259E-6 Z " pathEditMode="relative" rAng="0" ptsTypes="fffff">
                                      <p:cBhvr>
                                        <p:cTn id="6" dur="3000" fill="hold"/>
                                        <p:tgtEl>
                                          <p:spTgt spid="47"/>
                                        </p:tgtEl>
                                        <p:attrNameLst>
                                          <p:attrName>ppt_x</p:attrName>
                                          <p:attrName>ppt_y</p:attrName>
                                        </p:attrNameLst>
                                      </p:cBhvr>
                                      <p:rCtr x="17" y="7963"/>
                                    </p:animMotion>
                                  </p:childTnLst>
                                </p:cTn>
                              </p:par>
                            </p:childTnLst>
                          </p:cTn>
                        </p:par>
                        <p:par>
                          <p:cTn id="7" fill="hold">
                            <p:stCondLst>
                              <p:cond delay="3000"/>
                            </p:stCondLst>
                            <p:childTnLst>
                              <p:par>
                                <p:cTn id="8" presetID="1" presetClass="entr" presetSubtype="0" fill="hold" grpId="0" nodeType="afterEffect">
                                  <p:stCondLst>
                                    <p:cond delay="0"/>
                                  </p:stCondLst>
                                  <p:childTnLst>
                                    <p:set>
                                      <p:cBhvr>
                                        <p:cTn id="9" dur="1" fill="hold">
                                          <p:stCondLst>
                                            <p:cond delay="0"/>
                                          </p:stCondLst>
                                        </p:cTn>
                                        <p:tgtEl>
                                          <p:spTgt spid="48"/>
                                        </p:tgtEl>
                                        <p:attrNameLst>
                                          <p:attrName>style.visibility</p:attrName>
                                        </p:attrNameLst>
                                      </p:cBhvr>
                                      <p:to>
                                        <p:strVal val="visible"/>
                                      </p:to>
                                    </p:set>
                                  </p:childTnLst>
                                </p:cTn>
                              </p:par>
                            </p:childTnLst>
                          </p:cTn>
                        </p:par>
                        <p:par>
                          <p:cTn id="10" fill="hold">
                            <p:stCondLst>
                              <p:cond delay="3000"/>
                            </p:stCondLst>
                            <p:childTnLst>
                              <p:par>
                                <p:cTn id="11" presetID="37" presetClass="path" presetSubtype="0" accel="50000" decel="50000" fill="hold" grpId="1" nodeType="afterEffect">
                                  <p:stCondLst>
                                    <p:cond delay="0"/>
                                  </p:stCondLst>
                                  <p:childTnLst>
                                    <p:animMotion origin="layout" path="M 2.77778E-6 3.7037E-6 L 0.02986 0.0324 C 0.03628 0.03981 0.04583 0.04444 0.0559 0.04444 C 0.06718 0.04444 0.07604 0.03981 0.08246 0.0324 L 0.11337 3.7037E-6 " pathEditMode="relative" rAng="0" ptsTypes="FffFF">
                                      <p:cBhvr>
                                        <p:cTn id="12" dur="2000" fill="hold"/>
                                        <p:tgtEl>
                                          <p:spTgt spid="47"/>
                                        </p:tgtEl>
                                        <p:attrNameLst>
                                          <p:attrName>ppt_x</p:attrName>
                                          <p:attrName>ppt_y</p:attrName>
                                        </p:attrNameLst>
                                      </p:cBhvr>
                                      <p:rCtr x="5660" y="2222"/>
                                    </p:animMotion>
                                  </p:childTnLst>
                                </p:cTn>
                              </p:par>
                            </p:childTnLst>
                          </p:cTn>
                        </p:par>
                        <p:par>
                          <p:cTn id="13" fill="hold">
                            <p:stCondLst>
                              <p:cond delay="5000"/>
                            </p:stCondLst>
                            <p:childTnLst>
                              <p:par>
                                <p:cTn id="14" presetID="1"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childTnLst>
                                </p:cTn>
                              </p:par>
                            </p:childTnLst>
                          </p:cTn>
                        </p:par>
                        <p:par>
                          <p:cTn id="16" fill="hold">
                            <p:stCondLst>
                              <p:cond delay="5000"/>
                            </p:stCondLst>
                            <p:childTnLst>
                              <p:par>
                                <p:cTn id="17" presetID="42" presetClass="path" presetSubtype="0" accel="50000" decel="50000" fill="hold" grpId="2" nodeType="afterEffect">
                                  <p:stCondLst>
                                    <p:cond delay="0"/>
                                  </p:stCondLst>
                                  <p:childTnLst>
                                    <p:animMotion origin="layout" path="M 0.11336 4.44444E-6 L 0.0993 0.09652 " pathEditMode="relative" rAng="0" ptsTypes="AA">
                                      <p:cBhvr>
                                        <p:cTn id="18" dur="2000" fill="hold"/>
                                        <p:tgtEl>
                                          <p:spTgt spid="47"/>
                                        </p:tgtEl>
                                        <p:attrNameLst>
                                          <p:attrName>ppt_x</p:attrName>
                                          <p:attrName>ppt_y</p:attrName>
                                        </p:attrNameLst>
                                      </p:cBhvr>
                                      <p:rCtr x="-712" y="4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7" grpId="2" animBg="1"/>
      <p:bldP spid="48"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0" y="6085641"/>
            <a:ext cx="619067" cy="246221"/>
            <a:chOff x="1689099" y="6028267"/>
            <a:chExt cx="1087983" cy="246221"/>
          </a:xfrm>
        </p:grpSpPr>
        <p:sp>
          <p:nvSpPr>
            <p:cNvPr id="15" name="Action Button: Custom 14">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16" name="Chevron 15">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D4D4D"/>
                </a:solidFill>
              </a:endParaRPr>
            </a:p>
          </p:txBody>
        </p:sp>
        <p:sp>
          <p:nvSpPr>
            <p:cNvPr id="17" name="Chevron 16">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D4D4D"/>
                </a:solidFill>
              </a:endParaRPr>
            </a:p>
          </p:txBody>
        </p:sp>
        <p:sp>
          <p:nvSpPr>
            <p:cNvPr id="18" name="TextBox 17">
              <a:hlinkClick r:id="rId3"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altLang="zh-CN" sz="1000" b="1" i="0" dirty="0">
                <a:solidFill>
                  <a:srgbClr val="FFFFFF"/>
                </a:solidFill>
                <a:latin typeface="Arial"/>
                <a:ea typeface="+mn-ea"/>
                <a:cs typeface="+mn-cs"/>
              </a:endParaRPr>
            </a:p>
          </p:txBody>
        </p:sp>
      </p:grpSp>
      <p:sp>
        <p:nvSpPr>
          <p:cNvPr id="27" name="Title 1"/>
          <p:cNvSpPr>
            <a:spLocks noGrp="1"/>
          </p:cNvSpPr>
          <p:nvPr>
            <p:ph type="title"/>
          </p:nvPr>
        </p:nvSpPr>
        <p:spPr/>
        <p:txBody>
          <a:bodyPr>
            <a:normAutofit fontScale="90000"/>
          </a:bodyPr>
          <a:lstStyle/>
          <a:p>
            <a:pPr algn="l" defTabSz="685800">
              <a:spcBef>
                <a:spcPts val="1"/>
              </a:spcBef>
              <a:spcAft>
                <a:spcPts val="300"/>
              </a:spcAft>
              <a:buNone/>
            </a:pPr>
            <a:r>
              <a:rPr lang="zh-CN" altLang="en-US" sz="3800" b="0" i="0" dirty="0">
                <a:solidFill>
                  <a:srgbClr val="000000"/>
                </a:solidFill>
                <a:latin typeface="Arial Narrow"/>
                <a:ea typeface="+mj-ea"/>
                <a:cs typeface="Arial Narrow"/>
              </a:rPr>
              <a:t>原子吸收光谱</a:t>
            </a:r>
            <a:br>
              <a:rPr lang="zh-CN" altLang="en-US" sz="3400" b="0" i="0" dirty="0">
                <a:solidFill>
                  <a:srgbClr val="000000"/>
                </a:solidFill>
                <a:latin typeface="Arial Narrow"/>
                <a:ea typeface="+mj-ea"/>
                <a:cs typeface="Arial Narrow"/>
              </a:rPr>
            </a:br>
            <a:r>
              <a:rPr lang="zh-CN" altLang="en-US" sz="3100" b="0" i="0" dirty="0">
                <a:solidFill>
                  <a:srgbClr val="000000"/>
                </a:solidFill>
                <a:latin typeface="Arial Narrow"/>
                <a:ea typeface="+mj-ea"/>
                <a:cs typeface="Arial Narrow"/>
              </a:rPr>
              <a:t>火焰 </a:t>
            </a:r>
            <a:r>
              <a:rPr lang="en-US" altLang="zh-CN" sz="3100" b="0" i="0" dirty="0">
                <a:solidFill>
                  <a:srgbClr val="000000"/>
                </a:solidFill>
                <a:latin typeface="Arial Narrow"/>
                <a:ea typeface="+mj-ea"/>
                <a:cs typeface="Arial Narrow"/>
              </a:rPr>
              <a:t>AAS </a:t>
            </a:r>
            <a:r>
              <a:rPr lang="zh-CN" altLang="en-US" sz="3100" b="0" i="0" dirty="0">
                <a:solidFill>
                  <a:srgbClr val="000000"/>
                </a:solidFill>
                <a:latin typeface="Arial Narrow"/>
                <a:ea typeface="+mj-ea"/>
                <a:cs typeface="Arial Narrow"/>
              </a:rPr>
              <a:t>原子化器 </a:t>
            </a:r>
            <a:br>
              <a:rPr lang="zh-CN" altLang="en-US" sz="3100" b="0" i="0" dirty="0">
                <a:solidFill>
                  <a:srgbClr val="000000"/>
                </a:solidFill>
                <a:latin typeface="Arial Narrow"/>
                <a:ea typeface="+mj-ea"/>
                <a:cs typeface="Arial Narrow"/>
              </a:rPr>
            </a:br>
            <a:endParaRPr lang="zh-CN" altLang="en-US" sz="3100" b="0" i="0" dirty="0">
              <a:solidFill>
                <a:srgbClr val="000000"/>
              </a:solidFill>
              <a:latin typeface="Arial Narrow"/>
              <a:ea typeface="+mj-ea"/>
              <a:cs typeface="Arial Narrow"/>
            </a:endParaRPr>
          </a:p>
        </p:txBody>
      </p:sp>
      <p:sp>
        <p:nvSpPr>
          <p:cNvPr id="29" name="Content Placeholder 9"/>
          <p:cNvSpPr>
            <a:spLocks noGrp="1"/>
          </p:cNvSpPr>
          <p:nvPr>
            <p:ph idx="1"/>
          </p:nvPr>
        </p:nvSpPr>
        <p:spPr>
          <a:xfrm>
            <a:off x="228599" y="1512000"/>
            <a:ext cx="4559396" cy="4562856"/>
          </a:xfrm>
        </p:spPr>
        <p:txBody>
          <a:bodyPr>
            <a:noAutofit/>
          </a:bodyPr>
          <a:lstStyle/>
          <a:p>
            <a:pPr marL="0" indent="0" algn="l" defTabSz="685800">
              <a:spcBef>
                <a:spcPts val="1400"/>
              </a:spcBef>
              <a:buNone/>
            </a:pPr>
            <a:r>
              <a:rPr lang="zh-CN" altLang="en-US" sz="1600" b="0" i="0" dirty="0">
                <a:solidFill>
                  <a:srgbClr val="000000"/>
                </a:solidFill>
                <a:latin typeface="Arial"/>
                <a:cs typeface="Arial"/>
              </a:rPr>
              <a:t>在</a:t>
            </a:r>
            <a:r>
              <a:rPr lang="zh-CN" altLang="en-US" sz="1600" b="1" i="0" dirty="0">
                <a:solidFill>
                  <a:srgbClr val="000000"/>
                </a:solidFill>
                <a:latin typeface="Arial"/>
                <a:cs typeface="Arial"/>
              </a:rPr>
              <a:t>火焰 </a:t>
            </a:r>
            <a:r>
              <a:rPr lang="en-US" altLang="zh-CN" sz="1600" b="1" i="0" dirty="0">
                <a:solidFill>
                  <a:srgbClr val="000000"/>
                </a:solidFill>
                <a:latin typeface="Arial"/>
                <a:cs typeface="Arial"/>
              </a:rPr>
              <a:t>AAS (FAAS) </a:t>
            </a:r>
            <a:r>
              <a:rPr lang="zh-CN" altLang="en-US" sz="1600" b="1" i="0" dirty="0">
                <a:solidFill>
                  <a:srgbClr val="000000"/>
                </a:solidFill>
                <a:latin typeface="Arial"/>
                <a:cs typeface="Arial"/>
              </a:rPr>
              <a:t>中，</a:t>
            </a:r>
            <a:r>
              <a:rPr lang="zh-CN" altLang="en-US" sz="1600" b="0" i="0" dirty="0">
                <a:solidFill>
                  <a:srgbClr val="000000"/>
                </a:solidFill>
                <a:latin typeface="Arial"/>
                <a:cs typeface="Arial"/>
              </a:rPr>
              <a:t>将样品制备为液体并使其雾化喷入火焰中。</a:t>
            </a:r>
          </a:p>
          <a:p>
            <a:pPr marL="0" indent="0" algn="l" defTabSz="685800">
              <a:spcBef>
                <a:spcPts val="1400"/>
              </a:spcBef>
              <a:buNone/>
            </a:pPr>
            <a:r>
              <a:rPr lang="zh-CN" altLang="en-US" sz="1600" b="0" i="0" dirty="0">
                <a:solidFill>
                  <a:srgbClr val="000000"/>
                </a:solidFill>
                <a:latin typeface="Arial"/>
                <a:cs typeface="Arial"/>
              </a:rPr>
              <a:t>这项技术的基本特征就是在火焰中发生原子化。 </a:t>
            </a:r>
          </a:p>
          <a:p>
            <a:pPr marL="0" indent="0" algn="l" defTabSz="685800">
              <a:spcBef>
                <a:spcPts val="0"/>
              </a:spcBef>
              <a:spcAft>
                <a:spcPts val="0"/>
              </a:spcAft>
              <a:buNone/>
            </a:pPr>
            <a:endParaRPr lang="zh-CN" altLang="en-US" dirty="0"/>
          </a:p>
          <a:p>
            <a:pPr marL="0" indent="0" algn="l" defTabSz="685800">
              <a:spcBef>
                <a:spcPts val="0"/>
              </a:spcBef>
              <a:spcAft>
                <a:spcPts val="0"/>
              </a:spcAft>
              <a:buNone/>
            </a:pPr>
            <a:endParaRPr lang="zh-CN" altLang="en-US" dirty="0"/>
          </a:p>
        </p:txBody>
      </p:sp>
      <p:sp>
        <p:nvSpPr>
          <p:cNvPr id="30" name="Rectangle 3"/>
          <p:cNvSpPr/>
          <p:nvPr/>
        </p:nvSpPr>
        <p:spPr>
          <a:xfrm>
            <a:off x="228600" y="5458465"/>
            <a:ext cx="4258035" cy="276999"/>
          </a:xfrm>
          <a:prstGeom prst="rect">
            <a:avLst/>
          </a:prstGeom>
        </p:spPr>
        <p:txBody>
          <a:bodyPr wrap="square" lIns="0">
            <a:spAutoFit/>
          </a:bodyPr>
          <a:lstStyle/>
          <a:p>
            <a:pPr algn="l" defTabSz="914400">
              <a:spcAft>
                <a:spcPts val="600"/>
              </a:spcAft>
              <a:buNone/>
            </a:pPr>
            <a:r>
              <a:rPr lang="zh-CN" altLang="en-US" sz="1200" b="0" i="1" dirty="0">
                <a:solidFill>
                  <a:srgbClr val="4D4D4D"/>
                </a:solidFill>
                <a:latin typeface="Arial"/>
                <a:ea typeface="+mn-ea"/>
                <a:cs typeface="+mn-cs"/>
              </a:rPr>
              <a:t>火焰或石墨炉原子吸收光谱仪系统示意图</a:t>
            </a:r>
          </a:p>
        </p:txBody>
      </p:sp>
      <p:graphicFrame>
        <p:nvGraphicFramePr>
          <p:cNvPr id="31" name="Table 10"/>
          <p:cNvGraphicFramePr>
            <a:graphicFrameLocks noGrp="1"/>
          </p:cNvGraphicFramePr>
          <p:nvPr>
            <p:extLst>
              <p:ext uri="{D42A27DB-BD31-4B8C-83A1-F6EECF244321}">
                <p14:modId xmlns:p14="http://schemas.microsoft.com/office/powerpoint/2010/main" val="854189397"/>
              </p:ext>
            </p:extLst>
          </p:nvPr>
        </p:nvGraphicFramePr>
        <p:xfrm>
          <a:off x="4787995" y="1612800"/>
          <a:ext cx="4127405" cy="3886952"/>
        </p:xfrm>
        <a:graphic>
          <a:graphicData uri="http://schemas.openxmlformats.org/drawingml/2006/table">
            <a:tbl>
              <a:tblPr firstRow="1" bandRow="1">
                <a:tableStyleId>{69012ECD-51FC-41F1-AA8D-1B2483CD663E}</a:tableStyleId>
              </a:tblPr>
              <a:tblGrid>
                <a:gridCol w="4127405">
                  <a:extLst>
                    <a:ext uri="{9D8B030D-6E8A-4147-A177-3AD203B41FA5}">
                      <a16:colId xmlns:a16="http://schemas.microsoft.com/office/drawing/2014/main" val="20000"/>
                    </a:ext>
                  </a:extLst>
                </a:gridCol>
              </a:tblGrid>
              <a:tr h="324000">
                <a:tc>
                  <a:txBody>
                    <a:bodyPr/>
                    <a:lstStyle/>
                    <a:p>
                      <a:pPr marL="0" algn="l" defTabSz="685800">
                        <a:spcBef>
                          <a:spcPts val="300"/>
                        </a:spcBef>
                        <a:buNone/>
                      </a:pPr>
                      <a:r>
                        <a:rPr lang="en-US" sz="1400" b="1" i="0" dirty="0" err="1">
                          <a:solidFill>
                            <a:srgbClr val="FFFFFF"/>
                          </a:solidFill>
                          <a:latin typeface="Arial"/>
                          <a:ea typeface="+mn-ea"/>
                          <a:cs typeface="+mn-cs"/>
                        </a:rPr>
                        <a:t>火焰原子吸收光谱</a:t>
                      </a:r>
                      <a:endParaRPr lang="en-US" sz="1400" b="1" i="0" dirty="0">
                        <a:solidFill>
                          <a:srgbClr val="FFFFFF"/>
                        </a:solidFill>
                        <a:latin typeface="Arial"/>
                        <a:ea typeface="+mn-ea"/>
                        <a:cs typeface="+mn-cs"/>
                      </a:endParaRPr>
                    </a:p>
                  </a:txBody>
                  <a:tcPr marT="36000" marB="36000" anchor="ctr">
                    <a:lnL w="9525" cap="flat" cmpd="sng" algn="ctr">
                      <a:solidFill>
                        <a:srgbClr val="0085D5"/>
                      </a:solid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4000">
                <a:tc>
                  <a:txBody>
                    <a:bodyPr/>
                    <a:lstStyle/>
                    <a:p>
                      <a:pPr marL="0" indent="0" algn="l" defTabSz="685800">
                        <a:spcBef>
                          <a:spcPts val="300"/>
                        </a:spcBef>
                        <a:spcAft>
                          <a:spcPts val="200"/>
                        </a:spcAft>
                        <a:buNone/>
                      </a:pPr>
                      <a:r>
                        <a:rPr lang="en-US" sz="1400" b="1" i="0">
                          <a:solidFill>
                            <a:srgbClr val="0085D5"/>
                          </a:solidFill>
                          <a:latin typeface="Arial"/>
                          <a:ea typeface="+mn-ea"/>
                          <a:cs typeface="+mn-cs"/>
                        </a:rPr>
                        <a:t>优点</a:t>
                      </a:r>
                    </a:p>
                  </a:txBody>
                  <a:tcPr marT="36000" marB="36000" anchor="ctr">
                    <a:lnL w="9525" cap="flat" cmpd="sng" algn="ctr">
                      <a:solidFill>
                        <a:srgbClr val="0085D5"/>
                      </a:solid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04028">
                <a:tc>
                  <a:txBody>
                    <a:bodyPr/>
                    <a:lstStyle/>
                    <a:p>
                      <a:pPr marL="144018" indent="-144018" algn="l" defTabSz="685800">
                        <a:lnSpc>
                          <a:spcPct val="100000"/>
                        </a:lnSpc>
                        <a:spcBef>
                          <a:spcPts val="300"/>
                        </a:spcBef>
                        <a:buClr>
                          <a:srgbClr val="4D4D4D"/>
                        </a:buClr>
                        <a:buFont typeface="Arial"/>
                        <a:buChar char="•"/>
                      </a:pPr>
                      <a:r>
                        <a:rPr lang="en-US" sz="1400" b="0" i="0" dirty="0" err="1">
                          <a:solidFill>
                            <a:srgbClr val="4D4D4D"/>
                          </a:solidFill>
                          <a:latin typeface="Arial"/>
                          <a:ea typeface="+mn-ea"/>
                          <a:cs typeface="+mn-cs"/>
                        </a:rPr>
                        <a:t>分析时间较短</a:t>
                      </a:r>
                      <a:endParaRPr lang="en-US" sz="1400" b="0" i="0" dirty="0">
                        <a:solidFill>
                          <a:srgbClr val="4D4D4D"/>
                        </a:solidFill>
                        <a:latin typeface="Arial"/>
                        <a:ea typeface="+mn-ea"/>
                        <a:cs typeface="+mn-cs"/>
                      </a:endParaRPr>
                    </a:p>
                    <a:p>
                      <a:pPr marL="144018" indent="-144018" algn="l" defTabSz="685800">
                        <a:lnSpc>
                          <a:spcPct val="100000"/>
                        </a:lnSpc>
                        <a:spcBef>
                          <a:spcPts val="300"/>
                        </a:spcBef>
                        <a:buClr>
                          <a:srgbClr val="4D4D4D"/>
                        </a:buClr>
                        <a:buFont typeface="Arial"/>
                        <a:buChar char="•"/>
                      </a:pPr>
                      <a:r>
                        <a:rPr lang="en-US" sz="1400" b="0" i="0" dirty="0" err="1">
                          <a:solidFill>
                            <a:srgbClr val="4D4D4D"/>
                          </a:solidFill>
                          <a:latin typeface="Arial"/>
                          <a:ea typeface="+mn-ea"/>
                          <a:cs typeface="+mn-cs"/>
                        </a:rPr>
                        <a:t>精密度良好</a:t>
                      </a:r>
                      <a:endParaRPr lang="en-US" sz="1400" b="0" i="0" dirty="0">
                        <a:solidFill>
                          <a:srgbClr val="4D4D4D"/>
                        </a:solidFill>
                        <a:latin typeface="Arial"/>
                        <a:ea typeface="+mn-ea"/>
                        <a:cs typeface="+mn-cs"/>
                      </a:endParaRPr>
                    </a:p>
                    <a:p>
                      <a:pPr marL="144018" indent="-144018" algn="l" defTabSz="685800">
                        <a:lnSpc>
                          <a:spcPct val="100000"/>
                        </a:lnSpc>
                        <a:spcBef>
                          <a:spcPts val="300"/>
                        </a:spcBef>
                        <a:buClr>
                          <a:srgbClr val="4D4D4D"/>
                        </a:buClr>
                        <a:buFont typeface="Arial"/>
                        <a:buChar char="•"/>
                      </a:pPr>
                      <a:r>
                        <a:rPr lang="en-US" sz="1400" b="0" i="0" dirty="0" err="1">
                          <a:solidFill>
                            <a:srgbClr val="4D4D4D"/>
                          </a:solidFill>
                          <a:latin typeface="Arial"/>
                          <a:ea typeface="+mn-ea"/>
                          <a:cs typeface="+mn-cs"/>
                        </a:rPr>
                        <a:t>易于使用</a:t>
                      </a:r>
                      <a:endParaRPr lang="en-US" sz="1400" b="0" i="0" dirty="0">
                        <a:solidFill>
                          <a:srgbClr val="4D4D4D"/>
                        </a:solidFill>
                        <a:latin typeface="Arial"/>
                        <a:ea typeface="+mn-ea"/>
                        <a:cs typeface="+mn-cs"/>
                      </a:endParaRPr>
                    </a:p>
                    <a:p>
                      <a:pPr marL="144018" indent="-144018" algn="l" defTabSz="685800">
                        <a:lnSpc>
                          <a:spcPct val="100000"/>
                        </a:lnSpc>
                        <a:spcBef>
                          <a:spcPts val="300"/>
                        </a:spcBef>
                        <a:buClr>
                          <a:srgbClr val="4D4D4D"/>
                        </a:buClr>
                        <a:buFont typeface="Arial"/>
                        <a:buChar char="•"/>
                      </a:pPr>
                      <a:r>
                        <a:rPr lang="en-US" sz="1400" b="0" i="0" dirty="0" err="1">
                          <a:solidFill>
                            <a:srgbClr val="4D4D4D"/>
                          </a:solidFill>
                          <a:latin typeface="Arial"/>
                          <a:ea typeface="+mn-ea"/>
                          <a:cs typeface="+mn-cs"/>
                        </a:rPr>
                        <a:t>便宜</a:t>
                      </a:r>
                      <a:endParaRPr lang="en-US" sz="1400" b="0" i="0" dirty="0">
                        <a:solidFill>
                          <a:srgbClr val="4D4D4D"/>
                        </a:solidFill>
                        <a:latin typeface="Arial"/>
                        <a:ea typeface="+mn-ea"/>
                        <a:cs typeface="+mn-cs"/>
                      </a:endParaRPr>
                    </a:p>
                  </a:txBody>
                  <a:tcPr marT="36000" marB="36000" anchor="ctr">
                    <a:lnL w="9525" cap="flat" cmpd="sng" algn="ctr">
                      <a:solidFill>
                        <a:srgbClr val="0085D5"/>
                      </a:solid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4000">
                <a:tc>
                  <a:txBody>
                    <a:bodyPr/>
                    <a:lstStyle/>
                    <a:p>
                      <a:pPr marL="0" indent="0" algn="l" defTabSz="685800">
                        <a:spcBef>
                          <a:spcPts val="0"/>
                        </a:spcBef>
                        <a:spcAft>
                          <a:spcPts val="200"/>
                        </a:spcAft>
                        <a:buNone/>
                      </a:pPr>
                      <a:r>
                        <a:rPr lang="en-US" sz="1400" b="1" i="0">
                          <a:solidFill>
                            <a:srgbClr val="0085D5"/>
                          </a:solidFill>
                          <a:latin typeface="Arial"/>
                          <a:ea typeface="+mn-ea"/>
                          <a:cs typeface="+mn-cs"/>
                        </a:rPr>
                        <a:t>局限性</a:t>
                      </a:r>
                    </a:p>
                  </a:txBody>
                  <a:tcPr marT="36000" marB="36000" anchor="ctr">
                    <a:lnL w="9525" cap="flat" cmpd="sng" algn="ctr">
                      <a:solidFill>
                        <a:srgbClr val="0085D5"/>
                      </a:solid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810924">
                <a:tc>
                  <a:txBody>
                    <a:bodyPr/>
                    <a:lstStyle/>
                    <a:p>
                      <a:pPr marL="144018" indent="-144018" algn="l" defTabSz="685800">
                        <a:lnSpc>
                          <a:spcPct val="100000"/>
                        </a:lnSpc>
                        <a:spcBef>
                          <a:spcPts val="300"/>
                        </a:spcBef>
                        <a:buClr>
                          <a:srgbClr val="4D4D4D"/>
                        </a:buClr>
                        <a:buFont typeface="Arial"/>
                        <a:buChar char="•"/>
                      </a:pPr>
                      <a:r>
                        <a:rPr lang="en-US" sz="1400" b="0" i="0" dirty="0" err="1">
                          <a:solidFill>
                            <a:srgbClr val="4D4D4D"/>
                          </a:solidFill>
                          <a:latin typeface="Arial"/>
                          <a:ea typeface="+mn-ea"/>
                          <a:cs typeface="+mn-cs"/>
                        </a:rPr>
                        <a:t>灵敏度</a:t>
                      </a:r>
                      <a:endParaRPr lang="en-US" sz="1400" b="0" i="0" dirty="0">
                        <a:solidFill>
                          <a:srgbClr val="4D4D4D"/>
                        </a:solidFill>
                        <a:latin typeface="Arial"/>
                        <a:ea typeface="+mn-ea"/>
                        <a:cs typeface="+mn-cs"/>
                      </a:endParaRPr>
                    </a:p>
                    <a:p>
                      <a:pPr marL="144018" indent="-144018" algn="l" defTabSz="685800">
                        <a:lnSpc>
                          <a:spcPct val="100000"/>
                        </a:lnSpc>
                        <a:spcBef>
                          <a:spcPts val="300"/>
                        </a:spcBef>
                        <a:buClr>
                          <a:srgbClr val="4D4D4D"/>
                        </a:buClr>
                        <a:buFont typeface="Arial"/>
                        <a:buChar char="•"/>
                      </a:pPr>
                      <a:r>
                        <a:rPr lang="en-US" sz="1400" b="0" i="0" dirty="0" err="1">
                          <a:solidFill>
                            <a:srgbClr val="4D4D4D"/>
                          </a:solidFill>
                          <a:latin typeface="Arial"/>
                          <a:ea typeface="+mn-ea"/>
                          <a:cs typeface="+mn-cs"/>
                        </a:rPr>
                        <a:t>动态范围</a:t>
                      </a:r>
                      <a:endParaRPr lang="en-US" sz="1400" b="0" i="0" dirty="0">
                        <a:solidFill>
                          <a:srgbClr val="4D4D4D"/>
                        </a:solidFill>
                        <a:latin typeface="Arial"/>
                        <a:ea typeface="+mn-ea"/>
                        <a:cs typeface="+mn-cs"/>
                      </a:endParaRPr>
                    </a:p>
                    <a:p>
                      <a:pPr marL="144018" indent="-144018" algn="l" defTabSz="685800">
                        <a:lnSpc>
                          <a:spcPct val="100000"/>
                        </a:lnSpc>
                        <a:spcBef>
                          <a:spcPts val="300"/>
                        </a:spcBef>
                        <a:buClr>
                          <a:srgbClr val="4D4D4D"/>
                        </a:buClr>
                        <a:buFont typeface="Arial"/>
                        <a:buChar char="•"/>
                      </a:pPr>
                      <a:r>
                        <a:rPr lang="en-US" sz="1400" b="0" i="0" dirty="0" err="1">
                          <a:solidFill>
                            <a:srgbClr val="4D4D4D"/>
                          </a:solidFill>
                          <a:latin typeface="Arial"/>
                          <a:ea typeface="+mn-ea"/>
                          <a:cs typeface="+mn-cs"/>
                        </a:rPr>
                        <a:t>需使用可燃气体</a:t>
                      </a:r>
                      <a:endParaRPr lang="en-US" sz="1400" b="0" i="0" dirty="0">
                        <a:solidFill>
                          <a:srgbClr val="4D4D4D"/>
                        </a:solidFill>
                        <a:latin typeface="Arial"/>
                        <a:ea typeface="+mn-ea"/>
                        <a:cs typeface="+mn-cs"/>
                      </a:endParaRPr>
                    </a:p>
                    <a:p>
                      <a:pPr marL="144018" indent="-144018" algn="l" defTabSz="685800">
                        <a:lnSpc>
                          <a:spcPct val="100000"/>
                        </a:lnSpc>
                        <a:spcBef>
                          <a:spcPts val="300"/>
                        </a:spcBef>
                        <a:buClr>
                          <a:srgbClr val="4D4D4D"/>
                        </a:buClr>
                        <a:buFont typeface="Arial"/>
                        <a:buChar char="•"/>
                      </a:pPr>
                      <a:r>
                        <a:rPr lang="en-US" sz="1400" b="0" i="0" dirty="0" err="1">
                          <a:solidFill>
                            <a:srgbClr val="4D4D4D"/>
                          </a:solidFill>
                          <a:latin typeface="Arial"/>
                          <a:ea typeface="+mn-ea"/>
                          <a:cs typeface="+mn-cs"/>
                        </a:rPr>
                        <a:t>由于使用可燃气体，因此不建议进行</a:t>
                      </a:r>
                      <a:br>
                        <a:rPr lang="en-US" sz="1400" b="0" i="0" dirty="0">
                          <a:solidFill>
                            <a:srgbClr val="4D4D4D"/>
                          </a:solidFill>
                          <a:latin typeface="Arial"/>
                          <a:ea typeface="+mn-ea"/>
                          <a:cs typeface="+mn-cs"/>
                        </a:rPr>
                      </a:br>
                      <a:r>
                        <a:rPr lang="en-US" sz="1400" b="0" i="0" dirty="0" err="1">
                          <a:solidFill>
                            <a:srgbClr val="4D4D4D"/>
                          </a:solidFill>
                          <a:latin typeface="Arial"/>
                          <a:ea typeface="+mn-ea"/>
                          <a:cs typeface="+mn-cs"/>
                        </a:rPr>
                        <a:t>无人值守运行</a:t>
                      </a:r>
                      <a:endParaRPr lang="en-US" sz="1400" b="0" i="0" dirty="0">
                        <a:solidFill>
                          <a:srgbClr val="4D4D4D"/>
                        </a:solidFill>
                        <a:latin typeface="Arial"/>
                        <a:ea typeface="+mn-ea"/>
                        <a:cs typeface="+mn-cs"/>
                      </a:endParaRPr>
                    </a:p>
                    <a:p>
                      <a:pPr marL="144018" indent="-144018" algn="l" defTabSz="685800">
                        <a:lnSpc>
                          <a:spcPct val="100000"/>
                        </a:lnSpc>
                        <a:spcBef>
                          <a:spcPts val="300"/>
                        </a:spcBef>
                        <a:buClr>
                          <a:srgbClr val="4D4D4D"/>
                        </a:buClr>
                        <a:buFont typeface="Arial"/>
                        <a:buChar char="•"/>
                      </a:pPr>
                      <a:r>
                        <a:rPr lang="en-US" sz="1400" b="0" i="0" dirty="0" err="1">
                          <a:solidFill>
                            <a:srgbClr val="4D4D4D"/>
                          </a:solidFill>
                          <a:latin typeface="Arial"/>
                          <a:ea typeface="+mn-ea"/>
                          <a:cs typeface="+mn-cs"/>
                        </a:rPr>
                        <a:t>不能含有大量溶解态固体</a:t>
                      </a:r>
                      <a:endParaRPr lang="en-US" sz="1400" b="0" i="0" dirty="0">
                        <a:solidFill>
                          <a:srgbClr val="4D4D4D"/>
                        </a:solidFill>
                        <a:latin typeface="Arial"/>
                        <a:ea typeface="+mn-ea"/>
                        <a:cs typeface="+mn-cs"/>
                      </a:endParaRPr>
                    </a:p>
                  </a:txBody>
                  <a:tcPr marT="36000" marB="36000" anchor="ctr">
                    <a:lnL w="9525" cap="flat" cmpd="sng" algn="ctr">
                      <a:solidFill>
                        <a:srgbClr val="0085D5"/>
                      </a:solid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pic>
        <p:nvPicPr>
          <p:cNvPr id="32" name="Grafik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908" y="3682582"/>
            <a:ext cx="4259835" cy="1640936"/>
          </a:xfrm>
          <a:prstGeom prst="rect">
            <a:avLst/>
          </a:prstGeom>
        </p:spPr>
      </p:pic>
      <p:sp>
        <p:nvSpPr>
          <p:cNvPr id="33" name="Rechteck 32"/>
          <p:cNvSpPr/>
          <p:nvPr/>
        </p:nvSpPr>
        <p:spPr>
          <a:xfrm>
            <a:off x="228600" y="3350029"/>
            <a:ext cx="4343718" cy="2149724"/>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de-DE" dirty="0"/>
          </a:p>
        </p:txBody>
      </p:sp>
      <p:sp>
        <p:nvSpPr>
          <p:cNvPr id="34" name="Rechteck 33"/>
          <p:cNvSpPr/>
          <p:nvPr/>
        </p:nvSpPr>
        <p:spPr>
          <a:xfrm>
            <a:off x="4787995" y="5868000"/>
            <a:ext cx="4127405" cy="276999"/>
          </a:xfrm>
          <a:prstGeom prst="rect">
            <a:avLst/>
          </a:prstGeom>
        </p:spPr>
        <p:txBody>
          <a:bodyPr wrap="square" lIns="0">
            <a:spAutoFit/>
          </a:bodyPr>
          <a:lstStyle/>
          <a:p>
            <a:pPr algn="l" defTabSz="914400">
              <a:buNone/>
            </a:pPr>
            <a:r>
              <a:rPr lang="zh-CN" altLang="en-US" sz="1200" b="0" i="0" dirty="0">
                <a:solidFill>
                  <a:srgbClr val="777777"/>
                </a:solidFill>
                <a:latin typeface="Arial"/>
                <a:ea typeface="+mn-ea"/>
                <a:cs typeface="+mn-cs"/>
              </a:rPr>
              <a:t>来源：</a:t>
            </a:r>
            <a:r>
              <a:rPr lang="zh-CN" altLang="en-US" sz="1200" b="0" i="0" dirty="0">
                <a:solidFill>
                  <a:srgbClr val="777777"/>
                </a:solidFill>
                <a:latin typeface="Arial"/>
                <a:ea typeface="+mn-ea"/>
                <a:cs typeface="+mn-cs"/>
                <a:hlinkClick r:id="rId5"/>
              </a:rPr>
              <a:t>合同环境实验室中的原子光谱应用</a:t>
            </a:r>
          </a:p>
        </p:txBody>
      </p:sp>
    </p:spTree>
    <p:extLst>
      <p:ext uri="{BB962C8B-B14F-4D97-AF65-F5344CB8AC3E}">
        <p14:creationId xmlns:p14="http://schemas.microsoft.com/office/powerpoint/2010/main" val="30188873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0" y="6085641"/>
            <a:ext cx="619067" cy="246221"/>
            <a:chOff x="1689099" y="6028267"/>
            <a:chExt cx="1087983" cy="246221"/>
          </a:xfrm>
        </p:grpSpPr>
        <p:sp>
          <p:nvSpPr>
            <p:cNvPr id="15" name="Action Button: Custom 14">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16" name="Chevron 15">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D4D4D"/>
                </a:solidFill>
              </a:endParaRPr>
            </a:p>
          </p:txBody>
        </p:sp>
        <p:sp>
          <p:nvSpPr>
            <p:cNvPr id="17" name="Chevron 16">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D4D4D"/>
                </a:solidFill>
              </a:endParaRPr>
            </a:p>
          </p:txBody>
        </p:sp>
        <p:sp>
          <p:nvSpPr>
            <p:cNvPr id="18" name="TextBox 17">
              <a:hlinkClick r:id="rId3"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altLang="zh-CN" sz="1000" b="1" i="0" dirty="0">
                <a:solidFill>
                  <a:srgbClr val="FFFFFF"/>
                </a:solidFill>
                <a:latin typeface="Arial"/>
                <a:ea typeface="+mn-ea"/>
                <a:cs typeface="+mn-cs"/>
              </a:endParaRPr>
            </a:p>
          </p:txBody>
        </p:sp>
      </p:grpSp>
      <p:sp>
        <p:nvSpPr>
          <p:cNvPr id="7" name="Title 1"/>
          <p:cNvSpPr>
            <a:spLocks noGrp="1"/>
          </p:cNvSpPr>
          <p:nvPr>
            <p:ph type="title"/>
          </p:nvPr>
        </p:nvSpPr>
        <p:spPr>
          <a:xfrm>
            <a:off x="228600" y="344085"/>
            <a:ext cx="8686800" cy="1143000"/>
          </a:xfrm>
        </p:spPr>
        <p:txBody>
          <a:bodyPr>
            <a:normAutofit fontScale="90000"/>
          </a:bodyPr>
          <a:lstStyle/>
          <a:p>
            <a:pPr algn="l" defTabSz="685800">
              <a:spcBef>
                <a:spcPts val="1"/>
              </a:spcBef>
              <a:spcAft>
                <a:spcPts val="300"/>
              </a:spcAft>
              <a:buNone/>
            </a:pPr>
            <a:r>
              <a:rPr lang="zh-CN" altLang="en-US" sz="3800" b="0" i="0" dirty="0">
                <a:solidFill>
                  <a:srgbClr val="000000"/>
                </a:solidFill>
                <a:latin typeface="Arial Narrow"/>
                <a:ea typeface="+mj-ea"/>
                <a:cs typeface="Arial Narrow"/>
              </a:rPr>
              <a:t>原子吸收光谱</a:t>
            </a:r>
            <a:br>
              <a:rPr lang="zh-CN" altLang="en-US" sz="3400" b="0" i="0" dirty="0">
                <a:solidFill>
                  <a:srgbClr val="000000"/>
                </a:solidFill>
                <a:latin typeface="Arial Narrow"/>
                <a:ea typeface="+mj-ea"/>
              </a:rPr>
            </a:br>
            <a:r>
              <a:rPr lang="zh-CN" altLang="en-US" sz="3100" b="0" i="0" dirty="0">
                <a:solidFill>
                  <a:srgbClr val="000000"/>
                </a:solidFill>
                <a:latin typeface="Arial Narrow"/>
                <a:ea typeface="+mj-ea"/>
              </a:rPr>
              <a:t>石墨炉 </a:t>
            </a:r>
            <a:r>
              <a:rPr lang="en-US" altLang="zh-CN" sz="3100" b="0" i="0" dirty="0">
                <a:solidFill>
                  <a:srgbClr val="000000"/>
                </a:solidFill>
                <a:latin typeface="Arial Narrow"/>
                <a:ea typeface="+mj-ea"/>
              </a:rPr>
              <a:t>AAS </a:t>
            </a:r>
            <a:r>
              <a:rPr lang="zh-CN" altLang="en-US" sz="3100" b="0" i="0" dirty="0">
                <a:solidFill>
                  <a:srgbClr val="000000"/>
                </a:solidFill>
                <a:latin typeface="Arial Narrow"/>
                <a:ea typeface="+mj-ea"/>
              </a:rPr>
              <a:t>原子化器</a:t>
            </a:r>
            <a:br>
              <a:rPr lang="zh-CN" altLang="en-US" sz="3100" b="0" i="0" dirty="0">
                <a:solidFill>
                  <a:srgbClr val="000000"/>
                </a:solidFill>
                <a:latin typeface="Arial Narrow"/>
                <a:ea typeface="+mj-ea"/>
              </a:rPr>
            </a:br>
            <a:endParaRPr lang="zh-CN" altLang="en-US" sz="3100" b="0" i="0" dirty="0">
              <a:solidFill>
                <a:srgbClr val="000000"/>
              </a:solidFill>
              <a:latin typeface="Arial Narrow"/>
              <a:ea typeface="+mj-ea"/>
            </a:endParaRPr>
          </a:p>
        </p:txBody>
      </p:sp>
      <p:sp>
        <p:nvSpPr>
          <p:cNvPr id="8" name="Content Placeholder 9"/>
          <p:cNvSpPr>
            <a:spLocks noGrp="1"/>
          </p:cNvSpPr>
          <p:nvPr>
            <p:ph sz="half" idx="1"/>
          </p:nvPr>
        </p:nvSpPr>
        <p:spPr>
          <a:xfrm>
            <a:off x="228599" y="1512000"/>
            <a:ext cx="3840481" cy="4672584"/>
          </a:xfrm>
        </p:spPr>
        <p:txBody>
          <a:bodyPr>
            <a:noAutofit/>
          </a:bodyPr>
          <a:lstStyle/>
          <a:p>
            <a:pPr marL="0" indent="0" algn="l" defTabSz="685800">
              <a:spcBef>
                <a:spcPts val="1400"/>
              </a:spcBef>
              <a:buNone/>
            </a:pPr>
            <a:r>
              <a:rPr lang="zh-CN" altLang="en-US" sz="1600" b="0" i="0" dirty="0">
                <a:solidFill>
                  <a:srgbClr val="000000"/>
                </a:solidFill>
                <a:latin typeface="Arial"/>
                <a:cs typeface="Arial"/>
              </a:rPr>
              <a:t>多数情况下需要将样品溶解为液体形式。</a:t>
            </a:r>
          </a:p>
          <a:p>
            <a:pPr marL="0" indent="0" algn="l" defTabSz="685800">
              <a:spcBef>
                <a:spcPts val="1400"/>
              </a:spcBef>
              <a:buNone/>
            </a:pPr>
            <a:r>
              <a:rPr lang="zh-CN" altLang="en-US" sz="1600" b="0" i="0" dirty="0">
                <a:solidFill>
                  <a:srgbClr val="000000"/>
                </a:solidFill>
                <a:latin typeface="Arial"/>
                <a:cs typeface="Arial"/>
              </a:rPr>
              <a:t>将样品注入石墨管并在不同阶段中以电热方式加热，以使分析物原子化。</a:t>
            </a:r>
          </a:p>
          <a:p>
            <a:pPr marL="0" indent="0" algn="l" defTabSz="685800">
              <a:spcBef>
                <a:spcPts val="1400"/>
              </a:spcBef>
              <a:buNone/>
            </a:pPr>
            <a:r>
              <a:rPr lang="zh-CN" altLang="en-US" sz="1600" b="0" i="0" dirty="0">
                <a:solidFill>
                  <a:srgbClr val="000000"/>
                </a:solidFill>
                <a:latin typeface="Arial"/>
                <a:cs typeface="Arial"/>
              </a:rPr>
              <a:t>在石墨炉原子吸收光谱 </a:t>
            </a:r>
            <a:r>
              <a:rPr lang="en-US" altLang="zh-CN" sz="1600" b="0" i="0" dirty="0">
                <a:solidFill>
                  <a:srgbClr val="000000"/>
                </a:solidFill>
                <a:latin typeface="Arial"/>
                <a:cs typeface="Arial"/>
              </a:rPr>
              <a:t>(GFAAS) </a:t>
            </a:r>
            <a:r>
              <a:rPr lang="zh-CN" altLang="en-US" sz="1600" b="0" i="0" dirty="0">
                <a:solidFill>
                  <a:srgbClr val="000000"/>
                </a:solidFill>
                <a:latin typeface="Arial"/>
                <a:cs typeface="Arial"/>
              </a:rPr>
              <a:t>中原子化过程分为三步：</a:t>
            </a:r>
          </a:p>
          <a:p>
            <a:pPr marL="230400" indent="-165600">
              <a:spcBef>
                <a:spcPts val="700"/>
              </a:spcBef>
              <a:buClr>
                <a:srgbClr val="000000"/>
              </a:buClr>
              <a:buFont typeface="Arial" panose="020B0604020202020204" pitchFamily="34" charset="0"/>
              <a:buChar char="•"/>
            </a:pPr>
            <a:r>
              <a:rPr lang="zh-CN" altLang="en-US" sz="1600" dirty="0"/>
              <a:t>干燥</a:t>
            </a:r>
          </a:p>
          <a:p>
            <a:pPr marL="230400" indent="-165600">
              <a:spcBef>
                <a:spcPts val="300"/>
              </a:spcBef>
              <a:buClr>
                <a:srgbClr val="000000"/>
              </a:buClr>
              <a:buFont typeface="Arial" panose="020B0604020202020204" pitchFamily="34" charset="0"/>
              <a:buChar char="•"/>
            </a:pPr>
            <a:r>
              <a:rPr lang="zh-CN" altLang="en-US" sz="1600" dirty="0"/>
              <a:t>灰化  </a:t>
            </a:r>
          </a:p>
          <a:p>
            <a:pPr marL="230400" indent="-165600">
              <a:spcBef>
                <a:spcPts val="300"/>
              </a:spcBef>
              <a:buClr>
                <a:srgbClr val="000000"/>
              </a:buClr>
              <a:buFont typeface="Arial" panose="020B0604020202020204" pitchFamily="34" charset="0"/>
              <a:buChar char="•"/>
            </a:pPr>
            <a:r>
              <a:rPr lang="zh-CN" altLang="en-US" sz="1600" dirty="0"/>
              <a:t>原子化</a:t>
            </a:r>
          </a:p>
          <a:p>
            <a:pPr marL="0" indent="0" algn="l" defTabSz="685800">
              <a:spcBef>
                <a:spcPts val="1400"/>
              </a:spcBef>
              <a:buNone/>
            </a:pPr>
            <a:r>
              <a:rPr lang="zh-CN" altLang="en-US" sz="1600" b="0" i="0" dirty="0">
                <a:solidFill>
                  <a:srgbClr val="000000"/>
                </a:solidFill>
                <a:latin typeface="Arial"/>
                <a:cs typeface="Arial"/>
              </a:rPr>
              <a:t>石墨炉操作是传统火焰 </a:t>
            </a:r>
            <a:r>
              <a:rPr lang="en-US" altLang="zh-CN" sz="1600" b="0" i="0" dirty="0">
                <a:solidFill>
                  <a:srgbClr val="000000"/>
                </a:solidFill>
                <a:latin typeface="Arial"/>
                <a:cs typeface="Arial"/>
              </a:rPr>
              <a:t>AA </a:t>
            </a:r>
            <a:r>
              <a:rPr lang="zh-CN" altLang="en-US" sz="1600" b="0" i="0" dirty="0">
                <a:solidFill>
                  <a:srgbClr val="000000"/>
                </a:solidFill>
                <a:latin typeface="Arial"/>
                <a:cs typeface="Arial"/>
              </a:rPr>
              <a:t>的补充技术，为分析增加了一些优势。</a:t>
            </a:r>
          </a:p>
          <a:p>
            <a:pPr marL="0" indent="0" algn="l" defTabSz="685800">
              <a:spcBef>
                <a:spcPts val="1400"/>
              </a:spcBef>
              <a:buNone/>
            </a:pPr>
            <a:endParaRPr lang="zh-CN" altLang="en-US" dirty="0"/>
          </a:p>
          <a:p>
            <a:pPr marL="0" indent="0" algn="l" defTabSz="685800">
              <a:spcBef>
                <a:spcPts val="1400"/>
              </a:spcBef>
              <a:buNone/>
            </a:pPr>
            <a:endParaRPr lang="zh-CN" altLang="en-US" dirty="0"/>
          </a:p>
          <a:p>
            <a:pPr marL="0" indent="0" algn="l" defTabSz="685800">
              <a:spcBef>
                <a:spcPts val="1400"/>
              </a:spcBef>
              <a:buNone/>
            </a:pPr>
            <a:endParaRPr lang="zh-CN" altLang="en-US" dirty="0"/>
          </a:p>
        </p:txBody>
      </p:sp>
      <p:graphicFrame>
        <p:nvGraphicFramePr>
          <p:cNvPr id="9" name="Table 13"/>
          <p:cNvGraphicFramePr>
            <a:graphicFrameLocks noGrp="1"/>
          </p:cNvGraphicFramePr>
          <p:nvPr>
            <p:extLst>
              <p:ext uri="{D42A27DB-BD31-4B8C-83A1-F6EECF244321}">
                <p14:modId xmlns:p14="http://schemas.microsoft.com/office/powerpoint/2010/main" val="1910323373"/>
              </p:ext>
            </p:extLst>
          </p:nvPr>
        </p:nvGraphicFramePr>
        <p:xfrm>
          <a:off x="4788000" y="1612800"/>
          <a:ext cx="4127400" cy="4182660"/>
        </p:xfrm>
        <a:graphic>
          <a:graphicData uri="http://schemas.openxmlformats.org/drawingml/2006/table">
            <a:tbl>
              <a:tblPr firstRow="1" bandRow="1">
                <a:tableStyleId>{69012ECD-51FC-41F1-AA8D-1B2483CD663E}</a:tableStyleId>
              </a:tblPr>
              <a:tblGrid>
                <a:gridCol w="4127400">
                  <a:extLst>
                    <a:ext uri="{9D8B030D-6E8A-4147-A177-3AD203B41FA5}">
                      <a16:colId xmlns:a16="http://schemas.microsoft.com/office/drawing/2014/main" val="20000"/>
                    </a:ext>
                  </a:extLst>
                </a:gridCol>
              </a:tblGrid>
              <a:tr h="324000">
                <a:tc>
                  <a:txBody>
                    <a:bodyPr/>
                    <a:lstStyle/>
                    <a:p>
                      <a:pPr marL="0" indent="-51206400" algn="l" defTabSz="685800">
                        <a:buNone/>
                      </a:pPr>
                      <a:r>
                        <a:rPr lang="en-US" sz="1300" b="1" i="0" dirty="0" err="1">
                          <a:solidFill>
                            <a:srgbClr val="FFFFFF"/>
                          </a:solidFill>
                          <a:latin typeface="Arial"/>
                          <a:ea typeface="+mn-ea"/>
                          <a:cs typeface="+mn-cs"/>
                        </a:rPr>
                        <a:t>石墨</a:t>
                      </a:r>
                      <a:r>
                        <a:rPr lang="en-US" sz="1300" b="1" i="0" baseline="0" dirty="0" err="1">
                          <a:solidFill>
                            <a:srgbClr val="FFFFFF"/>
                          </a:solidFill>
                          <a:latin typeface="Arial"/>
                          <a:ea typeface="+mn-ea"/>
                          <a:cs typeface="+mn-cs"/>
                        </a:rPr>
                        <a:t>炉</a:t>
                      </a:r>
                      <a:endParaRPr lang="en-US" sz="1300" b="1" i="0" baseline="0" dirty="0">
                        <a:solidFill>
                          <a:srgbClr val="FFFFFF"/>
                        </a:solidFill>
                        <a:latin typeface="Arial"/>
                        <a:ea typeface="+mn-ea"/>
                        <a:cs typeface="+mn-cs"/>
                      </a:endParaRPr>
                    </a:p>
                  </a:txBody>
                  <a:tcPr marT="36000" marB="36000" anchor="ctr">
                    <a:lnL w="9525" cap="flat" cmpd="sng" algn="ctr">
                      <a:solidFill>
                        <a:srgbClr val="0085D5"/>
                      </a:solid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4000">
                <a:tc>
                  <a:txBody>
                    <a:bodyPr/>
                    <a:lstStyle/>
                    <a:p>
                      <a:pPr marL="0" indent="-51206400" algn="l" defTabSz="685800">
                        <a:spcAft>
                          <a:spcPts val="200"/>
                        </a:spcAft>
                        <a:buNone/>
                      </a:pPr>
                      <a:r>
                        <a:rPr lang="en-US" sz="1300" b="1" i="0">
                          <a:solidFill>
                            <a:srgbClr val="0085D5"/>
                          </a:solidFill>
                          <a:latin typeface="Arial"/>
                          <a:ea typeface="+mn-ea"/>
                          <a:cs typeface="+mn-cs"/>
                        </a:rPr>
                        <a:t>优点</a:t>
                      </a:r>
                    </a:p>
                  </a:txBody>
                  <a:tcPr marT="36000" marB="36000" anchor="ctr">
                    <a:lnL w="9525" cap="flat" cmpd="sng" algn="ctr">
                      <a:solidFill>
                        <a:srgbClr val="0085D5"/>
                      </a:solid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17837">
                <a:tc>
                  <a:txBody>
                    <a:bodyPr/>
                    <a:lstStyle/>
                    <a:p>
                      <a:pPr marL="144018" indent="-144018" algn="l" defTabSz="685800">
                        <a:spcBef>
                          <a:spcPts val="300"/>
                        </a:spcBef>
                        <a:spcAft>
                          <a:spcPts val="0"/>
                        </a:spcAft>
                        <a:buClr>
                          <a:srgbClr val="4D4D4D"/>
                        </a:buClr>
                        <a:buFont typeface="Arial"/>
                        <a:buChar char="•"/>
                      </a:pPr>
                      <a:r>
                        <a:rPr lang="en-US" sz="1300" b="0" i="0">
                          <a:solidFill>
                            <a:srgbClr val="4D4D4D"/>
                          </a:solidFill>
                          <a:latin typeface="Arial"/>
                          <a:ea typeface="+mn-ea"/>
                          <a:cs typeface="+mn-cs"/>
                        </a:rPr>
                        <a:t>高灵敏度，原因为</a:t>
                      </a:r>
                    </a:p>
                    <a:p>
                      <a:pPr marL="288036" indent="-144018" algn="l" defTabSz="685800">
                        <a:spcBef>
                          <a:spcPts val="300"/>
                        </a:spcBef>
                        <a:spcAft>
                          <a:spcPts val="0"/>
                        </a:spcAft>
                        <a:buClr>
                          <a:srgbClr val="4D4D4D"/>
                        </a:buClr>
                        <a:buFont typeface="Arial"/>
                        <a:buChar char="−"/>
                      </a:pPr>
                      <a:r>
                        <a:rPr lang="en-US" sz="1300" b="0" i="0">
                          <a:solidFill>
                            <a:srgbClr val="4D4D4D"/>
                          </a:solidFill>
                          <a:latin typeface="Arial"/>
                          <a:ea typeface="+mn-ea"/>
                          <a:cs typeface="+mn-cs"/>
                        </a:rPr>
                        <a:t>一次性将全部样品原子化</a:t>
                      </a:r>
                    </a:p>
                    <a:p>
                      <a:pPr marL="288036" indent="-144018" algn="l" defTabSz="685800">
                        <a:spcBef>
                          <a:spcPts val="300"/>
                        </a:spcBef>
                        <a:spcAft>
                          <a:spcPts val="0"/>
                        </a:spcAft>
                        <a:buClr>
                          <a:srgbClr val="4D4D4D"/>
                        </a:buClr>
                        <a:buFont typeface="Arial"/>
                        <a:buChar char="−"/>
                      </a:pPr>
                      <a:r>
                        <a:rPr lang="en-US" sz="1300" b="0" i="0">
                          <a:solidFill>
                            <a:srgbClr val="4D4D4D"/>
                          </a:solidFill>
                          <a:latin typeface="Arial"/>
                          <a:ea typeface="+mn-ea"/>
                          <a:cs typeface="+mn-cs"/>
                        </a:rPr>
                        <a:t>自由原子在光路中的停留时间更长</a:t>
                      </a:r>
                    </a:p>
                    <a:p>
                      <a:pPr marL="144018" indent="-144018" algn="l" defTabSz="685800">
                        <a:spcBef>
                          <a:spcPts val="300"/>
                        </a:spcBef>
                        <a:spcAft>
                          <a:spcPts val="0"/>
                        </a:spcAft>
                        <a:buClr>
                          <a:srgbClr val="4D4D4D"/>
                        </a:buClr>
                        <a:buFont typeface="Arial"/>
                        <a:buChar char="•"/>
                      </a:pPr>
                      <a:r>
                        <a:rPr lang="en-US" sz="1300" b="0" i="0">
                          <a:solidFill>
                            <a:srgbClr val="4D4D4D"/>
                          </a:solidFill>
                          <a:latin typeface="Arial"/>
                          <a:ea typeface="+mn-ea"/>
                          <a:cs typeface="+mn-cs"/>
                        </a:rPr>
                        <a:t>需要的样品量更少 </a:t>
                      </a:r>
                    </a:p>
                    <a:p>
                      <a:pPr marL="144018" indent="-144018" algn="l" defTabSz="685800">
                        <a:spcBef>
                          <a:spcPts val="300"/>
                        </a:spcBef>
                        <a:spcAft>
                          <a:spcPts val="0"/>
                        </a:spcAft>
                        <a:buClr>
                          <a:srgbClr val="4D4D4D"/>
                        </a:buClr>
                        <a:buFont typeface="Arial"/>
                        <a:buChar char="•"/>
                      </a:pPr>
                      <a:r>
                        <a:rPr lang="en-US" sz="1300" b="0" i="0">
                          <a:solidFill>
                            <a:srgbClr val="4D4D4D"/>
                          </a:solidFill>
                          <a:latin typeface="Arial"/>
                          <a:ea typeface="+mn-ea"/>
                          <a:cs typeface="+mn-cs"/>
                        </a:rPr>
                        <a:t>可实现超痕量分析</a:t>
                      </a:r>
                    </a:p>
                    <a:p>
                      <a:pPr marL="144018" indent="-144018" algn="l" defTabSz="685800">
                        <a:spcBef>
                          <a:spcPts val="300"/>
                        </a:spcBef>
                        <a:spcAft>
                          <a:spcPts val="0"/>
                        </a:spcAft>
                        <a:buClr>
                          <a:srgbClr val="4D4D4D"/>
                        </a:buClr>
                        <a:buFont typeface="Arial"/>
                        <a:buChar char="•"/>
                      </a:pPr>
                      <a:r>
                        <a:rPr lang="en-US" sz="1300" b="0" i="0">
                          <a:solidFill>
                            <a:srgbClr val="4D4D4D"/>
                          </a:solidFill>
                          <a:latin typeface="Arial"/>
                          <a:ea typeface="+mn-ea"/>
                          <a:cs typeface="+mn-cs"/>
                        </a:rPr>
                        <a:t>实现无人值守甚至过夜运行</a:t>
                      </a:r>
                    </a:p>
                  </a:txBody>
                  <a:tcPr marT="36000" marB="72000" anchor="ctr">
                    <a:lnL w="9525" cap="flat" cmpd="sng" algn="ctr">
                      <a:solidFill>
                        <a:srgbClr val="0085D5"/>
                      </a:solid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4000">
                <a:tc>
                  <a:txBody>
                    <a:bodyPr/>
                    <a:lstStyle/>
                    <a:p>
                      <a:pPr marL="0" indent="-51206400" algn="l" defTabSz="685800">
                        <a:spcAft>
                          <a:spcPts val="200"/>
                        </a:spcAft>
                        <a:buNone/>
                      </a:pPr>
                      <a:r>
                        <a:rPr lang="en-US" sz="1300" b="1" i="0">
                          <a:solidFill>
                            <a:srgbClr val="0085D5"/>
                          </a:solidFill>
                          <a:latin typeface="Arial"/>
                          <a:ea typeface="+mn-ea"/>
                          <a:cs typeface="+mn-cs"/>
                        </a:rPr>
                        <a:t>局限性</a:t>
                      </a:r>
                    </a:p>
                  </a:txBody>
                  <a:tcPr marT="36000" marB="36000" anchor="ctr">
                    <a:lnL w="9525" cap="flat" cmpd="sng" algn="ctr">
                      <a:solidFill>
                        <a:srgbClr val="0085D5"/>
                      </a:solid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17837">
                <a:tc>
                  <a:txBody>
                    <a:bodyPr/>
                    <a:lstStyle/>
                    <a:p>
                      <a:pPr marL="144018" indent="-144018" algn="l" defTabSz="685800">
                        <a:spcBef>
                          <a:spcPts val="300"/>
                        </a:spcBef>
                        <a:buClr>
                          <a:srgbClr val="4D4D4D"/>
                        </a:buClr>
                        <a:buFont typeface="Arial"/>
                        <a:buChar char="•"/>
                      </a:pPr>
                      <a:r>
                        <a:rPr lang="en-US" sz="1300" b="0" i="0" dirty="0" err="1">
                          <a:solidFill>
                            <a:srgbClr val="4D4D4D"/>
                          </a:solidFill>
                          <a:latin typeface="Arial"/>
                          <a:ea typeface="+mn-ea"/>
                          <a:cs typeface="+mn-cs"/>
                        </a:rPr>
                        <a:t>非常慢</a:t>
                      </a:r>
                      <a:endParaRPr lang="en-US" sz="1300" b="0" i="0" dirty="0">
                        <a:solidFill>
                          <a:srgbClr val="4D4D4D"/>
                        </a:solidFill>
                        <a:latin typeface="Arial"/>
                        <a:ea typeface="+mn-ea"/>
                        <a:cs typeface="+mn-cs"/>
                      </a:endParaRPr>
                    </a:p>
                    <a:p>
                      <a:pPr marL="144018" indent="-144018" algn="l" defTabSz="685800">
                        <a:spcBef>
                          <a:spcPts val="300"/>
                        </a:spcBef>
                        <a:buClr>
                          <a:srgbClr val="4D4D4D"/>
                        </a:buClr>
                        <a:buFont typeface="Arial"/>
                        <a:buChar char="•"/>
                      </a:pPr>
                      <a:r>
                        <a:rPr lang="en-US" sz="1300" b="0" i="0" dirty="0" err="1">
                          <a:solidFill>
                            <a:srgbClr val="4D4D4D"/>
                          </a:solidFill>
                          <a:latin typeface="Arial"/>
                          <a:ea typeface="+mn-ea"/>
                          <a:cs typeface="+mn-cs"/>
                        </a:rPr>
                        <a:t>可分析的元素较少</a:t>
                      </a:r>
                      <a:endParaRPr lang="en-US" sz="1300" b="0" i="0" dirty="0">
                        <a:solidFill>
                          <a:srgbClr val="4D4D4D"/>
                        </a:solidFill>
                        <a:latin typeface="Arial"/>
                        <a:ea typeface="+mn-ea"/>
                        <a:cs typeface="+mn-cs"/>
                      </a:endParaRPr>
                    </a:p>
                    <a:p>
                      <a:pPr marL="144018" indent="-144018" algn="l" defTabSz="685800">
                        <a:spcBef>
                          <a:spcPts val="300"/>
                        </a:spcBef>
                        <a:buClr>
                          <a:srgbClr val="4D4D4D"/>
                        </a:buClr>
                        <a:buFont typeface="Arial"/>
                        <a:buChar char="•"/>
                      </a:pPr>
                      <a:r>
                        <a:rPr lang="en-US" sz="1300" b="0" i="0" dirty="0" err="1">
                          <a:solidFill>
                            <a:srgbClr val="4D4D4D"/>
                          </a:solidFill>
                          <a:latin typeface="Arial"/>
                          <a:ea typeface="+mn-ea"/>
                          <a:cs typeface="+mn-cs"/>
                        </a:rPr>
                        <a:t>精密度较差</a:t>
                      </a:r>
                      <a:endParaRPr lang="en-US" sz="1300" b="0" i="0" dirty="0">
                        <a:solidFill>
                          <a:srgbClr val="4D4D4D"/>
                        </a:solidFill>
                        <a:latin typeface="Arial"/>
                        <a:ea typeface="+mn-ea"/>
                        <a:cs typeface="+mn-cs"/>
                      </a:endParaRPr>
                    </a:p>
                    <a:p>
                      <a:pPr marL="144018" indent="-144018" algn="l" defTabSz="685800">
                        <a:spcBef>
                          <a:spcPts val="300"/>
                        </a:spcBef>
                        <a:buClr>
                          <a:srgbClr val="4D4D4D"/>
                        </a:buClr>
                        <a:buFont typeface="Arial"/>
                        <a:buChar char="•"/>
                      </a:pPr>
                      <a:r>
                        <a:rPr lang="en-US" sz="1300" b="0" i="0" dirty="0" err="1">
                          <a:solidFill>
                            <a:srgbClr val="4D4D4D"/>
                          </a:solidFill>
                          <a:latin typeface="Arial"/>
                          <a:ea typeface="+mn-ea"/>
                          <a:cs typeface="+mn-cs"/>
                        </a:rPr>
                        <a:t>更多化学干扰</a:t>
                      </a:r>
                      <a:r>
                        <a:rPr lang="en-US" sz="1300" b="0" i="0" baseline="0" dirty="0" err="1">
                          <a:solidFill>
                            <a:srgbClr val="4D4D4D"/>
                          </a:solidFill>
                          <a:latin typeface="Arial"/>
                          <a:ea typeface="+mn-ea"/>
                          <a:cs typeface="+mn-cs"/>
                        </a:rPr>
                        <a:t>（与火焰</a:t>
                      </a:r>
                      <a:r>
                        <a:rPr lang="en-US" sz="1300" b="0" i="0" baseline="0" dirty="0">
                          <a:solidFill>
                            <a:srgbClr val="4D4D4D"/>
                          </a:solidFill>
                          <a:latin typeface="Arial"/>
                          <a:ea typeface="+mn-ea"/>
                          <a:cs typeface="+mn-cs"/>
                        </a:rPr>
                        <a:t> AA </a:t>
                      </a:r>
                      <a:r>
                        <a:rPr lang="en-US" sz="1300" b="0" i="0" baseline="0" dirty="0" err="1">
                          <a:solidFill>
                            <a:srgbClr val="4D4D4D"/>
                          </a:solidFill>
                          <a:latin typeface="Arial"/>
                          <a:ea typeface="+mn-ea"/>
                          <a:cs typeface="+mn-cs"/>
                        </a:rPr>
                        <a:t>相比</a:t>
                      </a:r>
                      <a:r>
                        <a:rPr lang="en-US" sz="1300" b="0" i="0" baseline="0" dirty="0">
                          <a:solidFill>
                            <a:srgbClr val="4D4D4D"/>
                          </a:solidFill>
                          <a:latin typeface="Arial"/>
                          <a:ea typeface="+mn-ea"/>
                          <a:cs typeface="+mn-cs"/>
                        </a:rPr>
                        <a:t>）</a:t>
                      </a:r>
                    </a:p>
                    <a:p>
                      <a:pPr marL="144018" indent="-144018" algn="l" defTabSz="685800">
                        <a:spcBef>
                          <a:spcPts val="300"/>
                        </a:spcBef>
                        <a:buClr>
                          <a:srgbClr val="4D4D4D"/>
                        </a:buClr>
                        <a:buFont typeface="Arial"/>
                        <a:buChar char="•"/>
                      </a:pPr>
                      <a:r>
                        <a:rPr lang="en-US" sz="1300" b="0" i="0" dirty="0" err="1">
                          <a:solidFill>
                            <a:srgbClr val="4D4D4D"/>
                          </a:solidFill>
                          <a:latin typeface="Arial"/>
                          <a:ea typeface="+mn-ea"/>
                          <a:cs typeface="+mn-cs"/>
                        </a:rPr>
                        <a:t>方法开发需要一定的技能</a:t>
                      </a:r>
                      <a:endParaRPr lang="en-US" sz="1300" b="0" i="0" dirty="0">
                        <a:solidFill>
                          <a:srgbClr val="4D4D4D"/>
                        </a:solidFill>
                        <a:latin typeface="Arial"/>
                        <a:ea typeface="+mn-ea"/>
                        <a:cs typeface="+mn-cs"/>
                      </a:endParaRPr>
                    </a:p>
                    <a:p>
                      <a:pPr marL="144018" indent="-144018" algn="l" defTabSz="685800">
                        <a:spcBef>
                          <a:spcPts val="300"/>
                        </a:spcBef>
                        <a:buClr>
                          <a:srgbClr val="4D4D4D"/>
                        </a:buClr>
                        <a:buFont typeface="Arial"/>
                        <a:buChar char="•"/>
                      </a:pPr>
                      <a:r>
                        <a:rPr lang="en-US" sz="1300" b="0" i="0" dirty="0" err="1">
                          <a:solidFill>
                            <a:srgbClr val="4D4D4D"/>
                          </a:solidFill>
                          <a:latin typeface="Arial"/>
                          <a:ea typeface="+mn-ea"/>
                          <a:cs typeface="+mn-cs"/>
                        </a:rPr>
                        <a:t>标样添加校准更频繁（</a:t>
                      </a:r>
                      <a:r>
                        <a:rPr lang="en-US" sz="1300" b="0" i="0" baseline="0" dirty="0" err="1">
                          <a:solidFill>
                            <a:srgbClr val="4D4D4D"/>
                          </a:solidFill>
                          <a:latin typeface="Arial"/>
                          <a:ea typeface="+mn-ea"/>
                          <a:cs typeface="+mn-cs"/>
                        </a:rPr>
                        <a:t>与火焰</a:t>
                      </a:r>
                      <a:r>
                        <a:rPr lang="en-US" sz="1300" b="0" i="0" baseline="0" dirty="0">
                          <a:solidFill>
                            <a:srgbClr val="4D4D4D"/>
                          </a:solidFill>
                          <a:latin typeface="Arial"/>
                          <a:ea typeface="+mn-ea"/>
                          <a:cs typeface="+mn-cs"/>
                        </a:rPr>
                        <a:t> AA </a:t>
                      </a:r>
                      <a:r>
                        <a:rPr lang="en-US" sz="1300" b="0" i="0" dirty="0" err="1">
                          <a:solidFill>
                            <a:srgbClr val="4D4D4D"/>
                          </a:solidFill>
                          <a:latin typeface="Arial"/>
                          <a:ea typeface="+mn-ea"/>
                          <a:cs typeface="+mn-cs"/>
                        </a:rPr>
                        <a:t>相比</a:t>
                      </a:r>
                      <a:r>
                        <a:rPr lang="en-US" sz="1300" b="0" i="0" dirty="0">
                          <a:solidFill>
                            <a:srgbClr val="4D4D4D"/>
                          </a:solidFill>
                          <a:latin typeface="Arial"/>
                          <a:ea typeface="+mn-ea"/>
                          <a:cs typeface="+mn-cs"/>
                        </a:rPr>
                        <a:t>）</a:t>
                      </a:r>
                    </a:p>
                    <a:p>
                      <a:pPr marL="144018" indent="-144018" algn="l" defTabSz="685800">
                        <a:spcBef>
                          <a:spcPts val="300"/>
                        </a:spcBef>
                        <a:buClr>
                          <a:srgbClr val="4D4D4D"/>
                        </a:buClr>
                        <a:buFont typeface="Arial"/>
                        <a:buChar char="•"/>
                      </a:pPr>
                      <a:r>
                        <a:rPr lang="en-US" sz="1300" b="0" i="0" dirty="0" err="1">
                          <a:solidFill>
                            <a:srgbClr val="4D4D4D"/>
                          </a:solidFill>
                          <a:latin typeface="Arial"/>
                          <a:ea typeface="+mn-ea"/>
                          <a:cs typeface="+mn-cs"/>
                        </a:rPr>
                        <a:t>消耗品昂贵（石墨管</a:t>
                      </a:r>
                      <a:r>
                        <a:rPr lang="en-US" sz="1300" b="0" i="0" dirty="0">
                          <a:solidFill>
                            <a:srgbClr val="4D4D4D"/>
                          </a:solidFill>
                          <a:latin typeface="Arial"/>
                          <a:ea typeface="+mn-ea"/>
                          <a:cs typeface="+mn-cs"/>
                        </a:rPr>
                        <a:t>）</a:t>
                      </a:r>
                    </a:p>
                  </a:txBody>
                  <a:tcPr marT="36000" marB="72000" anchor="ctr">
                    <a:lnL w="9525" cap="flat" cmpd="sng" algn="ctr">
                      <a:solidFill>
                        <a:srgbClr val="0085D5"/>
                      </a:solid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01835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pPr algn="l" defTabSz="685800">
              <a:spcBef>
                <a:spcPts val="1"/>
              </a:spcBef>
              <a:spcAft>
                <a:spcPts val="300"/>
              </a:spcAft>
              <a:buNone/>
            </a:pPr>
            <a:r>
              <a:rPr lang="en-US" sz="3800" b="0" i="0">
                <a:solidFill>
                  <a:srgbClr val="000000"/>
                </a:solidFill>
                <a:latin typeface="Arial Narrow"/>
                <a:ea typeface="+mj-ea"/>
                <a:cs typeface="Arial"/>
              </a:rPr>
              <a:t>原子吸收光谱</a:t>
            </a:r>
            <a:br>
              <a:rPr lang="en-US" sz="3100" b="0" i="0">
                <a:solidFill>
                  <a:srgbClr val="000000"/>
                </a:solidFill>
                <a:latin typeface="Arial Narrow"/>
                <a:ea typeface="+mj-ea"/>
                <a:cs typeface="Arial"/>
              </a:rPr>
            </a:br>
            <a:r>
              <a:rPr lang="en-US" sz="3100" b="0" i="0">
                <a:solidFill>
                  <a:srgbClr val="000000"/>
                </a:solidFill>
                <a:latin typeface="Arial Narrow"/>
                <a:ea typeface="+mj-ea"/>
                <a:cs typeface="Arial"/>
              </a:rPr>
              <a:t>石墨炉 AAS 原子化器</a:t>
            </a:r>
          </a:p>
        </p:txBody>
      </p:sp>
      <p:pic>
        <p:nvPicPr>
          <p:cNvPr id="4" name="Picture 2"/>
          <p:cNvPicPr>
            <a:picLocks noGrp="1" noChangeAspect="1" noChangeArrowheads="1"/>
          </p:cNvPicPr>
          <p:nvPr>
            <p:ph sz="half" idx="1"/>
            <p:custDataLst>
              <p:tags r:id="rId1"/>
            </p:custDataLst>
          </p:nvPr>
        </p:nvPicPr>
        <p:blipFill rotWithShape="1">
          <a:blip r:embed="rId4" cstate="print"/>
          <a:srcRect l="9551" t="-217" r="8869" b="217"/>
          <a:stretch/>
        </p:blipFill>
        <p:spPr bwMode="auto">
          <a:xfrm>
            <a:off x="4788000" y="1612800"/>
            <a:ext cx="4036962" cy="3711340"/>
          </a:xfrm>
          <a:prstGeom prst="rect">
            <a:avLst/>
          </a:prstGeom>
          <a:noFill/>
          <a:ln w="9525">
            <a:noFill/>
            <a:miter lim="800000"/>
            <a:headEnd/>
            <a:tailEnd/>
          </a:ln>
          <a:effectLst/>
        </p:spPr>
      </p:pic>
      <p:sp>
        <p:nvSpPr>
          <p:cNvPr id="7" name="Rectangle 6"/>
          <p:cNvSpPr/>
          <p:nvPr/>
        </p:nvSpPr>
        <p:spPr>
          <a:xfrm>
            <a:off x="230400" y="1512000"/>
            <a:ext cx="3905628" cy="1631216"/>
          </a:xfrm>
          <a:prstGeom prst="rect">
            <a:avLst/>
          </a:prstGeom>
        </p:spPr>
        <p:txBody>
          <a:bodyPr wrap="square" lIns="0">
            <a:spAutoFit/>
          </a:bodyPr>
          <a:lstStyle/>
          <a:p>
            <a:pPr algn="l" defTabSz="914400">
              <a:buNone/>
            </a:pPr>
            <a:r>
              <a:rPr lang="en-US" sz="2000" b="0" i="0">
                <a:solidFill>
                  <a:srgbClr val="000000"/>
                </a:solidFill>
                <a:latin typeface="Arial"/>
                <a:ea typeface="+mn-ea"/>
                <a:cs typeface="+mn-cs"/>
              </a:rPr>
              <a:t>右图装置中的石墨管提供惰性气体保护并产生高温加热石墨管，使样品脱溶剂并原子化。  </a:t>
            </a:r>
          </a:p>
        </p:txBody>
      </p:sp>
      <p:grpSp>
        <p:nvGrpSpPr>
          <p:cNvPr id="6" name="Group 5"/>
          <p:cNvGrpSpPr/>
          <p:nvPr/>
        </p:nvGrpSpPr>
        <p:grpSpPr>
          <a:xfrm>
            <a:off x="0" y="6085641"/>
            <a:ext cx="619067" cy="246221"/>
            <a:chOff x="1689099" y="6028267"/>
            <a:chExt cx="1087983" cy="246221"/>
          </a:xfrm>
        </p:grpSpPr>
        <p:sp>
          <p:nvSpPr>
            <p:cNvPr id="8" name="Action Button: Custom 7">
              <a:hlinkClick r:id="rId5"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Chevron 8">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Chevron 10">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TextBox 11">
              <a:hlinkClick r:id="rId5"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sz="1000" b="1" i="0" dirty="0">
                <a:solidFill>
                  <a:srgbClr val="FFFFFF"/>
                </a:solidFill>
                <a:latin typeface="Arial"/>
                <a:ea typeface="+mn-ea"/>
                <a:cs typeface="+mn-cs"/>
              </a:endParaRPr>
            </a:p>
          </p:txBody>
        </p:sp>
      </p:grpSp>
    </p:spTree>
    <p:extLst>
      <p:ext uri="{BB962C8B-B14F-4D97-AF65-F5344CB8AC3E}">
        <p14:creationId xmlns:p14="http://schemas.microsoft.com/office/powerpoint/2010/main" val="2120364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Autofit/>
          </a:bodyPr>
          <a:lstStyle/>
          <a:p>
            <a:pPr algn="l" defTabSz="685800">
              <a:spcBef>
                <a:spcPts val="1"/>
              </a:spcBef>
              <a:spcAft>
                <a:spcPts val="300"/>
              </a:spcAft>
              <a:buNone/>
            </a:pPr>
            <a:r>
              <a:rPr lang="en-US" sz="3400" b="0" i="0">
                <a:solidFill>
                  <a:srgbClr val="000000"/>
                </a:solidFill>
                <a:latin typeface="Arial Narrow"/>
                <a:ea typeface="+mj-ea"/>
                <a:cs typeface="Arial"/>
              </a:rPr>
              <a:t>原子吸收光谱</a:t>
            </a:r>
            <a:br>
              <a:rPr lang="en-US" sz="3400" b="0" i="0">
                <a:solidFill>
                  <a:srgbClr val="000000"/>
                </a:solidFill>
                <a:latin typeface="Arial Narrow"/>
                <a:ea typeface="+mj-ea"/>
                <a:cs typeface="Arial"/>
              </a:rPr>
            </a:br>
            <a:r>
              <a:rPr lang="en-US" sz="2800" b="0" i="0">
                <a:solidFill>
                  <a:srgbClr val="000000"/>
                </a:solidFill>
                <a:latin typeface="Arial Narrow"/>
                <a:ea typeface="+mj-ea"/>
                <a:cs typeface="Arial"/>
              </a:rPr>
              <a:t>AAS 的元素覆盖范围</a:t>
            </a:r>
            <a:br>
              <a:rPr lang="en-US" sz="3400" b="0" i="0">
                <a:solidFill>
                  <a:srgbClr val="000000"/>
                </a:solidFill>
                <a:latin typeface="Arial Narrow"/>
                <a:ea typeface="+mj-ea"/>
                <a:cs typeface="Arial"/>
              </a:rPr>
            </a:br>
            <a:endParaRPr lang="en-US" sz="3400" b="0" i="0">
              <a:solidFill>
                <a:srgbClr val="000000"/>
              </a:solidFill>
              <a:latin typeface="Arial Narrow"/>
              <a:ea typeface="+mj-ea"/>
              <a:cs typeface="Arial"/>
            </a:endParaRPr>
          </a:p>
        </p:txBody>
      </p:sp>
      <p:graphicFrame>
        <p:nvGraphicFramePr>
          <p:cNvPr id="4" name="Table 3"/>
          <p:cNvGraphicFramePr>
            <a:graphicFrameLocks noGrp="1"/>
          </p:cNvGraphicFramePr>
          <p:nvPr>
            <p:extLst>
              <p:ext uri="{D42A27DB-BD31-4B8C-83A1-F6EECF244321}">
                <p14:modId xmlns:p14="http://schemas.microsoft.com/office/powerpoint/2010/main" val="3429135500"/>
              </p:ext>
            </p:extLst>
          </p:nvPr>
        </p:nvGraphicFramePr>
        <p:xfrm>
          <a:off x="328787" y="1621240"/>
          <a:ext cx="8218710" cy="4179543"/>
        </p:xfrm>
        <a:graphic>
          <a:graphicData uri="http://schemas.openxmlformats.org/drawingml/2006/table">
            <a:tbl>
              <a:tblPr firstRow="1" bandRow="1">
                <a:tableStyleId>{5940675A-B579-460E-94D1-54222C63F5DA}</a:tableStyleId>
              </a:tblPr>
              <a:tblGrid>
                <a:gridCol w="456595">
                  <a:extLst>
                    <a:ext uri="{9D8B030D-6E8A-4147-A177-3AD203B41FA5}">
                      <a16:colId xmlns:a16="http://schemas.microsoft.com/office/drawing/2014/main" val="20000"/>
                    </a:ext>
                  </a:extLst>
                </a:gridCol>
                <a:gridCol w="456595">
                  <a:extLst>
                    <a:ext uri="{9D8B030D-6E8A-4147-A177-3AD203B41FA5}">
                      <a16:colId xmlns:a16="http://schemas.microsoft.com/office/drawing/2014/main" val="20001"/>
                    </a:ext>
                  </a:extLst>
                </a:gridCol>
                <a:gridCol w="456595">
                  <a:extLst>
                    <a:ext uri="{9D8B030D-6E8A-4147-A177-3AD203B41FA5}">
                      <a16:colId xmlns:a16="http://schemas.microsoft.com/office/drawing/2014/main" val="20002"/>
                    </a:ext>
                  </a:extLst>
                </a:gridCol>
                <a:gridCol w="456595">
                  <a:extLst>
                    <a:ext uri="{9D8B030D-6E8A-4147-A177-3AD203B41FA5}">
                      <a16:colId xmlns:a16="http://schemas.microsoft.com/office/drawing/2014/main" val="20003"/>
                    </a:ext>
                  </a:extLst>
                </a:gridCol>
                <a:gridCol w="456595">
                  <a:extLst>
                    <a:ext uri="{9D8B030D-6E8A-4147-A177-3AD203B41FA5}">
                      <a16:colId xmlns:a16="http://schemas.microsoft.com/office/drawing/2014/main" val="20004"/>
                    </a:ext>
                  </a:extLst>
                </a:gridCol>
                <a:gridCol w="456595">
                  <a:extLst>
                    <a:ext uri="{9D8B030D-6E8A-4147-A177-3AD203B41FA5}">
                      <a16:colId xmlns:a16="http://schemas.microsoft.com/office/drawing/2014/main" val="20005"/>
                    </a:ext>
                  </a:extLst>
                </a:gridCol>
                <a:gridCol w="456595">
                  <a:extLst>
                    <a:ext uri="{9D8B030D-6E8A-4147-A177-3AD203B41FA5}">
                      <a16:colId xmlns:a16="http://schemas.microsoft.com/office/drawing/2014/main" val="20006"/>
                    </a:ext>
                  </a:extLst>
                </a:gridCol>
                <a:gridCol w="456595">
                  <a:extLst>
                    <a:ext uri="{9D8B030D-6E8A-4147-A177-3AD203B41FA5}">
                      <a16:colId xmlns:a16="http://schemas.microsoft.com/office/drawing/2014/main" val="20007"/>
                    </a:ext>
                  </a:extLst>
                </a:gridCol>
                <a:gridCol w="456595">
                  <a:extLst>
                    <a:ext uri="{9D8B030D-6E8A-4147-A177-3AD203B41FA5}">
                      <a16:colId xmlns:a16="http://schemas.microsoft.com/office/drawing/2014/main" val="20008"/>
                    </a:ext>
                  </a:extLst>
                </a:gridCol>
                <a:gridCol w="456595">
                  <a:extLst>
                    <a:ext uri="{9D8B030D-6E8A-4147-A177-3AD203B41FA5}">
                      <a16:colId xmlns:a16="http://schemas.microsoft.com/office/drawing/2014/main" val="20009"/>
                    </a:ext>
                  </a:extLst>
                </a:gridCol>
                <a:gridCol w="456595">
                  <a:extLst>
                    <a:ext uri="{9D8B030D-6E8A-4147-A177-3AD203B41FA5}">
                      <a16:colId xmlns:a16="http://schemas.microsoft.com/office/drawing/2014/main" val="20010"/>
                    </a:ext>
                  </a:extLst>
                </a:gridCol>
                <a:gridCol w="456595">
                  <a:extLst>
                    <a:ext uri="{9D8B030D-6E8A-4147-A177-3AD203B41FA5}">
                      <a16:colId xmlns:a16="http://schemas.microsoft.com/office/drawing/2014/main" val="20011"/>
                    </a:ext>
                  </a:extLst>
                </a:gridCol>
                <a:gridCol w="456595">
                  <a:extLst>
                    <a:ext uri="{9D8B030D-6E8A-4147-A177-3AD203B41FA5}">
                      <a16:colId xmlns:a16="http://schemas.microsoft.com/office/drawing/2014/main" val="20012"/>
                    </a:ext>
                  </a:extLst>
                </a:gridCol>
                <a:gridCol w="456595">
                  <a:extLst>
                    <a:ext uri="{9D8B030D-6E8A-4147-A177-3AD203B41FA5}">
                      <a16:colId xmlns:a16="http://schemas.microsoft.com/office/drawing/2014/main" val="20013"/>
                    </a:ext>
                  </a:extLst>
                </a:gridCol>
                <a:gridCol w="456595">
                  <a:extLst>
                    <a:ext uri="{9D8B030D-6E8A-4147-A177-3AD203B41FA5}">
                      <a16:colId xmlns:a16="http://schemas.microsoft.com/office/drawing/2014/main" val="20014"/>
                    </a:ext>
                  </a:extLst>
                </a:gridCol>
                <a:gridCol w="456595">
                  <a:extLst>
                    <a:ext uri="{9D8B030D-6E8A-4147-A177-3AD203B41FA5}">
                      <a16:colId xmlns:a16="http://schemas.microsoft.com/office/drawing/2014/main" val="20015"/>
                    </a:ext>
                  </a:extLst>
                </a:gridCol>
                <a:gridCol w="456595">
                  <a:extLst>
                    <a:ext uri="{9D8B030D-6E8A-4147-A177-3AD203B41FA5}">
                      <a16:colId xmlns:a16="http://schemas.microsoft.com/office/drawing/2014/main" val="20016"/>
                    </a:ext>
                  </a:extLst>
                </a:gridCol>
                <a:gridCol w="456595">
                  <a:extLst>
                    <a:ext uri="{9D8B030D-6E8A-4147-A177-3AD203B41FA5}">
                      <a16:colId xmlns:a16="http://schemas.microsoft.com/office/drawing/2014/main" val="20017"/>
                    </a:ext>
                  </a:extLst>
                </a:gridCol>
              </a:tblGrid>
              <a:tr h="468000">
                <a:tc>
                  <a:txBody>
                    <a:bodyPr/>
                    <a:lstStyle/>
                    <a:p>
                      <a:pPr marL="0" algn="ctr" defTabSz="685800">
                        <a:buNone/>
                      </a:pPr>
                      <a:r>
                        <a:rPr lang="en-US" sz="1350" b="0" i="0" dirty="0">
                          <a:solidFill>
                            <a:srgbClr val="4D4D4D"/>
                          </a:solidFill>
                          <a:latin typeface="Arial"/>
                          <a:ea typeface="+mn-ea"/>
                          <a:cs typeface="+mn-cs"/>
                        </a:rPr>
                        <a:t>H</a:t>
                      </a:r>
                    </a:p>
                  </a:txBody>
                  <a:tcPr marT="36000" marB="36000" anchor="ctr">
                    <a:lnL w="28575"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FF00"/>
                    </a:solidFill>
                  </a:tcPr>
                </a:tc>
                <a:tc gridSpan="4">
                  <a:txBody>
                    <a:bodyPr/>
                    <a:lstStyle/>
                    <a:p>
                      <a:pPr marL="0" algn="l" defTabSz="685800">
                        <a:buNone/>
                      </a:pPr>
                      <a:r>
                        <a:rPr lang="en-US" sz="1350" b="1" i="0" dirty="0" err="1">
                          <a:solidFill>
                            <a:srgbClr val="FFFFFF"/>
                          </a:solidFill>
                          <a:latin typeface="Arial"/>
                          <a:ea typeface="+mn-ea"/>
                          <a:cs typeface="+mn-cs"/>
                        </a:rPr>
                        <a:t>仅火焰</a:t>
                      </a:r>
                      <a:endParaRPr lang="en-US" sz="1350" b="1" i="0" dirty="0">
                        <a:solidFill>
                          <a:srgbClr val="FFFFFF"/>
                        </a:solidFill>
                        <a:latin typeface="Arial"/>
                        <a:ea typeface="+mn-ea"/>
                        <a:cs typeface="+mn-cs"/>
                      </a:endParaRP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marL="0" algn="ctr" defTabSz="685800">
                        <a:buNone/>
                      </a:pPr>
                      <a:r>
                        <a:rPr lang="en-US" sz="1350" b="0" i="0">
                          <a:solidFill>
                            <a:srgbClr val="4D4D4D"/>
                          </a:solidFill>
                          <a:latin typeface="Arial"/>
                          <a:ea typeface="+mn-ea"/>
                          <a:cs typeface="+mn-cs"/>
                        </a:rPr>
                        <a:t>He</a:t>
                      </a:r>
                    </a:p>
                  </a:txBody>
                  <a:tcPr marT="36000" marB="36000" anchor="ctr">
                    <a:lnL w="190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0"/>
                  </a:ext>
                </a:extLst>
              </a:tr>
              <a:tr h="468000">
                <a:tc>
                  <a:txBody>
                    <a:bodyPr/>
                    <a:lstStyle/>
                    <a:p>
                      <a:pPr marL="0" algn="ctr" defTabSz="685800">
                        <a:buNone/>
                      </a:pPr>
                      <a:r>
                        <a:rPr lang="en-US" sz="1350" b="0" i="0">
                          <a:solidFill>
                            <a:srgbClr val="4D4D4D"/>
                          </a:solidFill>
                          <a:latin typeface="Arial"/>
                          <a:ea typeface="+mn-ea"/>
                          <a:cs typeface="+mn-cs"/>
                        </a:rPr>
                        <a:t>Li</a:t>
                      </a:r>
                    </a:p>
                  </a:txBody>
                  <a:tcPr marT="36000" marB="36000" anchor="ctr">
                    <a:lnL w="28575"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dirty="0">
                          <a:solidFill>
                            <a:srgbClr val="4D4D4D"/>
                          </a:solidFill>
                          <a:latin typeface="Arial"/>
                          <a:ea typeface="+mn-ea"/>
                          <a:cs typeface="+mn-cs"/>
                        </a:rPr>
                        <a:t>Be</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gridSpan="4">
                  <a:txBody>
                    <a:bodyPr/>
                    <a:lstStyle/>
                    <a:p>
                      <a:pPr marL="0" algn="l" defTabSz="685800">
                        <a:buNone/>
                      </a:pPr>
                      <a:r>
                        <a:rPr lang="en-US" sz="1350" b="1" i="0" dirty="0" err="1">
                          <a:solidFill>
                            <a:srgbClr val="FFFFFF"/>
                          </a:solidFill>
                          <a:latin typeface="Arial"/>
                          <a:ea typeface="+mn-ea"/>
                          <a:cs typeface="+mn-cs"/>
                        </a:rPr>
                        <a:t>火焰和石墨炉</a:t>
                      </a:r>
                      <a:endParaRPr lang="en-US" sz="1350" b="1" i="0" dirty="0">
                        <a:solidFill>
                          <a:srgbClr val="FFFFFF"/>
                        </a:solidFill>
                        <a:latin typeface="Arial"/>
                        <a:ea typeface="+mn-ea"/>
                        <a:cs typeface="+mn-cs"/>
                      </a:endParaRP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a:txBody>
                    <a:bodyPr/>
                    <a:lstStyle/>
                    <a:p>
                      <a:pPr algn="ctr"/>
                      <a:endParaRPr lang="en-US" sz="135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marL="0" algn="ctr" defTabSz="685800">
                        <a:buNone/>
                      </a:pPr>
                      <a:r>
                        <a:rPr lang="en-US" sz="1350" b="0" i="0">
                          <a:solidFill>
                            <a:srgbClr val="4D4D4D"/>
                          </a:solidFill>
                          <a:latin typeface="Arial"/>
                          <a:ea typeface="+mn-ea"/>
                          <a:cs typeface="+mn-cs"/>
                        </a:rPr>
                        <a:t>B</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a:solidFill>
                            <a:srgbClr val="4D4D4D"/>
                          </a:solidFill>
                          <a:latin typeface="Arial"/>
                          <a:ea typeface="+mn-ea"/>
                          <a:cs typeface="+mn-cs"/>
                        </a:rPr>
                        <a:t>C</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algn="ctr" defTabSz="685800">
                        <a:buNone/>
                      </a:pPr>
                      <a:r>
                        <a:rPr lang="en-US" sz="1350" b="0" i="0">
                          <a:solidFill>
                            <a:srgbClr val="4D4D4D"/>
                          </a:solidFill>
                          <a:latin typeface="Arial"/>
                          <a:ea typeface="+mn-ea"/>
                          <a:cs typeface="+mn-cs"/>
                        </a:rPr>
                        <a:t>N</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algn="ctr" defTabSz="685800">
                        <a:buNone/>
                      </a:pPr>
                      <a:r>
                        <a:rPr lang="en-US" sz="1350" b="0" i="0">
                          <a:solidFill>
                            <a:srgbClr val="4D4D4D"/>
                          </a:solidFill>
                          <a:latin typeface="Arial"/>
                          <a:ea typeface="+mn-ea"/>
                          <a:cs typeface="+mn-cs"/>
                        </a:rPr>
                        <a:t>O</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algn="ctr" defTabSz="685800">
                        <a:buNone/>
                      </a:pPr>
                      <a:r>
                        <a:rPr lang="en-US" sz="1350" b="0" i="0">
                          <a:solidFill>
                            <a:srgbClr val="4D4D4D"/>
                          </a:solidFill>
                          <a:latin typeface="Arial"/>
                          <a:ea typeface="+mn-ea"/>
                          <a:cs typeface="+mn-cs"/>
                        </a:rPr>
                        <a:t>F</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algn="ctr" defTabSz="685800">
                        <a:buNone/>
                      </a:pPr>
                      <a:r>
                        <a:rPr lang="en-US" sz="1350" b="0" i="0">
                          <a:solidFill>
                            <a:srgbClr val="4D4D4D"/>
                          </a:solidFill>
                          <a:latin typeface="Arial"/>
                          <a:ea typeface="+mn-ea"/>
                          <a:cs typeface="+mn-cs"/>
                        </a:rPr>
                        <a:t>Ne</a:t>
                      </a:r>
                    </a:p>
                  </a:txBody>
                  <a:tcPr marT="36000" marB="36000" anchor="ctr">
                    <a:lnL w="190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468000">
                <a:tc>
                  <a:txBody>
                    <a:bodyPr/>
                    <a:lstStyle/>
                    <a:p>
                      <a:pPr marL="0" algn="ctr" defTabSz="685800">
                        <a:buNone/>
                      </a:pPr>
                      <a:r>
                        <a:rPr lang="en-US" sz="1350" b="0" i="0">
                          <a:solidFill>
                            <a:srgbClr val="4D4D4D"/>
                          </a:solidFill>
                          <a:latin typeface="Arial"/>
                          <a:ea typeface="+mn-ea"/>
                          <a:cs typeface="+mn-cs"/>
                        </a:rPr>
                        <a:t>Na</a:t>
                      </a:r>
                    </a:p>
                  </a:txBody>
                  <a:tcPr marT="36000" marB="36000" anchor="ctr">
                    <a:lnL w="28575"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a:solidFill>
                            <a:srgbClr val="4D4D4D"/>
                          </a:solidFill>
                          <a:latin typeface="Arial"/>
                          <a:ea typeface="+mn-ea"/>
                          <a:cs typeface="+mn-cs"/>
                        </a:rPr>
                        <a:t>Mg</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marL="0" algn="ctr" defTabSz="685800">
                        <a:buNone/>
                      </a:pPr>
                      <a:r>
                        <a:rPr lang="en-US" sz="1350" b="0" i="0">
                          <a:solidFill>
                            <a:srgbClr val="4D4D4D"/>
                          </a:solidFill>
                          <a:latin typeface="Arial"/>
                          <a:ea typeface="+mn-ea"/>
                          <a:cs typeface="+mn-cs"/>
                        </a:rPr>
                        <a:t>Al</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a:solidFill>
                            <a:srgbClr val="4D4D4D"/>
                          </a:solidFill>
                          <a:latin typeface="Arial"/>
                          <a:ea typeface="+mn-ea"/>
                          <a:cs typeface="+mn-cs"/>
                        </a:rPr>
                        <a:t>Si</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a:solidFill>
                            <a:srgbClr val="4D4D4D"/>
                          </a:solidFill>
                          <a:latin typeface="Arial"/>
                          <a:ea typeface="+mn-ea"/>
                          <a:cs typeface="+mn-cs"/>
                        </a:rPr>
                        <a:t>P</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a:solidFill>
                            <a:srgbClr val="4D4D4D"/>
                          </a:solidFill>
                          <a:latin typeface="Arial"/>
                          <a:ea typeface="+mn-ea"/>
                          <a:cs typeface="+mn-cs"/>
                        </a:rPr>
                        <a:t>S</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algn="ctr" defTabSz="685800">
                        <a:buNone/>
                      </a:pPr>
                      <a:r>
                        <a:rPr lang="en-US" sz="1350" b="0" i="0">
                          <a:solidFill>
                            <a:srgbClr val="4D4D4D"/>
                          </a:solidFill>
                          <a:latin typeface="Arial"/>
                          <a:ea typeface="+mn-ea"/>
                          <a:cs typeface="+mn-cs"/>
                        </a:rPr>
                        <a:t>Cl</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algn="ctr" defTabSz="685800">
                        <a:buNone/>
                      </a:pPr>
                      <a:r>
                        <a:rPr lang="en-US" sz="1350" b="0" i="0">
                          <a:solidFill>
                            <a:srgbClr val="4D4D4D"/>
                          </a:solidFill>
                          <a:latin typeface="Arial"/>
                          <a:ea typeface="+mn-ea"/>
                          <a:cs typeface="+mn-cs"/>
                        </a:rPr>
                        <a:t>Ar</a:t>
                      </a:r>
                    </a:p>
                  </a:txBody>
                  <a:tcPr marT="36000" marB="36000" anchor="ctr">
                    <a:lnL w="190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2"/>
                  </a:ext>
                </a:extLst>
              </a:tr>
              <a:tr h="468000">
                <a:tc>
                  <a:txBody>
                    <a:bodyPr/>
                    <a:lstStyle/>
                    <a:p>
                      <a:pPr marL="0" algn="ctr" defTabSz="685800">
                        <a:buNone/>
                      </a:pPr>
                      <a:r>
                        <a:rPr lang="en-US" sz="1350" b="0" i="0">
                          <a:solidFill>
                            <a:srgbClr val="4D4D4D"/>
                          </a:solidFill>
                          <a:latin typeface="Arial"/>
                          <a:ea typeface="+mn-ea"/>
                          <a:cs typeface="+mn-cs"/>
                        </a:rPr>
                        <a:t>K</a:t>
                      </a:r>
                    </a:p>
                  </a:txBody>
                  <a:tcPr marT="36000" marB="36000" anchor="ctr">
                    <a:lnL w="28575"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a:solidFill>
                            <a:srgbClr val="4D4D4D"/>
                          </a:solidFill>
                          <a:latin typeface="Arial"/>
                          <a:ea typeface="+mn-ea"/>
                          <a:cs typeface="+mn-cs"/>
                        </a:rPr>
                        <a:t>Ca</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a:solidFill>
                            <a:srgbClr val="4D4D4D"/>
                          </a:solidFill>
                          <a:latin typeface="Arial"/>
                          <a:ea typeface="+mn-ea"/>
                          <a:cs typeface="+mn-cs"/>
                        </a:rPr>
                        <a:t>Sc</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FF00"/>
                    </a:solidFill>
                  </a:tcPr>
                </a:tc>
                <a:tc>
                  <a:txBody>
                    <a:bodyPr/>
                    <a:lstStyle/>
                    <a:p>
                      <a:pPr marL="0" algn="ctr" defTabSz="685800">
                        <a:buNone/>
                      </a:pPr>
                      <a:r>
                        <a:rPr lang="en-US" sz="1350" b="0" i="0">
                          <a:solidFill>
                            <a:srgbClr val="4D4D4D"/>
                          </a:solidFill>
                          <a:latin typeface="Arial"/>
                          <a:ea typeface="+mn-ea"/>
                          <a:cs typeface="+mn-cs"/>
                        </a:rPr>
                        <a:t>Ti</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dirty="0">
                          <a:solidFill>
                            <a:srgbClr val="4D4D4D"/>
                          </a:solidFill>
                          <a:latin typeface="Arial"/>
                          <a:ea typeface="+mn-ea"/>
                          <a:cs typeface="+mn-cs"/>
                        </a:rPr>
                        <a:t>V</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dirty="0">
                          <a:solidFill>
                            <a:srgbClr val="4D4D4D"/>
                          </a:solidFill>
                          <a:latin typeface="Arial"/>
                          <a:ea typeface="+mn-ea"/>
                          <a:cs typeface="+mn-cs"/>
                        </a:rPr>
                        <a:t>Cr</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dirty="0" err="1">
                          <a:solidFill>
                            <a:srgbClr val="4D4D4D"/>
                          </a:solidFill>
                          <a:latin typeface="Arial"/>
                          <a:ea typeface="+mn-ea"/>
                          <a:cs typeface="+mn-cs"/>
                        </a:rPr>
                        <a:t>Mn</a:t>
                      </a:r>
                      <a:endParaRPr lang="en-US" sz="1350" b="0" i="0" dirty="0">
                        <a:solidFill>
                          <a:srgbClr val="4D4D4D"/>
                        </a:solidFill>
                        <a:latin typeface="Arial"/>
                        <a:ea typeface="+mn-ea"/>
                        <a:cs typeface="+mn-cs"/>
                      </a:endParaRP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dirty="0">
                          <a:solidFill>
                            <a:srgbClr val="4D4D4D"/>
                          </a:solidFill>
                          <a:latin typeface="Arial"/>
                          <a:ea typeface="+mn-ea"/>
                          <a:cs typeface="+mn-cs"/>
                        </a:rPr>
                        <a:t>Fe</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dirty="0">
                          <a:solidFill>
                            <a:srgbClr val="4D4D4D"/>
                          </a:solidFill>
                          <a:latin typeface="Arial"/>
                          <a:ea typeface="+mn-ea"/>
                          <a:cs typeface="+mn-cs"/>
                        </a:rPr>
                        <a:t>Co</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dirty="0">
                          <a:solidFill>
                            <a:srgbClr val="4D4D4D"/>
                          </a:solidFill>
                          <a:latin typeface="Arial"/>
                          <a:ea typeface="+mn-ea"/>
                          <a:cs typeface="+mn-cs"/>
                        </a:rPr>
                        <a:t>Ni</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dirty="0">
                          <a:solidFill>
                            <a:srgbClr val="4D4D4D"/>
                          </a:solidFill>
                          <a:latin typeface="Arial"/>
                          <a:ea typeface="+mn-ea"/>
                          <a:cs typeface="+mn-cs"/>
                        </a:rPr>
                        <a:t>Cu</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dirty="0">
                          <a:solidFill>
                            <a:srgbClr val="4D4D4D"/>
                          </a:solidFill>
                          <a:latin typeface="Arial"/>
                          <a:ea typeface="+mn-ea"/>
                          <a:cs typeface="+mn-cs"/>
                        </a:rPr>
                        <a:t>Zn</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a:solidFill>
                            <a:srgbClr val="4D4D4D"/>
                          </a:solidFill>
                          <a:latin typeface="Arial"/>
                          <a:ea typeface="+mn-ea"/>
                          <a:cs typeface="+mn-cs"/>
                        </a:rPr>
                        <a:t>Ga</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a:solidFill>
                            <a:srgbClr val="4D4D4D"/>
                          </a:solidFill>
                          <a:latin typeface="Arial"/>
                          <a:ea typeface="+mn-ea"/>
                          <a:cs typeface="+mn-cs"/>
                        </a:rPr>
                        <a:t>Ge</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a:solidFill>
                            <a:srgbClr val="4D4D4D"/>
                          </a:solidFill>
                          <a:latin typeface="Arial"/>
                          <a:ea typeface="+mn-ea"/>
                          <a:cs typeface="+mn-cs"/>
                        </a:rPr>
                        <a:t>As</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a:solidFill>
                            <a:srgbClr val="4D4D4D"/>
                          </a:solidFill>
                          <a:latin typeface="Arial"/>
                          <a:ea typeface="+mn-ea"/>
                          <a:cs typeface="+mn-cs"/>
                        </a:rPr>
                        <a:t>Se</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a:solidFill>
                            <a:srgbClr val="4D4D4D"/>
                          </a:solidFill>
                          <a:latin typeface="Arial"/>
                          <a:ea typeface="+mn-ea"/>
                          <a:cs typeface="+mn-cs"/>
                        </a:rPr>
                        <a:t>Br</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algn="ctr" defTabSz="685800">
                        <a:buNone/>
                      </a:pPr>
                      <a:r>
                        <a:rPr lang="en-US" sz="1350" b="0" i="0">
                          <a:solidFill>
                            <a:srgbClr val="4D4D4D"/>
                          </a:solidFill>
                          <a:latin typeface="Arial"/>
                          <a:ea typeface="+mn-ea"/>
                          <a:cs typeface="+mn-cs"/>
                        </a:rPr>
                        <a:t>Kr</a:t>
                      </a:r>
                    </a:p>
                  </a:txBody>
                  <a:tcPr marT="36000" marB="36000" anchor="ctr">
                    <a:lnL w="190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3"/>
                  </a:ext>
                </a:extLst>
              </a:tr>
              <a:tr h="468000">
                <a:tc>
                  <a:txBody>
                    <a:bodyPr/>
                    <a:lstStyle/>
                    <a:p>
                      <a:pPr marL="0" algn="ctr" defTabSz="685800">
                        <a:buNone/>
                      </a:pPr>
                      <a:r>
                        <a:rPr lang="en-US" sz="1350" b="0" i="0">
                          <a:solidFill>
                            <a:srgbClr val="4D4D4D"/>
                          </a:solidFill>
                          <a:latin typeface="Arial"/>
                          <a:ea typeface="+mn-ea"/>
                          <a:cs typeface="+mn-cs"/>
                        </a:rPr>
                        <a:t>Rb</a:t>
                      </a:r>
                    </a:p>
                  </a:txBody>
                  <a:tcPr marT="36000" marB="36000" anchor="ctr">
                    <a:lnL w="28575"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a:solidFill>
                            <a:srgbClr val="4D4D4D"/>
                          </a:solidFill>
                          <a:latin typeface="Arial"/>
                          <a:ea typeface="+mn-ea"/>
                          <a:cs typeface="+mn-cs"/>
                        </a:rPr>
                        <a:t>Sr</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a:solidFill>
                            <a:srgbClr val="4D4D4D"/>
                          </a:solidFill>
                          <a:latin typeface="Arial"/>
                          <a:ea typeface="+mn-ea"/>
                          <a:cs typeface="+mn-cs"/>
                        </a:rPr>
                        <a:t>Y</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FF00"/>
                    </a:solidFill>
                  </a:tcPr>
                </a:tc>
                <a:tc>
                  <a:txBody>
                    <a:bodyPr/>
                    <a:lstStyle/>
                    <a:p>
                      <a:pPr marL="0" algn="ctr" defTabSz="685800">
                        <a:buNone/>
                      </a:pPr>
                      <a:r>
                        <a:rPr lang="en-US" sz="1350" b="0" i="0">
                          <a:solidFill>
                            <a:srgbClr val="4D4D4D"/>
                          </a:solidFill>
                          <a:latin typeface="Arial"/>
                          <a:ea typeface="+mn-ea"/>
                          <a:cs typeface="+mn-cs"/>
                        </a:rPr>
                        <a:t>Zr</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FF00"/>
                    </a:solidFill>
                  </a:tcPr>
                </a:tc>
                <a:tc>
                  <a:txBody>
                    <a:bodyPr/>
                    <a:lstStyle/>
                    <a:p>
                      <a:pPr marL="0" algn="ctr" defTabSz="685800">
                        <a:buNone/>
                      </a:pPr>
                      <a:r>
                        <a:rPr lang="en-US" sz="1350" b="0" i="0">
                          <a:solidFill>
                            <a:srgbClr val="4D4D4D"/>
                          </a:solidFill>
                          <a:latin typeface="Arial"/>
                          <a:ea typeface="+mn-ea"/>
                          <a:cs typeface="+mn-cs"/>
                        </a:rPr>
                        <a:t>Nb</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FF00"/>
                    </a:solidFill>
                  </a:tcPr>
                </a:tc>
                <a:tc>
                  <a:txBody>
                    <a:bodyPr/>
                    <a:lstStyle/>
                    <a:p>
                      <a:pPr marL="0" algn="ctr" defTabSz="685800">
                        <a:buNone/>
                      </a:pPr>
                      <a:r>
                        <a:rPr lang="en-US" sz="1350" b="0" i="0" dirty="0">
                          <a:solidFill>
                            <a:srgbClr val="4D4D4D"/>
                          </a:solidFill>
                          <a:latin typeface="Arial"/>
                          <a:ea typeface="+mn-ea"/>
                          <a:cs typeface="+mn-cs"/>
                        </a:rPr>
                        <a:t>Mo</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dirty="0" err="1">
                          <a:solidFill>
                            <a:srgbClr val="4D4D4D"/>
                          </a:solidFill>
                          <a:latin typeface="Arial"/>
                          <a:ea typeface="+mn-ea"/>
                          <a:cs typeface="+mn-cs"/>
                        </a:rPr>
                        <a:t>Tc</a:t>
                      </a:r>
                      <a:endParaRPr lang="en-US" sz="1350" b="0" i="0" dirty="0">
                        <a:solidFill>
                          <a:srgbClr val="4D4D4D"/>
                        </a:solidFill>
                        <a:latin typeface="Arial"/>
                        <a:ea typeface="+mn-ea"/>
                        <a:cs typeface="+mn-cs"/>
                      </a:endParaRP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algn="ctr" defTabSz="685800">
                        <a:buNone/>
                      </a:pPr>
                      <a:r>
                        <a:rPr lang="en-US" sz="1350" b="0" i="0" dirty="0">
                          <a:solidFill>
                            <a:srgbClr val="4D4D4D"/>
                          </a:solidFill>
                          <a:latin typeface="Arial"/>
                          <a:ea typeface="+mn-ea"/>
                          <a:cs typeface="+mn-cs"/>
                        </a:rPr>
                        <a:t>Ru</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dirty="0">
                          <a:solidFill>
                            <a:srgbClr val="4D4D4D"/>
                          </a:solidFill>
                          <a:latin typeface="Arial"/>
                          <a:ea typeface="+mn-ea"/>
                          <a:cs typeface="+mn-cs"/>
                        </a:rPr>
                        <a:t>Rh</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dirty="0" err="1">
                          <a:solidFill>
                            <a:srgbClr val="4D4D4D"/>
                          </a:solidFill>
                          <a:latin typeface="Arial"/>
                          <a:ea typeface="+mn-ea"/>
                          <a:cs typeface="+mn-cs"/>
                        </a:rPr>
                        <a:t>Pd</a:t>
                      </a:r>
                      <a:endParaRPr lang="en-US" sz="1350" b="0" i="0" dirty="0">
                        <a:solidFill>
                          <a:srgbClr val="4D4D4D"/>
                        </a:solidFill>
                        <a:latin typeface="Arial"/>
                        <a:ea typeface="+mn-ea"/>
                        <a:cs typeface="+mn-cs"/>
                      </a:endParaRP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dirty="0">
                          <a:solidFill>
                            <a:srgbClr val="4D4D4D"/>
                          </a:solidFill>
                          <a:latin typeface="Arial"/>
                          <a:ea typeface="+mn-ea"/>
                          <a:cs typeface="+mn-cs"/>
                        </a:rPr>
                        <a:t>Ag</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dirty="0">
                          <a:solidFill>
                            <a:srgbClr val="4D4D4D"/>
                          </a:solidFill>
                          <a:latin typeface="Arial"/>
                          <a:ea typeface="+mn-ea"/>
                          <a:cs typeface="+mn-cs"/>
                        </a:rPr>
                        <a:t>Cd</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dirty="0">
                          <a:solidFill>
                            <a:srgbClr val="4D4D4D"/>
                          </a:solidFill>
                          <a:latin typeface="Arial"/>
                          <a:ea typeface="+mn-ea"/>
                          <a:cs typeface="+mn-cs"/>
                        </a:rPr>
                        <a:t>In</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dirty="0">
                          <a:solidFill>
                            <a:srgbClr val="4D4D4D"/>
                          </a:solidFill>
                          <a:latin typeface="Arial"/>
                          <a:ea typeface="+mn-ea"/>
                          <a:cs typeface="+mn-cs"/>
                        </a:rPr>
                        <a:t>Sn</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a:solidFill>
                            <a:srgbClr val="4D4D4D"/>
                          </a:solidFill>
                          <a:latin typeface="Arial"/>
                          <a:ea typeface="+mn-ea"/>
                          <a:cs typeface="+mn-cs"/>
                        </a:rPr>
                        <a:t>Sb</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a:solidFill>
                            <a:srgbClr val="4D4D4D"/>
                          </a:solidFill>
                          <a:latin typeface="Arial"/>
                          <a:ea typeface="+mn-ea"/>
                          <a:cs typeface="+mn-cs"/>
                        </a:rPr>
                        <a:t>Te</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a:solidFill>
                            <a:srgbClr val="4D4D4D"/>
                          </a:solidFill>
                          <a:latin typeface="Arial"/>
                          <a:ea typeface="+mn-ea"/>
                          <a:cs typeface="+mn-cs"/>
                        </a:rPr>
                        <a:t>I</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algn="ctr" defTabSz="685800">
                        <a:buNone/>
                      </a:pPr>
                      <a:r>
                        <a:rPr lang="en-US" sz="1350" b="0" i="0" dirty="0" err="1">
                          <a:solidFill>
                            <a:srgbClr val="4D4D4D"/>
                          </a:solidFill>
                          <a:latin typeface="Arial"/>
                          <a:ea typeface="+mn-ea"/>
                          <a:cs typeface="+mn-cs"/>
                        </a:rPr>
                        <a:t>Xe</a:t>
                      </a:r>
                      <a:endParaRPr lang="en-US" sz="1350" b="0" i="0" dirty="0">
                        <a:solidFill>
                          <a:srgbClr val="4D4D4D"/>
                        </a:solidFill>
                        <a:latin typeface="Arial"/>
                        <a:ea typeface="+mn-ea"/>
                        <a:cs typeface="+mn-cs"/>
                      </a:endParaRPr>
                    </a:p>
                  </a:txBody>
                  <a:tcPr marT="36000" marB="36000" anchor="ctr">
                    <a:lnL w="190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468000">
                <a:tc>
                  <a:txBody>
                    <a:bodyPr/>
                    <a:lstStyle/>
                    <a:p>
                      <a:pPr marL="0" algn="ctr" defTabSz="685800">
                        <a:buNone/>
                      </a:pPr>
                      <a:r>
                        <a:rPr lang="en-US" sz="1350" b="0" i="0">
                          <a:solidFill>
                            <a:srgbClr val="4D4D4D"/>
                          </a:solidFill>
                          <a:latin typeface="Arial"/>
                          <a:ea typeface="+mn-ea"/>
                          <a:cs typeface="+mn-cs"/>
                        </a:rPr>
                        <a:t>Cs</a:t>
                      </a:r>
                    </a:p>
                  </a:txBody>
                  <a:tcPr marT="36000" marB="36000" anchor="ctr">
                    <a:lnL w="28575"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a:solidFill>
                            <a:srgbClr val="4D4D4D"/>
                          </a:solidFill>
                          <a:latin typeface="Arial"/>
                          <a:ea typeface="+mn-ea"/>
                          <a:cs typeface="+mn-cs"/>
                        </a:rPr>
                        <a:t>Ba</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a:solidFill>
                            <a:srgbClr val="4D4D4D"/>
                          </a:solidFill>
                          <a:latin typeface="Arial"/>
                          <a:ea typeface="+mn-ea"/>
                          <a:cs typeface="+mn-cs"/>
                        </a:rPr>
                        <a:t>La</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FF00"/>
                    </a:solidFill>
                  </a:tcPr>
                </a:tc>
                <a:tc>
                  <a:txBody>
                    <a:bodyPr/>
                    <a:lstStyle/>
                    <a:p>
                      <a:pPr marL="0" algn="ctr" defTabSz="685800">
                        <a:buNone/>
                      </a:pPr>
                      <a:r>
                        <a:rPr lang="en-US" sz="1350" b="0" i="0">
                          <a:solidFill>
                            <a:srgbClr val="4D4D4D"/>
                          </a:solidFill>
                          <a:latin typeface="Arial"/>
                          <a:ea typeface="+mn-ea"/>
                          <a:cs typeface="+mn-cs"/>
                        </a:rPr>
                        <a:t>Hf</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FF00"/>
                    </a:solidFill>
                  </a:tcPr>
                </a:tc>
                <a:tc>
                  <a:txBody>
                    <a:bodyPr/>
                    <a:lstStyle/>
                    <a:p>
                      <a:pPr marL="0" algn="ctr" defTabSz="685800">
                        <a:buNone/>
                      </a:pPr>
                      <a:r>
                        <a:rPr lang="en-US" sz="1350" b="0" i="0">
                          <a:solidFill>
                            <a:srgbClr val="4D4D4D"/>
                          </a:solidFill>
                          <a:latin typeface="Arial"/>
                          <a:ea typeface="+mn-ea"/>
                          <a:cs typeface="+mn-cs"/>
                        </a:rPr>
                        <a:t>Ta</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FF00"/>
                    </a:solidFill>
                  </a:tcPr>
                </a:tc>
                <a:tc>
                  <a:txBody>
                    <a:bodyPr/>
                    <a:lstStyle/>
                    <a:p>
                      <a:pPr marL="0" algn="ctr" defTabSz="685800">
                        <a:buNone/>
                      </a:pPr>
                      <a:r>
                        <a:rPr lang="en-US" sz="1350" b="0" i="0">
                          <a:solidFill>
                            <a:srgbClr val="4D4D4D"/>
                          </a:solidFill>
                          <a:latin typeface="Arial"/>
                          <a:ea typeface="+mn-ea"/>
                          <a:cs typeface="+mn-cs"/>
                        </a:rPr>
                        <a:t>W</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FF00"/>
                    </a:solidFill>
                  </a:tcPr>
                </a:tc>
                <a:tc>
                  <a:txBody>
                    <a:bodyPr/>
                    <a:lstStyle/>
                    <a:p>
                      <a:pPr marL="0" algn="ctr" defTabSz="685800">
                        <a:buNone/>
                      </a:pPr>
                      <a:r>
                        <a:rPr lang="en-US" sz="1350" b="0" i="0">
                          <a:solidFill>
                            <a:srgbClr val="4D4D4D"/>
                          </a:solidFill>
                          <a:latin typeface="Arial"/>
                          <a:ea typeface="+mn-ea"/>
                          <a:cs typeface="+mn-cs"/>
                        </a:rPr>
                        <a:t>Re</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FF00"/>
                    </a:solidFill>
                  </a:tcPr>
                </a:tc>
                <a:tc>
                  <a:txBody>
                    <a:bodyPr/>
                    <a:lstStyle/>
                    <a:p>
                      <a:pPr marL="0" algn="ctr" defTabSz="685800">
                        <a:buNone/>
                      </a:pPr>
                      <a:r>
                        <a:rPr lang="en-US" sz="1350" b="0" i="0" dirty="0" err="1">
                          <a:solidFill>
                            <a:srgbClr val="4D4D4D"/>
                          </a:solidFill>
                          <a:latin typeface="Arial"/>
                          <a:ea typeface="+mn-ea"/>
                          <a:cs typeface="+mn-cs"/>
                        </a:rPr>
                        <a:t>Os</a:t>
                      </a:r>
                      <a:endParaRPr lang="en-US" sz="1350" b="0" i="0" dirty="0">
                        <a:solidFill>
                          <a:srgbClr val="4D4D4D"/>
                        </a:solidFill>
                        <a:latin typeface="Arial"/>
                        <a:ea typeface="+mn-ea"/>
                        <a:cs typeface="+mn-cs"/>
                      </a:endParaRP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FF00"/>
                    </a:solidFill>
                  </a:tcPr>
                </a:tc>
                <a:tc>
                  <a:txBody>
                    <a:bodyPr/>
                    <a:lstStyle/>
                    <a:p>
                      <a:pPr marL="0" algn="ctr" defTabSz="685800">
                        <a:buNone/>
                      </a:pPr>
                      <a:r>
                        <a:rPr lang="en-US" sz="1350" b="0" i="0" dirty="0" err="1">
                          <a:solidFill>
                            <a:srgbClr val="4D4D4D"/>
                          </a:solidFill>
                          <a:latin typeface="Arial"/>
                          <a:ea typeface="+mn-ea"/>
                          <a:cs typeface="+mn-cs"/>
                        </a:rPr>
                        <a:t>Ir</a:t>
                      </a:r>
                      <a:endParaRPr lang="en-US" sz="1350" b="0" i="0" dirty="0">
                        <a:solidFill>
                          <a:srgbClr val="4D4D4D"/>
                        </a:solidFill>
                        <a:latin typeface="Arial"/>
                        <a:ea typeface="+mn-ea"/>
                        <a:cs typeface="+mn-cs"/>
                      </a:endParaRP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dirty="0">
                          <a:solidFill>
                            <a:srgbClr val="4D4D4D"/>
                          </a:solidFill>
                          <a:latin typeface="Arial"/>
                          <a:ea typeface="+mn-ea"/>
                          <a:cs typeface="+mn-cs"/>
                        </a:rPr>
                        <a:t>Pt</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dirty="0">
                          <a:solidFill>
                            <a:srgbClr val="4D4D4D"/>
                          </a:solidFill>
                          <a:latin typeface="Arial"/>
                          <a:ea typeface="+mn-ea"/>
                          <a:cs typeface="+mn-cs"/>
                        </a:rPr>
                        <a:t>Au</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dirty="0">
                          <a:solidFill>
                            <a:srgbClr val="4D4D4D"/>
                          </a:solidFill>
                          <a:latin typeface="Arial"/>
                          <a:ea typeface="+mn-ea"/>
                          <a:cs typeface="+mn-cs"/>
                        </a:rPr>
                        <a:t>Hg</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dirty="0">
                          <a:solidFill>
                            <a:srgbClr val="4D4D4D"/>
                          </a:solidFill>
                          <a:latin typeface="Arial"/>
                          <a:ea typeface="+mn-ea"/>
                          <a:cs typeface="+mn-cs"/>
                        </a:rPr>
                        <a:t>Tl</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dirty="0" err="1">
                          <a:solidFill>
                            <a:srgbClr val="4D4D4D"/>
                          </a:solidFill>
                          <a:latin typeface="Arial"/>
                          <a:ea typeface="+mn-ea"/>
                          <a:cs typeface="+mn-cs"/>
                        </a:rPr>
                        <a:t>Pb</a:t>
                      </a:r>
                      <a:endParaRPr lang="en-US" sz="1350" b="0" i="0" dirty="0">
                        <a:solidFill>
                          <a:srgbClr val="4D4D4D"/>
                        </a:solidFill>
                        <a:latin typeface="Arial"/>
                        <a:ea typeface="+mn-ea"/>
                        <a:cs typeface="+mn-cs"/>
                      </a:endParaRP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dirty="0">
                          <a:solidFill>
                            <a:srgbClr val="4D4D4D"/>
                          </a:solidFill>
                          <a:latin typeface="Arial"/>
                          <a:ea typeface="+mn-ea"/>
                          <a:cs typeface="+mn-cs"/>
                        </a:rPr>
                        <a:t>Bi</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a:solidFill>
                            <a:srgbClr val="4D4D4D"/>
                          </a:solidFill>
                          <a:latin typeface="Arial"/>
                          <a:ea typeface="+mn-ea"/>
                          <a:cs typeface="+mn-cs"/>
                        </a:rPr>
                        <a:t>Po</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algn="ctr" defTabSz="685800">
                        <a:buNone/>
                      </a:pPr>
                      <a:r>
                        <a:rPr lang="en-US" sz="1350" b="0" i="0">
                          <a:solidFill>
                            <a:srgbClr val="4D4D4D"/>
                          </a:solidFill>
                          <a:latin typeface="Arial"/>
                          <a:ea typeface="+mn-ea"/>
                          <a:cs typeface="+mn-cs"/>
                        </a:rPr>
                        <a:t>At</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algn="ctr" defTabSz="685800">
                        <a:buNone/>
                      </a:pPr>
                      <a:r>
                        <a:rPr lang="en-US" sz="1350" b="0" i="0">
                          <a:solidFill>
                            <a:srgbClr val="4D4D4D"/>
                          </a:solidFill>
                          <a:latin typeface="Arial"/>
                          <a:ea typeface="+mn-ea"/>
                          <a:cs typeface="+mn-cs"/>
                        </a:rPr>
                        <a:t>Rn</a:t>
                      </a:r>
                    </a:p>
                  </a:txBody>
                  <a:tcPr marT="36000" marB="36000" anchor="ctr">
                    <a:lnL w="190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5"/>
                  </a:ext>
                </a:extLst>
              </a:tr>
              <a:tr h="404012">
                <a:tc>
                  <a:txBody>
                    <a:bodyPr/>
                    <a:lstStyle/>
                    <a:p>
                      <a:pPr marL="0" algn="ctr" defTabSz="685800">
                        <a:buNone/>
                      </a:pPr>
                      <a:r>
                        <a:rPr lang="en-US" sz="1350" b="0" i="0">
                          <a:solidFill>
                            <a:srgbClr val="4D4D4D"/>
                          </a:solidFill>
                          <a:latin typeface="Arial"/>
                          <a:ea typeface="+mn-ea"/>
                          <a:cs typeface="+mn-cs"/>
                        </a:rPr>
                        <a:t>Fr</a:t>
                      </a:r>
                    </a:p>
                  </a:txBody>
                  <a:tcPr marT="36000" marB="36000" anchor="ctr">
                    <a:lnL w="28575"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algn="ctr" defTabSz="685800">
                        <a:buNone/>
                      </a:pPr>
                      <a:r>
                        <a:rPr lang="en-US" sz="1350" b="0" i="0">
                          <a:solidFill>
                            <a:srgbClr val="4D4D4D"/>
                          </a:solidFill>
                          <a:latin typeface="Arial"/>
                          <a:ea typeface="+mn-ea"/>
                          <a:cs typeface="+mn-cs"/>
                        </a:rPr>
                        <a:t>Ra</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algn="ctr" defTabSz="685800">
                        <a:buNone/>
                      </a:pPr>
                      <a:r>
                        <a:rPr lang="en-US" sz="1350" b="0" i="0">
                          <a:solidFill>
                            <a:srgbClr val="4D4D4D"/>
                          </a:solidFill>
                          <a:latin typeface="Arial"/>
                          <a:ea typeface="+mn-ea"/>
                          <a:cs typeface="+mn-cs"/>
                        </a:rPr>
                        <a:t>Ac</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6"/>
                  </a:ext>
                </a:extLst>
              </a:tr>
              <a:tr h="377371">
                <a:tc>
                  <a:txBody>
                    <a:bodyPr/>
                    <a:lstStyle/>
                    <a:p>
                      <a:pPr algn="ctr"/>
                      <a:endParaRPr lang="en-US" sz="1350" dirty="0"/>
                    </a:p>
                  </a:txBody>
                  <a:tcPr marT="36000" marB="36000" anchor="ctr">
                    <a:lnL w="28575"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marL="0" algn="ctr" defTabSz="685800">
                        <a:buNone/>
                      </a:pPr>
                      <a:r>
                        <a:rPr lang="en-US" sz="1350" b="0" i="0">
                          <a:solidFill>
                            <a:srgbClr val="4D4D4D"/>
                          </a:solidFill>
                          <a:latin typeface="Arial"/>
                          <a:ea typeface="+mn-ea"/>
                          <a:cs typeface="+mn-cs"/>
                        </a:rPr>
                        <a:t>Ce</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algn="ctr" defTabSz="685800">
                        <a:buNone/>
                      </a:pPr>
                      <a:r>
                        <a:rPr lang="en-US" sz="1350" b="0" i="0">
                          <a:solidFill>
                            <a:srgbClr val="4D4D4D"/>
                          </a:solidFill>
                          <a:latin typeface="Arial"/>
                          <a:ea typeface="+mn-ea"/>
                          <a:cs typeface="+mn-cs"/>
                        </a:rPr>
                        <a:t>Pr</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FF00"/>
                    </a:solidFill>
                  </a:tcPr>
                </a:tc>
                <a:tc>
                  <a:txBody>
                    <a:bodyPr/>
                    <a:lstStyle/>
                    <a:p>
                      <a:pPr marL="0" algn="ctr" defTabSz="685800">
                        <a:buNone/>
                      </a:pPr>
                      <a:r>
                        <a:rPr lang="en-US" sz="1350" b="0" i="0">
                          <a:solidFill>
                            <a:srgbClr val="4D4D4D"/>
                          </a:solidFill>
                          <a:latin typeface="Arial"/>
                          <a:ea typeface="+mn-ea"/>
                          <a:cs typeface="+mn-cs"/>
                        </a:rPr>
                        <a:t>Nd</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FF00"/>
                    </a:solidFill>
                  </a:tcPr>
                </a:tc>
                <a:tc>
                  <a:txBody>
                    <a:bodyPr/>
                    <a:lstStyle/>
                    <a:p>
                      <a:pPr marL="0" algn="ctr" defTabSz="685800">
                        <a:buNone/>
                      </a:pPr>
                      <a:r>
                        <a:rPr lang="en-US" sz="1350" b="0" i="0">
                          <a:solidFill>
                            <a:srgbClr val="4D4D4D"/>
                          </a:solidFill>
                          <a:latin typeface="Arial"/>
                          <a:ea typeface="+mn-ea"/>
                          <a:cs typeface="+mn-cs"/>
                        </a:rPr>
                        <a:t>Pm</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algn="ctr" defTabSz="685800">
                        <a:buNone/>
                      </a:pPr>
                      <a:r>
                        <a:rPr lang="en-US" sz="1350" b="0" i="0">
                          <a:solidFill>
                            <a:srgbClr val="4D4D4D"/>
                          </a:solidFill>
                          <a:latin typeface="Arial"/>
                          <a:ea typeface="+mn-ea"/>
                          <a:cs typeface="+mn-cs"/>
                        </a:rPr>
                        <a:t>Sm</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FF00"/>
                    </a:solidFill>
                  </a:tcPr>
                </a:tc>
                <a:tc>
                  <a:txBody>
                    <a:bodyPr/>
                    <a:lstStyle/>
                    <a:p>
                      <a:pPr marL="0" algn="ctr" defTabSz="685800">
                        <a:buNone/>
                      </a:pPr>
                      <a:r>
                        <a:rPr lang="en-US" sz="1350" b="0" i="0">
                          <a:solidFill>
                            <a:srgbClr val="4D4D4D"/>
                          </a:solidFill>
                          <a:latin typeface="Arial"/>
                          <a:ea typeface="+mn-ea"/>
                          <a:cs typeface="+mn-cs"/>
                        </a:rPr>
                        <a:t>Eu</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a:solidFill>
                            <a:srgbClr val="4D4D4D"/>
                          </a:solidFill>
                          <a:latin typeface="Arial"/>
                          <a:ea typeface="+mn-ea"/>
                          <a:cs typeface="+mn-cs"/>
                        </a:rPr>
                        <a:t>Gd</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FF00"/>
                    </a:solidFill>
                  </a:tcPr>
                </a:tc>
                <a:tc>
                  <a:txBody>
                    <a:bodyPr/>
                    <a:lstStyle/>
                    <a:p>
                      <a:pPr marL="0" algn="ctr" defTabSz="685800">
                        <a:buNone/>
                      </a:pPr>
                      <a:r>
                        <a:rPr lang="en-US" sz="1350" b="0" i="0">
                          <a:solidFill>
                            <a:srgbClr val="4D4D4D"/>
                          </a:solidFill>
                          <a:latin typeface="Arial"/>
                          <a:ea typeface="+mn-ea"/>
                          <a:cs typeface="+mn-cs"/>
                        </a:rPr>
                        <a:t>Tb</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FF00"/>
                    </a:solidFill>
                  </a:tcPr>
                </a:tc>
                <a:tc>
                  <a:txBody>
                    <a:bodyPr/>
                    <a:lstStyle/>
                    <a:p>
                      <a:pPr marL="0" algn="ctr" defTabSz="685800">
                        <a:buNone/>
                      </a:pPr>
                      <a:r>
                        <a:rPr lang="en-US" sz="1350" b="0" i="0" dirty="0" err="1">
                          <a:solidFill>
                            <a:srgbClr val="4D4D4D"/>
                          </a:solidFill>
                          <a:latin typeface="Arial"/>
                          <a:ea typeface="+mn-ea"/>
                          <a:cs typeface="+mn-cs"/>
                        </a:rPr>
                        <a:t>Dy</a:t>
                      </a:r>
                      <a:endParaRPr lang="en-US" sz="1350" b="0" i="0" dirty="0">
                        <a:solidFill>
                          <a:srgbClr val="4D4D4D"/>
                        </a:solidFill>
                        <a:latin typeface="Arial"/>
                        <a:ea typeface="+mn-ea"/>
                        <a:cs typeface="+mn-cs"/>
                      </a:endParaRP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dirty="0">
                          <a:solidFill>
                            <a:srgbClr val="4D4D4D"/>
                          </a:solidFill>
                          <a:latin typeface="Arial"/>
                          <a:ea typeface="+mn-ea"/>
                          <a:cs typeface="+mn-cs"/>
                        </a:rPr>
                        <a:t>Ho</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FF00"/>
                    </a:solidFill>
                  </a:tcPr>
                </a:tc>
                <a:tc>
                  <a:txBody>
                    <a:bodyPr/>
                    <a:lstStyle/>
                    <a:p>
                      <a:pPr marL="0" algn="ctr" defTabSz="685800">
                        <a:buNone/>
                      </a:pPr>
                      <a:r>
                        <a:rPr lang="en-US" sz="1350" b="0" i="0" dirty="0" err="1">
                          <a:solidFill>
                            <a:srgbClr val="4D4D4D"/>
                          </a:solidFill>
                          <a:latin typeface="Arial"/>
                          <a:ea typeface="+mn-ea"/>
                          <a:cs typeface="+mn-cs"/>
                        </a:rPr>
                        <a:t>Er</a:t>
                      </a:r>
                      <a:endParaRPr lang="en-US" sz="1350" b="0" i="0" dirty="0">
                        <a:solidFill>
                          <a:srgbClr val="4D4D4D"/>
                        </a:solidFill>
                        <a:latin typeface="Arial"/>
                        <a:ea typeface="+mn-ea"/>
                        <a:cs typeface="+mn-cs"/>
                      </a:endParaRP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dirty="0">
                          <a:solidFill>
                            <a:srgbClr val="4D4D4D"/>
                          </a:solidFill>
                          <a:latin typeface="Arial"/>
                          <a:ea typeface="+mn-ea"/>
                          <a:cs typeface="+mn-cs"/>
                        </a:rPr>
                        <a:t>Tm</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FF00"/>
                    </a:solidFill>
                  </a:tcPr>
                </a:tc>
                <a:tc>
                  <a:txBody>
                    <a:bodyPr/>
                    <a:lstStyle/>
                    <a:p>
                      <a:pPr marL="0" algn="ctr" defTabSz="685800">
                        <a:buNone/>
                      </a:pPr>
                      <a:r>
                        <a:rPr lang="en-US" sz="1350" b="0" i="0" dirty="0" err="1">
                          <a:solidFill>
                            <a:srgbClr val="4D4D4D"/>
                          </a:solidFill>
                          <a:latin typeface="Arial"/>
                          <a:ea typeface="+mn-ea"/>
                          <a:cs typeface="+mn-cs"/>
                        </a:rPr>
                        <a:t>Yb</a:t>
                      </a:r>
                      <a:endParaRPr lang="en-US" sz="1350" b="0" i="0" dirty="0">
                        <a:solidFill>
                          <a:srgbClr val="4D4D4D"/>
                        </a:solidFill>
                        <a:latin typeface="Arial"/>
                        <a:ea typeface="+mn-ea"/>
                        <a:cs typeface="+mn-cs"/>
                      </a:endParaRP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9900"/>
                    </a:solidFill>
                  </a:tcPr>
                </a:tc>
                <a:tc>
                  <a:txBody>
                    <a:bodyPr/>
                    <a:lstStyle/>
                    <a:p>
                      <a:pPr marL="0" algn="ctr" defTabSz="685800">
                        <a:buNone/>
                      </a:pPr>
                      <a:r>
                        <a:rPr lang="en-US" sz="1350" b="0" i="0" dirty="0">
                          <a:solidFill>
                            <a:srgbClr val="4D4D4D"/>
                          </a:solidFill>
                          <a:latin typeface="Arial"/>
                          <a:ea typeface="+mn-ea"/>
                          <a:cs typeface="+mn-cs"/>
                        </a:rPr>
                        <a:t>Lu</a:t>
                      </a:r>
                    </a:p>
                  </a:txBody>
                  <a:tcPr marT="36000" marB="36000" anchor="ctr">
                    <a:lnL w="190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241487">
                <a:tc>
                  <a:txBody>
                    <a:bodyPr/>
                    <a:lstStyle/>
                    <a:p>
                      <a:pPr algn="ctr"/>
                      <a:endParaRPr lang="en-US" sz="1350" dirty="0"/>
                    </a:p>
                  </a:txBody>
                  <a:tcPr marT="36000" marB="36000" anchor="ctr">
                    <a:lnL w="28575"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endParaRPr lang="zh-CN" altLang="en-US"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8"/>
                  </a:ext>
                </a:extLst>
              </a:tr>
              <a:tr h="312420">
                <a:tc>
                  <a:txBody>
                    <a:bodyPr/>
                    <a:lstStyle/>
                    <a:p>
                      <a:pPr algn="ctr"/>
                      <a:endParaRPr lang="en-US" sz="1350" dirty="0"/>
                    </a:p>
                  </a:txBody>
                  <a:tcPr marT="36000" marB="36000" anchor="ctr">
                    <a:lnL w="28575"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solidFill>
                  </a:tcPr>
                </a:tc>
                <a:tc>
                  <a:txBody>
                    <a:bodyPr/>
                    <a:lstStyle/>
                    <a:p>
                      <a:pPr algn="ctr"/>
                      <a:endParaRPr lang="en-US" sz="1350" dirty="0"/>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tx2"/>
                    </a:solidFill>
                  </a:tcPr>
                </a:tc>
                <a:tc>
                  <a:txBody>
                    <a:bodyPr/>
                    <a:lstStyle/>
                    <a:p>
                      <a:pPr marL="0" algn="ctr" defTabSz="685800">
                        <a:buNone/>
                      </a:pPr>
                      <a:r>
                        <a:rPr lang="en-US" sz="1350" b="0" i="0">
                          <a:solidFill>
                            <a:srgbClr val="4D4D4D"/>
                          </a:solidFill>
                          <a:latin typeface="Arial"/>
                          <a:ea typeface="+mn-ea"/>
                          <a:cs typeface="+mn-cs"/>
                        </a:rPr>
                        <a:t>Th</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algn="ctr" defTabSz="685800">
                        <a:buNone/>
                      </a:pPr>
                      <a:r>
                        <a:rPr lang="en-US" sz="1350" b="0" i="0" dirty="0">
                          <a:solidFill>
                            <a:srgbClr val="4D4D4D"/>
                          </a:solidFill>
                          <a:latin typeface="Arial"/>
                          <a:ea typeface="+mn-ea"/>
                          <a:cs typeface="+mn-cs"/>
                        </a:rPr>
                        <a:t>Pa</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algn="ctr" defTabSz="685800">
                        <a:buNone/>
                      </a:pPr>
                      <a:r>
                        <a:rPr lang="en-US" sz="1350" b="0" i="0" dirty="0">
                          <a:solidFill>
                            <a:srgbClr val="4D4D4D"/>
                          </a:solidFill>
                          <a:latin typeface="Arial"/>
                          <a:ea typeface="+mn-ea"/>
                          <a:cs typeface="+mn-cs"/>
                        </a:rPr>
                        <a:t>U</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rgbClr val="FFFF00"/>
                    </a:solidFill>
                  </a:tcPr>
                </a:tc>
                <a:tc>
                  <a:txBody>
                    <a:bodyPr/>
                    <a:lstStyle/>
                    <a:p>
                      <a:pPr marL="0" algn="ctr" defTabSz="685800">
                        <a:buNone/>
                      </a:pPr>
                      <a:r>
                        <a:rPr lang="en-US" sz="1350" b="0" i="0">
                          <a:solidFill>
                            <a:srgbClr val="4D4D4D"/>
                          </a:solidFill>
                          <a:latin typeface="Arial"/>
                          <a:ea typeface="+mn-ea"/>
                          <a:cs typeface="+mn-cs"/>
                        </a:rPr>
                        <a:t>Np</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algn="ctr" defTabSz="685800">
                        <a:buNone/>
                      </a:pPr>
                      <a:r>
                        <a:rPr lang="en-US" sz="1350" b="0" i="0" dirty="0" err="1">
                          <a:solidFill>
                            <a:srgbClr val="4D4D4D"/>
                          </a:solidFill>
                          <a:latin typeface="Arial"/>
                          <a:ea typeface="+mn-ea"/>
                          <a:cs typeface="+mn-cs"/>
                        </a:rPr>
                        <a:t>Pu</a:t>
                      </a:r>
                      <a:endParaRPr lang="en-US" sz="1350" b="0" i="0" dirty="0">
                        <a:solidFill>
                          <a:srgbClr val="4D4D4D"/>
                        </a:solidFill>
                        <a:latin typeface="Arial"/>
                        <a:ea typeface="+mn-ea"/>
                        <a:cs typeface="+mn-cs"/>
                      </a:endParaRP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algn="ctr" defTabSz="685800">
                        <a:buNone/>
                      </a:pPr>
                      <a:r>
                        <a:rPr lang="en-US" sz="1350" b="0" i="0">
                          <a:solidFill>
                            <a:srgbClr val="4D4D4D"/>
                          </a:solidFill>
                          <a:latin typeface="Arial"/>
                          <a:ea typeface="+mn-ea"/>
                          <a:cs typeface="+mn-cs"/>
                        </a:rPr>
                        <a:t>Am</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algn="ctr" defTabSz="685800">
                        <a:buNone/>
                      </a:pPr>
                      <a:r>
                        <a:rPr lang="en-US" sz="1350" b="0" i="0">
                          <a:solidFill>
                            <a:srgbClr val="4D4D4D"/>
                          </a:solidFill>
                          <a:latin typeface="Arial"/>
                          <a:ea typeface="+mn-ea"/>
                          <a:cs typeface="+mn-cs"/>
                        </a:rPr>
                        <a:t>Cm</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algn="ctr" defTabSz="685800">
                        <a:buNone/>
                      </a:pPr>
                      <a:r>
                        <a:rPr lang="en-US" sz="1350" b="0" i="0" dirty="0" err="1">
                          <a:solidFill>
                            <a:srgbClr val="4D4D4D"/>
                          </a:solidFill>
                          <a:latin typeface="Arial"/>
                          <a:ea typeface="+mn-ea"/>
                          <a:cs typeface="+mn-cs"/>
                        </a:rPr>
                        <a:t>Bk</a:t>
                      </a:r>
                      <a:endParaRPr lang="en-US" sz="1350" b="0" i="0" dirty="0">
                        <a:solidFill>
                          <a:srgbClr val="4D4D4D"/>
                        </a:solidFill>
                        <a:latin typeface="Arial"/>
                        <a:ea typeface="+mn-ea"/>
                        <a:cs typeface="+mn-cs"/>
                      </a:endParaRP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algn="ctr" defTabSz="685800">
                        <a:buNone/>
                      </a:pPr>
                      <a:r>
                        <a:rPr lang="en-US" sz="1350" b="0" i="0">
                          <a:solidFill>
                            <a:srgbClr val="4D4D4D"/>
                          </a:solidFill>
                          <a:latin typeface="Arial"/>
                          <a:ea typeface="+mn-ea"/>
                          <a:cs typeface="+mn-cs"/>
                        </a:rPr>
                        <a:t>Cf</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algn="ctr" defTabSz="685800">
                        <a:buNone/>
                      </a:pPr>
                      <a:r>
                        <a:rPr lang="en-US" sz="1350" b="0" i="0" dirty="0" err="1">
                          <a:solidFill>
                            <a:srgbClr val="4D4D4D"/>
                          </a:solidFill>
                          <a:latin typeface="Arial"/>
                          <a:ea typeface="+mn-ea"/>
                          <a:cs typeface="+mn-cs"/>
                        </a:rPr>
                        <a:t>Es</a:t>
                      </a:r>
                      <a:endParaRPr lang="en-US" sz="1350" b="0" i="0" dirty="0">
                        <a:solidFill>
                          <a:srgbClr val="4D4D4D"/>
                        </a:solidFill>
                        <a:latin typeface="Arial"/>
                        <a:ea typeface="+mn-ea"/>
                        <a:cs typeface="+mn-cs"/>
                      </a:endParaRP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algn="ctr" defTabSz="685800">
                        <a:buNone/>
                      </a:pPr>
                      <a:r>
                        <a:rPr lang="en-US" sz="1350" b="0" i="0">
                          <a:solidFill>
                            <a:srgbClr val="4D4D4D"/>
                          </a:solidFill>
                          <a:latin typeface="Arial"/>
                          <a:ea typeface="+mn-ea"/>
                          <a:cs typeface="+mn-cs"/>
                        </a:rPr>
                        <a:t>Fm</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algn="ctr" defTabSz="685800">
                        <a:buNone/>
                      </a:pPr>
                      <a:r>
                        <a:rPr lang="en-US" sz="1350" b="0" i="0" dirty="0">
                          <a:solidFill>
                            <a:srgbClr val="4D4D4D"/>
                          </a:solidFill>
                          <a:latin typeface="Arial"/>
                          <a:ea typeface="+mn-ea"/>
                          <a:cs typeface="+mn-cs"/>
                        </a:rPr>
                        <a:t>Mo</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algn="ctr" defTabSz="685800">
                        <a:buNone/>
                      </a:pPr>
                      <a:r>
                        <a:rPr lang="en-US" sz="1350" b="0" i="0" dirty="0">
                          <a:solidFill>
                            <a:srgbClr val="4D4D4D"/>
                          </a:solidFill>
                          <a:latin typeface="Arial"/>
                          <a:ea typeface="+mn-ea"/>
                          <a:cs typeface="+mn-cs"/>
                        </a:rPr>
                        <a:t>No</a:t>
                      </a:r>
                    </a:p>
                  </a:txBody>
                  <a:tcPr marT="36000" marB="36000" anchor="ct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tc>
                  <a:txBody>
                    <a:bodyPr/>
                    <a:lstStyle/>
                    <a:p>
                      <a:pPr marL="0" algn="ctr" defTabSz="685800">
                        <a:buNone/>
                      </a:pPr>
                      <a:r>
                        <a:rPr lang="en-US" sz="1350" b="0" i="0" dirty="0" err="1">
                          <a:solidFill>
                            <a:srgbClr val="4D4D4D"/>
                          </a:solidFill>
                          <a:latin typeface="Arial"/>
                          <a:ea typeface="+mn-ea"/>
                          <a:cs typeface="+mn-cs"/>
                        </a:rPr>
                        <a:t>Lr</a:t>
                      </a:r>
                      <a:endParaRPr lang="en-US" sz="1350" b="0" i="0" dirty="0">
                        <a:solidFill>
                          <a:srgbClr val="4D4D4D"/>
                        </a:solidFill>
                        <a:latin typeface="Arial"/>
                        <a:ea typeface="+mn-ea"/>
                        <a:cs typeface="+mn-cs"/>
                      </a:endParaRPr>
                    </a:p>
                  </a:txBody>
                  <a:tcPr marT="36000" marB="36000" anchor="ctr">
                    <a:lnL w="19050"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cxnSp>
        <p:nvCxnSpPr>
          <p:cNvPr id="6" name="Straight Connector 5"/>
          <p:cNvCxnSpPr/>
          <p:nvPr/>
        </p:nvCxnSpPr>
        <p:spPr>
          <a:xfrm>
            <a:off x="1680028" y="4401452"/>
            <a:ext cx="478972" cy="44359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680028" y="4401452"/>
            <a:ext cx="478972" cy="7946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680028" y="4815109"/>
            <a:ext cx="478972" cy="67764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680028" y="4815109"/>
            <a:ext cx="478972" cy="97971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0" y="6085641"/>
            <a:ext cx="619067" cy="246221"/>
            <a:chOff x="1689099" y="6028267"/>
            <a:chExt cx="1087983" cy="246221"/>
          </a:xfrm>
        </p:grpSpPr>
        <p:sp>
          <p:nvSpPr>
            <p:cNvPr id="10" name="Action Button: Custom 9">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Chevron 10">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Chevron 12">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5" name="TextBox 14">
              <a:hlinkClick r:id="rId3"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sz="1000" b="1" i="0" dirty="0">
                <a:solidFill>
                  <a:srgbClr val="FFFFFF"/>
                </a:solidFill>
                <a:latin typeface="Arial"/>
                <a:ea typeface="+mn-ea"/>
                <a:cs typeface="+mn-cs"/>
              </a:endParaRPr>
            </a:p>
          </p:txBody>
        </p:sp>
      </p:grpSp>
    </p:spTree>
    <p:extLst>
      <p:ext uri="{BB962C8B-B14F-4D97-AF65-F5344CB8AC3E}">
        <p14:creationId xmlns:p14="http://schemas.microsoft.com/office/powerpoint/2010/main" val="2971594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pPr algn="l" defTabSz="685800">
              <a:spcBef>
                <a:spcPts val="1"/>
              </a:spcBef>
              <a:spcAft>
                <a:spcPts val="300"/>
              </a:spcAft>
              <a:buNone/>
            </a:pPr>
            <a:r>
              <a:rPr lang="zh-CN" altLang="en-US" sz="3800" b="0" i="0" dirty="0">
                <a:solidFill>
                  <a:srgbClr val="000000"/>
                </a:solidFill>
                <a:latin typeface="Arial Narrow"/>
                <a:ea typeface="+mj-ea"/>
                <a:cs typeface="Arial Narrow"/>
              </a:rPr>
              <a:t>原子吸收光谱</a:t>
            </a:r>
            <a:br>
              <a:rPr lang="zh-CN" altLang="en-US" sz="3400" b="0" i="0" dirty="0">
                <a:solidFill>
                  <a:srgbClr val="000000"/>
                </a:solidFill>
                <a:latin typeface="Arial Narrow"/>
                <a:ea typeface="+mj-ea"/>
                <a:cs typeface="Arial"/>
              </a:rPr>
            </a:br>
            <a:r>
              <a:rPr lang="zh-CN" altLang="en-US" sz="3100" b="0" i="0" dirty="0">
                <a:solidFill>
                  <a:srgbClr val="000000"/>
                </a:solidFill>
                <a:latin typeface="Arial Narrow"/>
                <a:ea typeface="+mj-ea"/>
                <a:cs typeface="Arial"/>
              </a:rPr>
              <a:t>其他原子化器</a:t>
            </a:r>
            <a:br>
              <a:rPr lang="zh-CN" altLang="en-US" sz="3100" b="0" i="0" dirty="0">
                <a:solidFill>
                  <a:srgbClr val="000000"/>
                </a:solidFill>
                <a:latin typeface="Arial Narrow"/>
                <a:ea typeface="+mj-ea"/>
                <a:cs typeface="Arial"/>
              </a:rPr>
            </a:br>
            <a:endParaRPr lang="zh-CN" altLang="en-US" sz="3100" b="0" i="0" dirty="0">
              <a:solidFill>
                <a:srgbClr val="000000"/>
              </a:solidFill>
              <a:latin typeface="Arial Narrow"/>
              <a:ea typeface="+mj-ea"/>
              <a:cs typeface="Arial"/>
            </a:endParaRPr>
          </a:p>
        </p:txBody>
      </p:sp>
      <p:sp>
        <p:nvSpPr>
          <p:cNvPr id="10" name="Content Placeholder 9"/>
          <p:cNvSpPr>
            <a:spLocks noGrp="1"/>
          </p:cNvSpPr>
          <p:nvPr>
            <p:ph sz="half" idx="1"/>
          </p:nvPr>
        </p:nvSpPr>
        <p:spPr/>
        <p:txBody>
          <a:bodyPr>
            <a:noAutofit/>
          </a:bodyPr>
          <a:lstStyle/>
          <a:p>
            <a:pPr marL="0" indent="0" algn="l" defTabSz="685800">
              <a:spcBef>
                <a:spcPts val="0"/>
              </a:spcBef>
              <a:spcAft>
                <a:spcPts val="0"/>
              </a:spcAft>
              <a:buNone/>
            </a:pPr>
            <a:r>
              <a:rPr lang="zh-CN" altLang="en-US" sz="1600" b="1" i="0" dirty="0">
                <a:solidFill>
                  <a:srgbClr val="000000"/>
                </a:solidFill>
                <a:latin typeface="Arial"/>
                <a:cs typeface="Arial"/>
              </a:rPr>
              <a:t>氢化物发生技术</a:t>
            </a:r>
          </a:p>
          <a:p>
            <a:pPr marL="0" indent="0" algn="l" defTabSz="685800">
              <a:spcBef>
                <a:spcPts val="300"/>
              </a:spcBef>
              <a:spcAft>
                <a:spcPts val="0"/>
              </a:spcAft>
              <a:buNone/>
            </a:pPr>
            <a:r>
              <a:rPr lang="zh-CN" altLang="en-US" sz="1600" b="0" i="0" dirty="0">
                <a:solidFill>
                  <a:srgbClr val="000000"/>
                </a:solidFill>
                <a:latin typeface="Arial"/>
                <a:cs typeface="Arial"/>
              </a:rPr>
              <a:t>适用于与硼氢化钠等还原剂反应时生成挥发性氢化物的元素（</a:t>
            </a:r>
            <a:r>
              <a:rPr lang="en-US" altLang="zh-CN" sz="1600" b="0" i="0" dirty="0">
                <a:solidFill>
                  <a:srgbClr val="000000"/>
                </a:solidFill>
                <a:latin typeface="Arial"/>
                <a:cs typeface="Arial"/>
              </a:rPr>
              <a:t>As</a:t>
            </a:r>
            <a:r>
              <a:rPr lang="zh-CN" altLang="en-US" sz="1600" b="0" i="0" dirty="0">
                <a:solidFill>
                  <a:srgbClr val="000000"/>
                </a:solidFill>
                <a:latin typeface="Arial"/>
                <a:cs typeface="Arial"/>
              </a:rPr>
              <a:t>、</a:t>
            </a:r>
            <a:r>
              <a:rPr lang="en-US" altLang="zh-CN" sz="1600" b="0" i="0" dirty="0">
                <a:solidFill>
                  <a:srgbClr val="000000"/>
                </a:solidFill>
                <a:latin typeface="Arial"/>
                <a:cs typeface="Arial"/>
              </a:rPr>
              <a:t>Sn</a:t>
            </a:r>
            <a:r>
              <a:rPr lang="zh-CN" altLang="en-US" sz="1600" b="0" i="0" dirty="0">
                <a:solidFill>
                  <a:srgbClr val="000000"/>
                </a:solidFill>
                <a:latin typeface="Arial"/>
                <a:cs typeface="Arial"/>
              </a:rPr>
              <a:t>、</a:t>
            </a:r>
            <a:r>
              <a:rPr lang="en-US" altLang="zh-CN" sz="1600" b="0" i="0" dirty="0">
                <a:solidFill>
                  <a:srgbClr val="000000"/>
                </a:solidFill>
                <a:latin typeface="Arial"/>
                <a:cs typeface="Arial"/>
              </a:rPr>
              <a:t>Bi</a:t>
            </a:r>
            <a:r>
              <a:rPr lang="zh-CN" altLang="en-US" sz="1600" b="0" i="0" dirty="0">
                <a:solidFill>
                  <a:srgbClr val="000000"/>
                </a:solidFill>
                <a:latin typeface="Arial"/>
                <a:cs typeface="Arial"/>
              </a:rPr>
              <a:t>、</a:t>
            </a:r>
            <a:r>
              <a:rPr lang="en-US" altLang="zh-CN" sz="1600" b="0" i="0" dirty="0">
                <a:solidFill>
                  <a:srgbClr val="000000"/>
                </a:solidFill>
                <a:latin typeface="Arial"/>
                <a:cs typeface="Arial"/>
              </a:rPr>
              <a:t>Sb</a:t>
            </a:r>
            <a:r>
              <a:rPr lang="zh-CN" altLang="en-US" sz="1600" b="0" i="0" dirty="0">
                <a:solidFill>
                  <a:srgbClr val="000000"/>
                </a:solidFill>
                <a:latin typeface="Arial"/>
                <a:cs typeface="Arial"/>
              </a:rPr>
              <a:t>、</a:t>
            </a:r>
            <a:r>
              <a:rPr lang="en-US" altLang="zh-CN" sz="1600" b="0" i="0" dirty="0" err="1">
                <a:solidFill>
                  <a:srgbClr val="000000"/>
                </a:solidFill>
                <a:latin typeface="Arial"/>
                <a:cs typeface="Arial"/>
              </a:rPr>
              <a:t>Te</a:t>
            </a:r>
            <a:r>
              <a:rPr lang="zh-CN" altLang="en-US" sz="1600" b="0" i="0" dirty="0">
                <a:solidFill>
                  <a:srgbClr val="000000"/>
                </a:solidFill>
                <a:latin typeface="Arial"/>
                <a:cs typeface="Arial"/>
              </a:rPr>
              <a:t>、</a:t>
            </a:r>
            <a:r>
              <a:rPr lang="en-US" altLang="zh-CN" sz="1600" b="0" i="0" dirty="0">
                <a:solidFill>
                  <a:srgbClr val="000000"/>
                </a:solidFill>
                <a:latin typeface="Arial"/>
                <a:cs typeface="Arial"/>
              </a:rPr>
              <a:t>Ge</a:t>
            </a:r>
            <a:r>
              <a:rPr lang="zh-CN" altLang="en-US" sz="1600" b="0" i="0" dirty="0">
                <a:solidFill>
                  <a:srgbClr val="000000"/>
                </a:solidFill>
                <a:latin typeface="Arial"/>
                <a:cs typeface="Arial"/>
              </a:rPr>
              <a:t> 和 </a:t>
            </a:r>
            <a:r>
              <a:rPr lang="en-US" altLang="zh-CN" sz="1600" b="0" i="0" dirty="0">
                <a:solidFill>
                  <a:srgbClr val="000000"/>
                </a:solidFill>
                <a:latin typeface="Arial"/>
                <a:cs typeface="Arial"/>
              </a:rPr>
              <a:t>Se</a:t>
            </a:r>
            <a:r>
              <a:rPr lang="zh-CN" altLang="en-US" sz="1600" b="0" i="0" dirty="0">
                <a:solidFill>
                  <a:srgbClr val="000000"/>
                </a:solidFill>
                <a:latin typeface="Arial"/>
                <a:cs typeface="Arial"/>
              </a:rPr>
              <a:t>）。</a:t>
            </a:r>
          </a:p>
          <a:p>
            <a:pPr marL="0" indent="0" algn="l" defTabSz="685800">
              <a:spcBef>
                <a:spcPts val="1400"/>
              </a:spcBef>
              <a:buNone/>
            </a:pPr>
            <a:endParaRPr lang="zh-CN" altLang="en-US" dirty="0"/>
          </a:p>
          <a:p>
            <a:pPr marL="0" indent="0" algn="l" defTabSz="685800">
              <a:spcBef>
                <a:spcPts val="1400"/>
              </a:spcBef>
              <a:buNone/>
            </a:pPr>
            <a:endParaRPr lang="zh-CN" altLang="en-US" dirty="0"/>
          </a:p>
          <a:p>
            <a:pPr marL="0" indent="0" algn="l" defTabSz="685800">
              <a:spcBef>
                <a:spcPts val="1400"/>
              </a:spcBef>
              <a:buNone/>
            </a:pPr>
            <a:endParaRPr lang="zh-CN" altLang="en-US" dirty="0"/>
          </a:p>
          <a:p>
            <a:pPr marL="0" indent="0" algn="l" defTabSz="685800">
              <a:spcBef>
                <a:spcPts val="1400"/>
              </a:spcBef>
              <a:buNone/>
            </a:pPr>
            <a:endParaRPr lang="zh-CN" altLang="en-US" dirty="0"/>
          </a:p>
        </p:txBody>
      </p:sp>
      <p:graphicFrame>
        <p:nvGraphicFramePr>
          <p:cNvPr id="5" name="Table 4"/>
          <p:cNvGraphicFramePr>
            <a:graphicFrameLocks noGrp="1"/>
          </p:cNvGraphicFramePr>
          <p:nvPr>
            <p:extLst>
              <p:ext uri="{D42A27DB-BD31-4B8C-83A1-F6EECF244321}">
                <p14:modId xmlns:p14="http://schemas.microsoft.com/office/powerpoint/2010/main" val="2538909422"/>
              </p:ext>
            </p:extLst>
          </p:nvPr>
        </p:nvGraphicFramePr>
        <p:xfrm>
          <a:off x="230400" y="3210202"/>
          <a:ext cx="4142817" cy="2544600"/>
        </p:xfrm>
        <a:graphic>
          <a:graphicData uri="http://schemas.openxmlformats.org/drawingml/2006/table">
            <a:tbl>
              <a:tblPr firstRow="1" bandRow="1">
                <a:tableStyleId>{69012ECD-51FC-41F1-AA8D-1B2483CD663E}</a:tableStyleId>
              </a:tblPr>
              <a:tblGrid>
                <a:gridCol w="4142817">
                  <a:extLst>
                    <a:ext uri="{9D8B030D-6E8A-4147-A177-3AD203B41FA5}">
                      <a16:colId xmlns:a16="http://schemas.microsoft.com/office/drawing/2014/main" val="20000"/>
                    </a:ext>
                  </a:extLst>
                </a:gridCol>
              </a:tblGrid>
              <a:tr h="324000">
                <a:tc>
                  <a:txBody>
                    <a:bodyPr/>
                    <a:lstStyle/>
                    <a:p>
                      <a:pPr marL="0" indent="0" algn="l" defTabSz="685800">
                        <a:spcAft>
                          <a:spcPts val="200"/>
                        </a:spcAft>
                        <a:buNone/>
                      </a:pPr>
                      <a:r>
                        <a:rPr lang="en-US" sz="1300" b="1" i="0">
                          <a:solidFill>
                            <a:srgbClr val="FFFFFF"/>
                          </a:solidFill>
                          <a:latin typeface="Arial"/>
                          <a:ea typeface="+mn-ea"/>
                          <a:cs typeface="+mn-cs"/>
                        </a:rPr>
                        <a:t>优点</a:t>
                      </a:r>
                    </a:p>
                  </a:txBody>
                  <a:tcPr/>
                </a:tc>
                <a:extLst>
                  <a:ext uri="{0D108BD9-81ED-4DB2-BD59-A6C34878D82A}">
                    <a16:rowId xmlns:a16="http://schemas.microsoft.com/office/drawing/2014/main" val="10000"/>
                  </a:ext>
                </a:extLst>
              </a:tr>
              <a:tr h="485836">
                <a:tc>
                  <a:txBody>
                    <a:bodyPr/>
                    <a:lstStyle/>
                    <a:p>
                      <a:pPr marL="171450" indent="-171450" algn="l" defTabSz="685800">
                        <a:spcAft>
                          <a:spcPts val="200"/>
                        </a:spcAft>
                        <a:buClr>
                          <a:srgbClr val="4D4D4D"/>
                        </a:buClr>
                        <a:buFont typeface="Arial"/>
                        <a:buChar char="•"/>
                      </a:pPr>
                      <a:r>
                        <a:rPr lang="en-US" sz="1300" b="0" i="0">
                          <a:solidFill>
                            <a:srgbClr val="4D4D4D"/>
                          </a:solidFill>
                          <a:latin typeface="Arial"/>
                          <a:ea typeface="+mn-ea"/>
                          <a:cs typeface="+mn-cs"/>
                        </a:rPr>
                        <a:t>可消除基质干扰的氢化物等特定元素分离</a:t>
                      </a:r>
                    </a:p>
                    <a:p>
                      <a:pPr marL="171450" indent="-171450" algn="l" defTabSz="685800">
                        <a:spcAft>
                          <a:spcPts val="200"/>
                        </a:spcAft>
                        <a:buClr>
                          <a:srgbClr val="4D4D4D"/>
                        </a:buClr>
                        <a:buFont typeface="Arial"/>
                        <a:buChar char="•"/>
                      </a:pPr>
                      <a:r>
                        <a:rPr lang="en-US" sz="1300" b="0" i="0">
                          <a:solidFill>
                            <a:srgbClr val="4D4D4D"/>
                          </a:solidFill>
                          <a:latin typeface="Arial"/>
                          <a:ea typeface="+mn-ea"/>
                          <a:cs typeface="+mn-cs"/>
                        </a:rPr>
                        <a:t>取样效率高达 100% 的良好灵敏度</a:t>
                      </a:r>
                    </a:p>
                    <a:p>
                      <a:pPr marL="171450" indent="-171450" algn="l" defTabSz="685800">
                        <a:spcAft>
                          <a:spcPts val="200"/>
                        </a:spcAft>
                        <a:buClr>
                          <a:srgbClr val="4D4D4D"/>
                        </a:buClr>
                        <a:buFont typeface="Arial"/>
                        <a:buChar char="•"/>
                      </a:pPr>
                      <a:r>
                        <a:rPr lang="en-US" sz="1300" b="0" i="0">
                          <a:solidFill>
                            <a:srgbClr val="4D4D4D"/>
                          </a:solidFill>
                          <a:latin typeface="Arial"/>
                          <a:ea typeface="+mn-ea"/>
                          <a:cs typeface="+mn-cs"/>
                        </a:rPr>
                        <a:t>精密度良好</a:t>
                      </a:r>
                    </a:p>
                    <a:p>
                      <a:pPr marL="171450" indent="-171450" algn="l" defTabSz="685800">
                        <a:spcAft>
                          <a:spcPts val="200"/>
                        </a:spcAft>
                        <a:buClr>
                          <a:srgbClr val="4D4D4D"/>
                        </a:buClr>
                        <a:buFont typeface="Arial"/>
                        <a:buChar char="•"/>
                      </a:pPr>
                      <a:r>
                        <a:rPr lang="en-US" sz="1300" b="0" i="0">
                          <a:solidFill>
                            <a:srgbClr val="4D4D4D"/>
                          </a:solidFill>
                          <a:latin typeface="Arial"/>
                          <a:ea typeface="+mn-ea"/>
                          <a:cs typeface="+mn-cs"/>
                        </a:rPr>
                        <a:t>比石墨炉 AA 更快</a:t>
                      </a:r>
                    </a:p>
                  </a:txBody>
                  <a:tcPr marB="72000"/>
                </a:tc>
                <a:extLst>
                  <a:ext uri="{0D108BD9-81ED-4DB2-BD59-A6C34878D82A}">
                    <a16:rowId xmlns:a16="http://schemas.microsoft.com/office/drawing/2014/main" val="10001"/>
                  </a:ext>
                </a:extLst>
              </a:tr>
              <a:tr h="324000">
                <a:tc>
                  <a:txBody>
                    <a:bodyPr/>
                    <a:lstStyle/>
                    <a:p>
                      <a:pPr marL="0" indent="0" algn="l" defTabSz="685800">
                        <a:spcAft>
                          <a:spcPts val="200"/>
                        </a:spcAft>
                        <a:buNone/>
                      </a:pPr>
                      <a:r>
                        <a:rPr lang="en-US" sz="1300" b="1" i="0">
                          <a:solidFill>
                            <a:srgbClr val="FFFFFF"/>
                          </a:solidFill>
                          <a:latin typeface="Arial"/>
                          <a:ea typeface="+mn-ea"/>
                          <a:cs typeface="+mn-cs"/>
                        </a:rPr>
                        <a:t>局限性</a:t>
                      </a:r>
                    </a:p>
                  </a:txBody>
                  <a:tcPr>
                    <a:solidFill>
                      <a:srgbClr val="0085D5"/>
                    </a:solidFill>
                  </a:tcPr>
                </a:tc>
                <a:extLst>
                  <a:ext uri="{0D108BD9-81ED-4DB2-BD59-A6C34878D82A}">
                    <a16:rowId xmlns:a16="http://schemas.microsoft.com/office/drawing/2014/main" val="10002"/>
                  </a:ext>
                </a:extLst>
              </a:tr>
              <a:tr h="633740">
                <a:tc>
                  <a:txBody>
                    <a:bodyPr/>
                    <a:lstStyle/>
                    <a:p>
                      <a:pPr marL="171450" indent="-171450" algn="l" defTabSz="685800">
                        <a:buClr>
                          <a:srgbClr val="4D4D4D"/>
                        </a:buClr>
                        <a:buFont typeface="Arial"/>
                        <a:buChar char="•"/>
                      </a:pPr>
                      <a:r>
                        <a:rPr lang="en-US" sz="1300" b="0" i="0">
                          <a:solidFill>
                            <a:srgbClr val="4D4D4D"/>
                          </a:solidFill>
                          <a:latin typeface="Arial"/>
                          <a:ea typeface="+mn-ea"/>
                          <a:cs typeface="+mn-cs"/>
                        </a:rPr>
                        <a:t>受限于特定元素</a:t>
                      </a:r>
                    </a:p>
                    <a:p>
                      <a:pPr marL="171450" indent="-171450" algn="l" defTabSz="685800">
                        <a:buClr>
                          <a:srgbClr val="4D4D4D"/>
                        </a:buClr>
                        <a:buFont typeface="Arial"/>
                        <a:buChar char="•"/>
                      </a:pPr>
                      <a:r>
                        <a:rPr lang="en-US" sz="1300" b="0" i="0">
                          <a:solidFill>
                            <a:srgbClr val="4D4D4D"/>
                          </a:solidFill>
                          <a:latin typeface="Arial"/>
                          <a:ea typeface="+mn-ea"/>
                          <a:cs typeface="+mn-cs"/>
                        </a:rPr>
                        <a:t>有一些化学干扰</a:t>
                      </a:r>
                    </a:p>
                    <a:p>
                      <a:pPr marL="171450" indent="-171450" algn="l" defTabSz="685800">
                        <a:buClr>
                          <a:srgbClr val="4D4D4D"/>
                        </a:buClr>
                        <a:buFont typeface="Arial"/>
                        <a:buChar char="•"/>
                      </a:pPr>
                      <a:r>
                        <a:rPr lang="en-US" sz="1300" b="0" i="0">
                          <a:solidFill>
                            <a:srgbClr val="4D4D4D"/>
                          </a:solidFill>
                          <a:latin typeface="Arial"/>
                          <a:ea typeface="+mn-ea"/>
                          <a:cs typeface="+mn-cs"/>
                        </a:rPr>
                        <a:t>需要特殊样品前处理（分析物</a:t>
                      </a:r>
                      <a:br>
                        <a:rPr lang="en-US" sz="1300" b="0" i="0" baseline="0">
                          <a:solidFill>
                            <a:srgbClr val="4D4D4D"/>
                          </a:solidFill>
                          <a:latin typeface="Arial"/>
                          <a:ea typeface="+mn-ea"/>
                          <a:cs typeface="+mn-cs"/>
                        </a:rPr>
                      </a:br>
                      <a:r>
                        <a:rPr lang="en-US" sz="1300" b="0" i="0" baseline="0">
                          <a:solidFill>
                            <a:srgbClr val="4D4D4D"/>
                          </a:solidFill>
                          <a:latin typeface="Arial"/>
                          <a:ea typeface="+mn-ea"/>
                          <a:cs typeface="+mn-cs"/>
                        </a:rPr>
                        <a:t>必须转化为特殊氧化态）</a:t>
                      </a:r>
                    </a:p>
                  </a:txBody>
                  <a:tcPr marB="72000"/>
                </a:tc>
                <a:extLst>
                  <a:ext uri="{0D108BD9-81ED-4DB2-BD59-A6C34878D82A}">
                    <a16:rowId xmlns:a16="http://schemas.microsoft.com/office/drawing/2014/main" val="10003"/>
                  </a:ext>
                </a:extLst>
              </a:tr>
            </a:tbl>
          </a:graphicData>
        </a:graphic>
      </p:graphicFrame>
      <p:sp>
        <p:nvSpPr>
          <p:cNvPr id="6" name="Content Placeholder 9"/>
          <p:cNvSpPr txBox="1">
            <a:spLocks/>
          </p:cNvSpPr>
          <p:nvPr/>
        </p:nvSpPr>
        <p:spPr>
          <a:xfrm>
            <a:off x="4788000" y="1512000"/>
            <a:ext cx="4270248" cy="4562856"/>
          </a:xfrm>
          <a:prstGeom prst="rect">
            <a:avLst/>
          </a:prstGeom>
        </p:spPr>
        <p:txBody>
          <a:bodyPr vert="horz" lIns="0" tIns="45720" rIns="91440" bIns="45720" rtlCol="0">
            <a:noAutofit/>
          </a:bodyPr>
          <a:lstStyle>
            <a:lvl1pPr marL="0" indent="0" algn="l" defTabSz="685800" rtl="0" eaLnBrk="1" latinLnBrk="0" hangingPunct="1">
              <a:lnSpc>
                <a:spcPct val="100000"/>
              </a:lnSpc>
              <a:spcBef>
                <a:spcPts val="600"/>
              </a:spcBef>
              <a:spcAft>
                <a:spcPts val="600"/>
              </a:spcAft>
              <a:buFontTx/>
              <a:buNone/>
              <a:defRPr sz="1900" b="1" kern="1200">
                <a:solidFill>
                  <a:schemeClr val="tx2"/>
                </a:solidFill>
                <a:latin typeface="Arial" panose="020B0604020202020204" pitchFamily="34" charset="0"/>
                <a:ea typeface="+mn-ea"/>
                <a:cs typeface="Arial" panose="020B0604020202020204" pitchFamily="34" charset="0"/>
              </a:defRPr>
            </a:lvl1pPr>
            <a:lvl2pPr marL="190500" indent="-190500" algn="l" defTabSz="685800" rtl="0" eaLnBrk="1" latinLnBrk="0" hangingPunct="1">
              <a:lnSpc>
                <a:spcPct val="100000"/>
              </a:lnSpc>
              <a:spcBef>
                <a:spcPts val="700"/>
              </a:spcBef>
              <a:spcAft>
                <a:spcPts val="60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2pPr>
            <a:lvl3pPr marL="457200" indent="-228600" algn="l" defTabSz="685800" rtl="0" eaLnBrk="1" latinLnBrk="0" hangingPunct="1">
              <a:lnSpc>
                <a:spcPct val="100000"/>
              </a:lnSpc>
              <a:spcBef>
                <a:spcPts val="700"/>
              </a:spcBef>
              <a:buFont typeface="Lucida Grande"/>
              <a:buChar char="–"/>
              <a:defRPr sz="1800" kern="1200">
                <a:solidFill>
                  <a:schemeClr val="tx2"/>
                </a:solidFill>
                <a:latin typeface="Arial" panose="020B0604020202020204" pitchFamily="34" charset="0"/>
                <a:ea typeface="+mn-ea"/>
                <a:cs typeface="Arial" panose="020B0604020202020204" pitchFamily="34" charset="0"/>
              </a:defRPr>
            </a:lvl3pPr>
            <a:lvl4pPr marL="685800" indent="-228600" algn="l" defTabSz="685800" rtl="0" eaLnBrk="1" latinLnBrk="0" hangingPunct="1">
              <a:lnSpc>
                <a:spcPct val="100000"/>
              </a:lnSpc>
              <a:spcBef>
                <a:spcPts val="70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914400" indent="-228600" algn="l" defTabSz="685800" rtl="0" eaLnBrk="1" latinLnBrk="0" hangingPunct="1">
              <a:lnSpc>
                <a:spcPct val="100000"/>
              </a:lnSpc>
              <a:spcBef>
                <a:spcPts val="700"/>
              </a:spcBef>
              <a:buFont typeface="Arial"/>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9pPr>
          </a:lstStyle>
          <a:p>
            <a:pPr algn="l" defTabSz="914400">
              <a:spcBef>
                <a:spcPts val="300"/>
              </a:spcBef>
              <a:spcAft>
                <a:spcPts val="0"/>
              </a:spcAft>
              <a:buNone/>
            </a:pPr>
            <a:r>
              <a:rPr lang="zh-CN" altLang="en-US" sz="1600" i="0" dirty="0">
                <a:latin typeface="Arial"/>
                <a:cs typeface="+mn-cs"/>
              </a:rPr>
              <a:t>冷蒸气技术</a:t>
            </a:r>
            <a:r>
              <a:rPr lang="zh-CN" altLang="en-US" sz="1600" b="0" i="0" dirty="0">
                <a:latin typeface="Arial"/>
                <a:cs typeface="+mn-cs"/>
              </a:rPr>
              <a:t> </a:t>
            </a:r>
          </a:p>
          <a:p>
            <a:pPr algn="l" defTabSz="914400">
              <a:spcBef>
                <a:spcPts val="300"/>
              </a:spcBef>
              <a:spcAft>
                <a:spcPts val="0"/>
              </a:spcAft>
              <a:buNone/>
            </a:pPr>
            <a:r>
              <a:rPr lang="zh-CN" altLang="en-US" sz="1600" b="0" i="0" dirty="0">
                <a:latin typeface="Arial"/>
                <a:cs typeface="+mn-cs"/>
              </a:rPr>
              <a:t>尤其适用于汞（室温下具有足够高的蒸气压），因为汞可以在硼氢化钠、氯化亚锡等强还原剂下还原为原子态。</a:t>
            </a:r>
          </a:p>
          <a:p>
            <a:pPr algn="l" defTabSz="914400">
              <a:buNone/>
            </a:pPr>
            <a:endParaRPr lang="zh-CN" altLang="en-US" dirty="0"/>
          </a:p>
          <a:p>
            <a:pPr algn="l" defTabSz="914400">
              <a:buNone/>
            </a:pPr>
            <a:endParaRPr lang="zh-CN" altLang="en-US" dirty="0"/>
          </a:p>
          <a:p>
            <a:pPr algn="l" defTabSz="914400">
              <a:buNone/>
            </a:pPr>
            <a:endParaRPr lang="zh-CN" altLang="en-US" dirty="0"/>
          </a:p>
        </p:txBody>
      </p:sp>
      <p:graphicFrame>
        <p:nvGraphicFramePr>
          <p:cNvPr id="7" name="Table 6"/>
          <p:cNvGraphicFramePr>
            <a:graphicFrameLocks noGrp="1"/>
          </p:cNvGraphicFramePr>
          <p:nvPr>
            <p:extLst>
              <p:ext uri="{D42A27DB-BD31-4B8C-83A1-F6EECF244321}">
                <p14:modId xmlns:p14="http://schemas.microsoft.com/office/powerpoint/2010/main" val="1672377915"/>
              </p:ext>
            </p:extLst>
          </p:nvPr>
        </p:nvGraphicFramePr>
        <p:xfrm>
          <a:off x="4788000" y="3210202"/>
          <a:ext cx="4127400" cy="2113920"/>
        </p:xfrm>
        <a:graphic>
          <a:graphicData uri="http://schemas.openxmlformats.org/drawingml/2006/table">
            <a:tbl>
              <a:tblPr firstRow="1" bandRow="1">
                <a:tableStyleId>{69012ECD-51FC-41F1-AA8D-1B2483CD663E}</a:tableStyleId>
              </a:tblPr>
              <a:tblGrid>
                <a:gridCol w="4127400">
                  <a:extLst>
                    <a:ext uri="{9D8B030D-6E8A-4147-A177-3AD203B41FA5}">
                      <a16:colId xmlns:a16="http://schemas.microsoft.com/office/drawing/2014/main" val="20000"/>
                    </a:ext>
                  </a:extLst>
                </a:gridCol>
              </a:tblGrid>
              <a:tr h="288000">
                <a:tc>
                  <a:txBody>
                    <a:bodyPr/>
                    <a:lstStyle/>
                    <a:p>
                      <a:pPr marL="0" indent="0" algn="l" defTabSz="685800">
                        <a:spcAft>
                          <a:spcPts val="200"/>
                        </a:spcAft>
                        <a:buNone/>
                      </a:pPr>
                      <a:r>
                        <a:rPr lang="en-US" sz="1300" b="1" i="0">
                          <a:solidFill>
                            <a:srgbClr val="FFFFFF"/>
                          </a:solidFill>
                          <a:latin typeface="Arial"/>
                          <a:ea typeface="+mn-ea"/>
                          <a:cs typeface="+mn-cs"/>
                        </a:rPr>
                        <a:t>优点</a:t>
                      </a:r>
                    </a:p>
                  </a:txBody>
                  <a:tcPr/>
                </a:tc>
                <a:extLst>
                  <a:ext uri="{0D108BD9-81ED-4DB2-BD59-A6C34878D82A}">
                    <a16:rowId xmlns:a16="http://schemas.microsoft.com/office/drawing/2014/main" val="10000"/>
                  </a:ext>
                </a:extLst>
              </a:tr>
              <a:tr h="975870">
                <a:tc>
                  <a:txBody>
                    <a:bodyPr/>
                    <a:lstStyle/>
                    <a:p>
                      <a:pPr marL="171450" indent="-171450" algn="l" defTabSz="685800">
                        <a:spcAft>
                          <a:spcPts val="200"/>
                        </a:spcAft>
                        <a:buClr>
                          <a:srgbClr val="4D4D4D"/>
                        </a:buClr>
                        <a:buFont typeface="Arial"/>
                        <a:buChar char="•"/>
                      </a:pPr>
                      <a:r>
                        <a:rPr lang="en-US" sz="1300" b="0" i="0">
                          <a:solidFill>
                            <a:srgbClr val="4D4D4D"/>
                          </a:solidFill>
                          <a:latin typeface="Arial"/>
                          <a:ea typeface="+mn-ea"/>
                          <a:cs typeface="+mn-cs"/>
                        </a:rPr>
                        <a:t>消除多数</a:t>
                      </a:r>
                      <a:r>
                        <a:rPr lang="en-US" sz="1300" b="0" i="0" baseline="0">
                          <a:solidFill>
                            <a:srgbClr val="4D4D4D"/>
                          </a:solidFill>
                          <a:latin typeface="Arial"/>
                          <a:ea typeface="+mn-ea"/>
                          <a:cs typeface="+mn-cs"/>
                        </a:rPr>
                        <a:t>基质干扰</a:t>
                      </a:r>
                    </a:p>
                    <a:p>
                      <a:pPr marL="171450" indent="-171450" algn="l" defTabSz="685800">
                        <a:spcAft>
                          <a:spcPts val="200"/>
                        </a:spcAft>
                        <a:buClr>
                          <a:srgbClr val="4D4D4D"/>
                        </a:buClr>
                        <a:buFont typeface="Arial"/>
                        <a:buChar char="•"/>
                      </a:pPr>
                      <a:r>
                        <a:rPr lang="en-US" sz="1300" b="0" i="0">
                          <a:solidFill>
                            <a:srgbClr val="4D4D4D"/>
                          </a:solidFill>
                          <a:latin typeface="Arial"/>
                          <a:ea typeface="+mn-ea"/>
                          <a:cs typeface="+mn-cs"/>
                        </a:rPr>
                        <a:t>取样效率高达 100% 的良好灵敏度</a:t>
                      </a:r>
                    </a:p>
                    <a:p>
                      <a:pPr marL="171450" indent="-171450" algn="l" defTabSz="685800">
                        <a:spcAft>
                          <a:spcPts val="200"/>
                        </a:spcAft>
                        <a:buClr>
                          <a:srgbClr val="4D4D4D"/>
                        </a:buClr>
                        <a:buFont typeface="Arial"/>
                        <a:buChar char="•"/>
                      </a:pPr>
                      <a:r>
                        <a:rPr lang="en-US" sz="1300" b="0" i="0">
                          <a:solidFill>
                            <a:srgbClr val="4D4D4D"/>
                          </a:solidFill>
                          <a:latin typeface="Arial"/>
                          <a:ea typeface="+mn-ea"/>
                          <a:cs typeface="+mn-cs"/>
                        </a:rPr>
                        <a:t>精密度良好</a:t>
                      </a:r>
                    </a:p>
                    <a:p>
                      <a:pPr marL="171450" indent="-171450" algn="l" defTabSz="685800">
                        <a:spcAft>
                          <a:spcPts val="200"/>
                        </a:spcAft>
                        <a:buClr>
                          <a:srgbClr val="4D4D4D"/>
                        </a:buClr>
                        <a:buFont typeface="Arial"/>
                        <a:buChar char="•"/>
                      </a:pPr>
                      <a:r>
                        <a:rPr lang="en-US" sz="1300" b="0" i="0">
                          <a:solidFill>
                            <a:srgbClr val="4D4D4D"/>
                          </a:solidFill>
                          <a:latin typeface="Arial"/>
                          <a:ea typeface="+mn-ea"/>
                          <a:cs typeface="+mn-cs"/>
                        </a:rPr>
                        <a:t>比石墨炉 AA 更快</a:t>
                      </a:r>
                    </a:p>
                  </a:txBody>
                  <a:tcPr marB="72000"/>
                </a:tc>
                <a:extLst>
                  <a:ext uri="{0D108BD9-81ED-4DB2-BD59-A6C34878D82A}">
                    <a16:rowId xmlns:a16="http://schemas.microsoft.com/office/drawing/2014/main" val="10001"/>
                  </a:ext>
                </a:extLst>
              </a:tr>
              <a:tr h="324000">
                <a:tc>
                  <a:txBody>
                    <a:bodyPr/>
                    <a:lstStyle/>
                    <a:p>
                      <a:pPr marL="0" indent="0" algn="l" defTabSz="685800">
                        <a:spcAft>
                          <a:spcPts val="200"/>
                        </a:spcAft>
                        <a:buNone/>
                      </a:pPr>
                      <a:r>
                        <a:rPr lang="en-US" sz="1300" b="1" i="0">
                          <a:solidFill>
                            <a:srgbClr val="FFFFFF"/>
                          </a:solidFill>
                          <a:latin typeface="Arial"/>
                          <a:ea typeface="+mn-ea"/>
                          <a:cs typeface="+mn-cs"/>
                        </a:rPr>
                        <a:t>局限性</a:t>
                      </a:r>
                    </a:p>
                  </a:txBody>
                  <a:tcPr>
                    <a:solidFill>
                      <a:srgbClr val="0085D5"/>
                    </a:solidFill>
                  </a:tcPr>
                </a:tc>
                <a:extLst>
                  <a:ext uri="{0D108BD9-81ED-4DB2-BD59-A6C34878D82A}">
                    <a16:rowId xmlns:a16="http://schemas.microsoft.com/office/drawing/2014/main" val="10002"/>
                  </a:ext>
                </a:extLst>
              </a:tr>
              <a:tr h="496205">
                <a:tc>
                  <a:txBody>
                    <a:bodyPr/>
                    <a:lstStyle/>
                    <a:p>
                      <a:pPr marL="171450" indent="-171450" algn="l" defTabSz="685800">
                        <a:buClr>
                          <a:srgbClr val="4D4D4D"/>
                        </a:buClr>
                        <a:buFont typeface="Arial"/>
                        <a:buChar char="•"/>
                      </a:pPr>
                      <a:r>
                        <a:rPr lang="en-US" sz="1300" b="0" i="0">
                          <a:solidFill>
                            <a:srgbClr val="4D4D4D"/>
                          </a:solidFill>
                          <a:latin typeface="Arial"/>
                          <a:ea typeface="+mn-ea"/>
                          <a:cs typeface="+mn-cs"/>
                        </a:rPr>
                        <a:t>仅限于汞</a:t>
                      </a:r>
                    </a:p>
                    <a:p>
                      <a:pPr marL="171450" indent="-171450" algn="l" defTabSz="685800">
                        <a:buClr>
                          <a:srgbClr val="4D4D4D"/>
                        </a:buClr>
                        <a:buFont typeface="Arial"/>
                        <a:buChar char="•"/>
                      </a:pPr>
                      <a:r>
                        <a:rPr lang="en-US" sz="1300" b="0" i="0">
                          <a:solidFill>
                            <a:srgbClr val="4D4D4D"/>
                          </a:solidFill>
                          <a:latin typeface="Arial"/>
                          <a:ea typeface="+mn-ea"/>
                          <a:cs typeface="+mn-cs"/>
                        </a:rPr>
                        <a:t>汞必须在溶液中稳定</a:t>
                      </a:r>
                    </a:p>
                  </a:txBody>
                  <a:tcPr marB="72000"/>
                </a:tc>
                <a:extLst>
                  <a:ext uri="{0D108BD9-81ED-4DB2-BD59-A6C34878D82A}">
                    <a16:rowId xmlns:a16="http://schemas.microsoft.com/office/drawing/2014/main" val="10003"/>
                  </a:ext>
                </a:extLst>
              </a:tr>
            </a:tbl>
          </a:graphicData>
        </a:graphic>
      </p:graphicFrame>
      <p:grpSp>
        <p:nvGrpSpPr>
          <p:cNvPr id="8" name="Group 7"/>
          <p:cNvGrpSpPr/>
          <p:nvPr/>
        </p:nvGrpSpPr>
        <p:grpSpPr>
          <a:xfrm>
            <a:off x="0" y="6085641"/>
            <a:ext cx="619067" cy="246221"/>
            <a:chOff x="1689099" y="6028267"/>
            <a:chExt cx="1087983" cy="246221"/>
          </a:xfrm>
        </p:grpSpPr>
        <p:sp>
          <p:nvSpPr>
            <p:cNvPr id="9" name="Action Button: Custom 8">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11" name="Chevron 10">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D4D4D"/>
                </a:solidFill>
              </a:endParaRPr>
            </a:p>
          </p:txBody>
        </p:sp>
        <p:sp>
          <p:nvSpPr>
            <p:cNvPr id="12" name="Chevron 11">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D4D4D"/>
                </a:solidFill>
              </a:endParaRPr>
            </a:p>
          </p:txBody>
        </p:sp>
        <p:sp>
          <p:nvSpPr>
            <p:cNvPr id="13" name="TextBox 12">
              <a:hlinkClick r:id="rId3"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altLang="zh-CN" sz="1000" b="1" i="0" dirty="0">
                <a:solidFill>
                  <a:srgbClr val="FFFFFF"/>
                </a:solidFill>
                <a:latin typeface="Arial"/>
                <a:ea typeface="+mn-ea"/>
                <a:cs typeface="+mn-cs"/>
              </a:endParaRPr>
            </a:p>
          </p:txBody>
        </p:sp>
      </p:grpSp>
    </p:spTree>
    <p:extLst>
      <p:ext uri="{BB962C8B-B14F-4D97-AF65-F5344CB8AC3E}">
        <p14:creationId xmlns:p14="http://schemas.microsoft.com/office/powerpoint/2010/main" val="772548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1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30400" y="1512000"/>
            <a:ext cx="8611451" cy="4320000"/>
          </a:xfrm>
          <a:prstGeom prst="rect">
            <a:avLst/>
          </a:prstGeom>
          <a:solidFill>
            <a:schemeClr val="bg1"/>
          </a:solidFill>
          <a:ln w="9525">
            <a:solidFill>
              <a:srgbClr val="0085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itle 1"/>
          <p:cNvSpPr>
            <a:spLocks noGrp="1"/>
          </p:cNvSpPr>
          <p:nvPr>
            <p:ph type="title"/>
          </p:nvPr>
        </p:nvSpPr>
        <p:spPr>
          <a:xfrm>
            <a:off x="230400" y="345600"/>
            <a:ext cx="8686800" cy="996696"/>
          </a:xfrm>
        </p:spPr>
        <p:txBody>
          <a:bodyPr>
            <a:normAutofit fontScale="90000"/>
          </a:bodyPr>
          <a:lstStyle/>
          <a:p>
            <a:pPr algn="l" defTabSz="685800">
              <a:spcBef>
                <a:spcPts val="1"/>
              </a:spcBef>
              <a:spcAft>
                <a:spcPts val="300"/>
              </a:spcAft>
              <a:buNone/>
            </a:pPr>
            <a:r>
              <a:rPr lang="zh-CN" altLang="en-US" sz="3800" b="0" i="0" dirty="0">
                <a:solidFill>
                  <a:srgbClr val="000000"/>
                </a:solidFill>
                <a:latin typeface="Arial Narrow"/>
                <a:ea typeface="+mj-ea"/>
                <a:cs typeface="Arial Narrow"/>
              </a:rPr>
              <a:t>原子吸收光谱</a:t>
            </a:r>
            <a:br>
              <a:rPr lang="zh-CN" altLang="en-US" sz="3800" b="0" i="0" dirty="0">
                <a:solidFill>
                  <a:srgbClr val="000000"/>
                </a:solidFill>
                <a:latin typeface="Arial Narrow"/>
                <a:ea typeface="+mj-ea"/>
                <a:cs typeface="Arial Narrow"/>
              </a:rPr>
            </a:br>
            <a:r>
              <a:rPr lang="zh-CN" altLang="en-US" sz="3100" b="0" i="0" dirty="0">
                <a:solidFill>
                  <a:srgbClr val="000000"/>
                </a:solidFill>
                <a:latin typeface="Arial Narrow"/>
                <a:ea typeface="+mj-ea"/>
                <a:cs typeface="Arial Narrow"/>
              </a:rPr>
              <a:t>系统</a:t>
            </a:r>
          </a:p>
        </p:txBody>
      </p:sp>
      <p:grpSp>
        <p:nvGrpSpPr>
          <p:cNvPr id="7" name="Group 6"/>
          <p:cNvGrpSpPr/>
          <p:nvPr/>
        </p:nvGrpSpPr>
        <p:grpSpPr>
          <a:xfrm>
            <a:off x="0" y="6085641"/>
            <a:ext cx="619067" cy="246221"/>
            <a:chOff x="1689099" y="6028267"/>
            <a:chExt cx="1087983" cy="246221"/>
          </a:xfrm>
        </p:grpSpPr>
        <p:sp>
          <p:nvSpPr>
            <p:cNvPr id="8" name="Action Button: Custom 7">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9" name="Chevron 8">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D4D4D"/>
                </a:solidFill>
              </a:endParaRPr>
            </a:p>
          </p:txBody>
        </p:sp>
        <p:sp>
          <p:nvSpPr>
            <p:cNvPr id="10" name="Chevron 9">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D4D4D"/>
                </a:solidFill>
              </a:endParaRPr>
            </a:p>
          </p:txBody>
        </p:sp>
        <p:sp>
          <p:nvSpPr>
            <p:cNvPr id="11" name="TextBox 10">
              <a:hlinkClick r:id="rId3"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altLang="zh-CN" sz="1000" b="1" i="0" dirty="0">
                <a:solidFill>
                  <a:srgbClr val="FFFFFF"/>
                </a:solidFill>
                <a:latin typeface="Arial"/>
                <a:ea typeface="+mn-ea"/>
                <a:cs typeface="+mn-cs"/>
              </a:endParaRPr>
            </a:p>
          </p:txBody>
        </p:sp>
      </p:grpSp>
      <p:sp>
        <p:nvSpPr>
          <p:cNvPr id="13" name="Rectangle 3"/>
          <p:cNvSpPr/>
          <p:nvPr/>
        </p:nvSpPr>
        <p:spPr>
          <a:xfrm>
            <a:off x="4788001" y="1982848"/>
            <a:ext cx="4053850" cy="2285241"/>
          </a:xfrm>
          <a:prstGeom prst="rect">
            <a:avLst/>
          </a:prstGeom>
        </p:spPr>
        <p:txBody>
          <a:bodyPr wrap="square" lIns="36000">
            <a:spAutoFit/>
          </a:bodyPr>
          <a:lstStyle/>
          <a:p>
            <a:pPr algn="l" defTabSz="914400">
              <a:buNone/>
            </a:pPr>
            <a:r>
              <a:rPr lang="zh-CN" altLang="en-US" sz="2000" b="1" i="0" dirty="0">
                <a:solidFill>
                  <a:srgbClr val="000000"/>
                </a:solidFill>
                <a:latin typeface="Arial"/>
              </a:rPr>
              <a:t>主要应用</a:t>
            </a:r>
          </a:p>
          <a:p>
            <a:pPr marL="230400" lvl="1" indent="-230400" defTabSz="666750">
              <a:spcBef>
                <a:spcPts val="700"/>
              </a:spcBef>
              <a:buClr>
                <a:srgbClr val="000000"/>
              </a:buClr>
              <a:buChar char="••"/>
            </a:pPr>
            <a:r>
              <a:rPr lang="zh-CN" altLang="en-US" sz="2000" dirty="0">
                <a:solidFill>
                  <a:schemeClr val="tx2"/>
                </a:solidFill>
              </a:rPr>
              <a:t>测定油、植物、水中的微量金属</a:t>
            </a:r>
            <a:r>
              <a:rPr lang="en-US" altLang="zh-CN" sz="2000" dirty="0">
                <a:solidFill>
                  <a:schemeClr val="tx2"/>
                </a:solidFill>
              </a:rPr>
              <a:t>/</a:t>
            </a:r>
            <a:r>
              <a:rPr lang="zh-CN" altLang="en-US" sz="2000" dirty="0">
                <a:solidFill>
                  <a:schemeClr val="tx2"/>
                </a:solidFill>
              </a:rPr>
              <a:t>杂质</a:t>
            </a:r>
          </a:p>
          <a:p>
            <a:pPr marL="230400" lvl="1" indent="-230400" defTabSz="666750">
              <a:spcBef>
                <a:spcPts val="700"/>
              </a:spcBef>
              <a:spcAft>
                <a:spcPts val="600"/>
              </a:spcAft>
              <a:buClr>
                <a:srgbClr val="000000"/>
              </a:buClr>
              <a:buChar char="••"/>
            </a:pPr>
            <a:r>
              <a:rPr lang="zh-CN" altLang="en-US" sz="2000" dirty="0">
                <a:solidFill>
                  <a:schemeClr val="tx2"/>
                </a:solidFill>
              </a:rPr>
              <a:t>流体、水、土壤、食物、血清、半导体材料中的元素分析</a:t>
            </a:r>
          </a:p>
          <a:p>
            <a:pPr marL="230400" lvl="1" indent="-230400" defTabSz="666750">
              <a:spcBef>
                <a:spcPts val="700"/>
              </a:spcBef>
              <a:spcAft>
                <a:spcPts val="100"/>
              </a:spcAft>
              <a:buClr>
                <a:srgbClr val="000000"/>
              </a:buClr>
              <a:buChar char="••"/>
            </a:pPr>
            <a:r>
              <a:rPr lang="zh-CN" altLang="en-US" sz="2000" dirty="0">
                <a:solidFill>
                  <a:schemeClr val="tx2"/>
                </a:solidFill>
              </a:rPr>
              <a:t>等等</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9976"/>
          <a:stretch/>
        </p:blipFill>
        <p:spPr>
          <a:xfrm>
            <a:off x="563056" y="1982848"/>
            <a:ext cx="3351482" cy="2754952"/>
          </a:xfrm>
          <a:prstGeom prst="rect">
            <a:avLst/>
          </a:prstGeom>
        </p:spPr>
      </p:pic>
    </p:spTree>
    <p:extLst>
      <p:ext uri="{BB962C8B-B14F-4D97-AF65-F5344CB8AC3E}">
        <p14:creationId xmlns:p14="http://schemas.microsoft.com/office/powerpoint/2010/main" val="1104128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grpSp>
        <p:nvGrpSpPr>
          <p:cNvPr id="4" name="Gruppieren 3"/>
          <p:cNvGrpSpPr/>
          <p:nvPr/>
        </p:nvGrpSpPr>
        <p:grpSpPr>
          <a:xfrm>
            <a:off x="196796" y="2872534"/>
            <a:ext cx="5315314" cy="2840522"/>
            <a:chOff x="228600" y="2872534"/>
            <a:chExt cx="5315314" cy="2840522"/>
          </a:xfrm>
        </p:grpSpPr>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872534"/>
              <a:ext cx="5315314" cy="2840522"/>
            </a:xfrm>
            <a:prstGeom prst="rect">
              <a:avLst/>
            </a:prstGeom>
          </p:spPr>
        </p:pic>
        <p:sp>
          <p:nvSpPr>
            <p:cNvPr id="3" name="Rechteck 2"/>
            <p:cNvSpPr/>
            <p:nvPr/>
          </p:nvSpPr>
          <p:spPr>
            <a:xfrm>
              <a:off x="794872" y="2982259"/>
              <a:ext cx="4452470" cy="2169459"/>
            </a:xfrm>
            <a:prstGeom prst="rect">
              <a:avLst/>
            </a:prstGeom>
            <a:noFill/>
            <a:ln w="3175">
              <a:solidFill>
                <a:srgbClr val="BDBD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 name="Title 1"/>
          <p:cNvSpPr>
            <a:spLocks noGrp="1"/>
          </p:cNvSpPr>
          <p:nvPr>
            <p:ph type="title"/>
          </p:nvPr>
        </p:nvSpPr>
        <p:spPr>
          <a:xfrm>
            <a:off x="228600" y="344085"/>
            <a:ext cx="8915400" cy="996696"/>
          </a:xfrm>
        </p:spPr>
        <p:txBody>
          <a:bodyPr>
            <a:normAutofit fontScale="90000"/>
          </a:bodyPr>
          <a:lstStyle/>
          <a:p>
            <a:pPr algn="l" defTabSz="685800">
              <a:spcBef>
                <a:spcPts val="1"/>
              </a:spcBef>
              <a:spcAft>
                <a:spcPts val="300"/>
              </a:spcAft>
              <a:buNone/>
            </a:pPr>
            <a:r>
              <a:rPr lang="en-US" sz="3800" b="0" i="0">
                <a:solidFill>
                  <a:srgbClr val="000000"/>
                </a:solidFill>
                <a:latin typeface="Arial Narrow"/>
                <a:ea typeface="+mj-ea"/>
                <a:cs typeface="Arial Narrow"/>
              </a:rPr>
              <a:t>示例</a:t>
            </a:r>
            <a:br>
              <a:rPr lang="en-US" sz="3800" b="0" i="0">
                <a:solidFill>
                  <a:srgbClr val="000000"/>
                </a:solidFill>
                <a:latin typeface="Arial Narrow"/>
                <a:ea typeface="+mj-ea"/>
                <a:cs typeface="Arial Narrow"/>
              </a:rPr>
            </a:br>
            <a:r>
              <a:rPr lang="en-US" sz="3100" b="0" i="0">
                <a:solidFill>
                  <a:srgbClr val="000000"/>
                </a:solidFill>
                <a:latin typeface="Arial Narrow"/>
                <a:ea typeface="+mj-ea"/>
                <a:cs typeface="Arial Narrow"/>
              </a:rPr>
              <a:t>火焰原子吸收光谱：矿石中低含量金的测定</a:t>
            </a:r>
            <a:br>
              <a:rPr lang="en-US" sz="3200" b="0" i="0">
                <a:solidFill>
                  <a:srgbClr val="000000"/>
                </a:solidFill>
                <a:latin typeface="Arial Narrow"/>
                <a:ea typeface="+mj-ea"/>
                <a:cs typeface="Arial Narrow"/>
              </a:rPr>
            </a:br>
            <a:endParaRPr lang="en-US" sz="3200" b="0" i="0">
              <a:solidFill>
                <a:srgbClr val="000000"/>
              </a:solidFill>
              <a:latin typeface="Arial Narrow"/>
              <a:ea typeface="+mj-ea"/>
              <a:cs typeface="Arial Narrow"/>
            </a:endParaRPr>
          </a:p>
        </p:txBody>
      </p:sp>
      <p:grpSp>
        <p:nvGrpSpPr>
          <p:cNvPr id="11" name="Group 10"/>
          <p:cNvGrpSpPr/>
          <p:nvPr/>
        </p:nvGrpSpPr>
        <p:grpSpPr>
          <a:xfrm>
            <a:off x="0" y="6085641"/>
            <a:ext cx="619067" cy="246221"/>
            <a:chOff x="1689099" y="6028267"/>
            <a:chExt cx="1087983" cy="246221"/>
          </a:xfrm>
        </p:grpSpPr>
        <p:sp>
          <p:nvSpPr>
            <p:cNvPr id="12" name="Action Button: Custom 11">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Chevron 12">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4" name="Chevron 13">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5" name="TextBox 14">
              <a:hlinkClick r:id="rId4"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sz="1000" b="1" i="0" dirty="0">
                <a:solidFill>
                  <a:srgbClr val="FFFFFF"/>
                </a:solidFill>
                <a:latin typeface="Arial"/>
                <a:ea typeface="+mn-ea"/>
                <a:cs typeface="+mn-cs"/>
              </a:endParaRPr>
            </a:p>
          </p:txBody>
        </p:sp>
      </p:grpSp>
      <p:graphicFrame>
        <p:nvGraphicFramePr>
          <p:cNvPr id="16" name="Table 6"/>
          <p:cNvGraphicFramePr>
            <a:graphicFrameLocks noGrp="1"/>
          </p:cNvGraphicFramePr>
          <p:nvPr>
            <p:extLst>
              <p:ext uri="{D42A27DB-BD31-4B8C-83A1-F6EECF244321}">
                <p14:modId xmlns:p14="http://schemas.microsoft.com/office/powerpoint/2010/main" val="1248953289"/>
              </p:ext>
            </p:extLst>
          </p:nvPr>
        </p:nvGraphicFramePr>
        <p:xfrm>
          <a:off x="5270138" y="1612800"/>
          <a:ext cx="3624480" cy="1089130"/>
        </p:xfrm>
        <a:graphic>
          <a:graphicData uri="http://schemas.openxmlformats.org/drawingml/2006/table">
            <a:tbl>
              <a:tblPr firstRow="1" bandRow="1">
                <a:tableStyleId>{5C22544A-7EE6-4342-B048-85BDC9FD1C3A}</a:tableStyleId>
              </a:tblPr>
              <a:tblGrid>
                <a:gridCol w="1047612">
                  <a:extLst>
                    <a:ext uri="{9D8B030D-6E8A-4147-A177-3AD203B41FA5}">
                      <a16:colId xmlns:a16="http://schemas.microsoft.com/office/drawing/2014/main" val="20000"/>
                    </a:ext>
                  </a:extLst>
                </a:gridCol>
                <a:gridCol w="1304659">
                  <a:extLst>
                    <a:ext uri="{9D8B030D-6E8A-4147-A177-3AD203B41FA5}">
                      <a16:colId xmlns:a16="http://schemas.microsoft.com/office/drawing/2014/main" val="20001"/>
                    </a:ext>
                  </a:extLst>
                </a:gridCol>
                <a:gridCol w="1272209">
                  <a:extLst>
                    <a:ext uri="{9D8B030D-6E8A-4147-A177-3AD203B41FA5}">
                      <a16:colId xmlns:a16="http://schemas.microsoft.com/office/drawing/2014/main" val="20002"/>
                    </a:ext>
                  </a:extLst>
                </a:gridCol>
              </a:tblGrid>
              <a:tr h="0">
                <a:tc>
                  <a:txBody>
                    <a:bodyPr/>
                    <a:lstStyle/>
                    <a:p>
                      <a:pPr marL="0" algn="ctr" defTabSz="685800">
                        <a:buNone/>
                      </a:pPr>
                      <a:r>
                        <a:rPr lang="en-US" sz="1400" b="1" i="0" spc="-50" baseline="0">
                          <a:solidFill>
                            <a:schemeClr val="lt1"/>
                          </a:solidFill>
                          <a:latin typeface="Arial"/>
                          <a:ea typeface="+mn-ea"/>
                          <a:cs typeface="+mn-cs"/>
                        </a:rPr>
                        <a:t>使用的</a:t>
                      </a:r>
                      <a:r>
                        <a:rPr lang="en-US" sz="1400" b="1" i="0">
                          <a:solidFill>
                            <a:schemeClr val="lt1"/>
                          </a:solidFill>
                          <a:latin typeface="Arial"/>
                          <a:ea typeface="+mn-ea"/>
                          <a:cs typeface="+mn-cs"/>
                        </a:rPr>
                        <a:t>波长</a:t>
                      </a:r>
                      <a:br>
                        <a:rPr lang="en-US" sz="1400" b="1" i="0">
                          <a:solidFill>
                            <a:schemeClr val="lt1"/>
                          </a:solidFill>
                          <a:latin typeface="Arial"/>
                          <a:ea typeface="+mn-ea"/>
                          <a:cs typeface="+mn-cs"/>
                        </a:rPr>
                      </a:br>
                      <a:r>
                        <a:rPr lang="en-US" sz="1400" b="0" i="0">
                          <a:solidFill>
                            <a:schemeClr val="lt1"/>
                          </a:solidFill>
                          <a:latin typeface="Arial"/>
                          <a:ea typeface="+mn-ea"/>
                          <a:cs typeface="+mn-cs"/>
                        </a:rPr>
                        <a:t>(nm)</a:t>
                      </a:r>
                    </a:p>
                  </a:txBody>
                  <a:tcPr marL="50400" marR="50400" marT="33289" marB="33289">
                    <a:lnL w="9525" cap="flat" cmpd="sng" algn="ctr">
                      <a:solidFill>
                        <a:srgbClr val="0085D5"/>
                      </a:solid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solidFill>
                      <a:srgbClr val="0085D5"/>
                    </a:solidFill>
                  </a:tcPr>
                </a:tc>
                <a:tc>
                  <a:txBody>
                    <a:bodyPr/>
                    <a:lstStyle/>
                    <a:p>
                      <a:pPr marL="0" algn="ctr" defTabSz="685800">
                        <a:buNone/>
                      </a:pPr>
                      <a:r>
                        <a:rPr lang="en-US" sz="1400" b="1" i="0" spc="-20" baseline="0">
                          <a:solidFill>
                            <a:schemeClr val="lt1"/>
                          </a:solidFill>
                          <a:latin typeface="Arial"/>
                          <a:ea typeface="+mn-ea"/>
                          <a:cs typeface="+mn-cs"/>
                        </a:rPr>
                        <a:t>特征</a:t>
                      </a:r>
                      <a:r>
                        <a:rPr lang="en-US" sz="1400" b="1" i="0" spc="0" baseline="0">
                          <a:solidFill>
                            <a:schemeClr val="lt1"/>
                          </a:solidFill>
                          <a:latin typeface="Arial"/>
                          <a:ea typeface="+mn-ea"/>
                          <a:cs typeface="+mn-cs"/>
                        </a:rPr>
                        <a:t>浓</a:t>
                      </a:r>
                      <a:r>
                        <a:rPr lang="en-US" sz="1400" b="1" i="0">
                          <a:solidFill>
                            <a:schemeClr val="lt1"/>
                          </a:solidFill>
                          <a:latin typeface="Arial"/>
                          <a:ea typeface="+mn-ea"/>
                          <a:cs typeface="+mn-cs"/>
                        </a:rPr>
                        <a:t>度 </a:t>
                      </a:r>
                      <a:r>
                        <a:rPr lang="en-US" sz="1400" b="0" i="0">
                          <a:solidFill>
                            <a:schemeClr val="lt1"/>
                          </a:solidFill>
                          <a:latin typeface="Arial"/>
                          <a:ea typeface="+mn-ea"/>
                          <a:cs typeface="+mn-cs"/>
                        </a:rPr>
                        <a:t>(mg/L)</a:t>
                      </a:r>
                    </a:p>
                  </a:txBody>
                  <a:tcPr marL="50400" marR="50400" marT="33289" marB="33289">
                    <a:lnL w="9525" cap="flat" cmpd="sng" algn="ctr">
                      <a:solidFill>
                        <a:srgbClr val="0085D5"/>
                      </a:solid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solidFill>
                      <a:srgbClr val="0085D5"/>
                    </a:solidFill>
                  </a:tcPr>
                </a:tc>
                <a:tc>
                  <a:txBody>
                    <a:bodyPr/>
                    <a:lstStyle/>
                    <a:p>
                      <a:pPr marL="0" algn="ctr" defTabSz="685800">
                        <a:buNone/>
                      </a:pPr>
                      <a:r>
                        <a:rPr lang="en-US" sz="1400" b="1" i="0">
                          <a:solidFill>
                            <a:schemeClr val="lt1"/>
                          </a:solidFill>
                          <a:latin typeface="Arial"/>
                          <a:ea typeface="+mn-ea"/>
                          <a:cs typeface="+mn-cs"/>
                        </a:rPr>
                        <a:t>检测限</a:t>
                      </a:r>
                      <a:r>
                        <a:rPr lang="en-US" sz="1400" b="1" i="0" baseline="0">
                          <a:solidFill>
                            <a:schemeClr val="lt1"/>
                          </a:solidFill>
                          <a:latin typeface="Arial"/>
                          <a:ea typeface="+mn-ea"/>
                          <a:cs typeface="+mn-cs"/>
                        </a:rPr>
                        <a:t> </a:t>
                      </a:r>
                      <a:br>
                        <a:rPr lang="en-US" sz="1400" b="1" i="0" baseline="0">
                          <a:solidFill>
                            <a:schemeClr val="lt1"/>
                          </a:solidFill>
                          <a:latin typeface="Arial"/>
                          <a:ea typeface="+mn-ea"/>
                          <a:cs typeface="+mn-cs"/>
                        </a:rPr>
                      </a:br>
                      <a:r>
                        <a:rPr lang="en-US" sz="1400" b="0" i="0" baseline="0">
                          <a:solidFill>
                            <a:schemeClr val="lt1"/>
                          </a:solidFill>
                          <a:latin typeface="Arial"/>
                          <a:ea typeface="+mn-ea"/>
                          <a:cs typeface="+mn-cs"/>
                        </a:rPr>
                        <a:t>(mg/L)</a:t>
                      </a:r>
                    </a:p>
                  </a:txBody>
                  <a:tcPr marL="50400" marR="50400" marT="33289" marB="33289">
                    <a:lnL w="9525" cap="flat" cmpd="sng" algn="ctr">
                      <a:solidFill>
                        <a:srgbClr val="0085D5"/>
                      </a:solid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solidFill>
                      <a:srgbClr val="0085D5"/>
                    </a:solidFill>
                  </a:tcPr>
                </a:tc>
                <a:extLst>
                  <a:ext uri="{0D108BD9-81ED-4DB2-BD59-A6C34878D82A}">
                    <a16:rowId xmlns:a16="http://schemas.microsoft.com/office/drawing/2014/main" val="10000"/>
                  </a:ext>
                </a:extLst>
              </a:tr>
              <a:tr h="288000">
                <a:tc>
                  <a:txBody>
                    <a:bodyPr/>
                    <a:lstStyle/>
                    <a:p>
                      <a:pPr marL="0" algn="ctr" defTabSz="685800">
                        <a:buNone/>
                      </a:pPr>
                      <a:r>
                        <a:rPr lang="en-US" sz="1400" b="0" i="0">
                          <a:solidFill>
                            <a:schemeClr val="dk1"/>
                          </a:solidFill>
                          <a:latin typeface="Arial"/>
                          <a:ea typeface="+mn-ea"/>
                          <a:cs typeface="+mn-cs"/>
                        </a:rPr>
                        <a:t>242.8</a:t>
                      </a:r>
                    </a:p>
                  </a:txBody>
                  <a:tcPr marL="84556" marR="84556" marT="42278" marB="42278" anchor="ctr">
                    <a:lnL w="9525" cap="flat" cmpd="sng" algn="ctr">
                      <a:solidFill>
                        <a:srgbClr val="0085D5"/>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l" defTabSz="685800">
                        <a:buNone/>
                      </a:pPr>
                      <a:r>
                        <a:rPr lang="en-US" sz="1400" b="0" i="0">
                          <a:solidFill>
                            <a:schemeClr val="dk1"/>
                          </a:solidFill>
                          <a:latin typeface="Arial"/>
                          <a:ea typeface="+mn-ea"/>
                          <a:cs typeface="+mn-cs"/>
                        </a:rPr>
                        <a:t>0.079</a:t>
                      </a:r>
                    </a:p>
                  </a:txBody>
                  <a:tcPr marL="432000" marR="84556" marT="42278" marB="4227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0.0054</a:t>
                      </a:r>
                    </a:p>
                  </a:txBody>
                  <a:tcPr marL="84556" marR="84556" marT="42278" marB="42278" anchor="ctr">
                    <a:lnL w="9525" cap="flat" cmpd="sng" algn="ctr">
                      <a:no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01"/>
                  </a:ext>
                </a:extLst>
              </a:tr>
              <a:tr h="288000">
                <a:tc>
                  <a:txBody>
                    <a:bodyPr/>
                    <a:lstStyle/>
                    <a:p>
                      <a:pPr marL="0" algn="ctr" defTabSz="685800">
                        <a:buNone/>
                      </a:pPr>
                      <a:r>
                        <a:rPr lang="en-US" sz="1400" b="0" i="0">
                          <a:solidFill>
                            <a:schemeClr val="dk1"/>
                          </a:solidFill>
                          <a:latin typeface="Arial"/>
                          <a:ea typeface="+mn-ea"/>
                          <a:cs typeface="+mn-cs"/>
                        </a:rPr>
                        <a:t>267.6</a:t>
                      </a:r>
                    </a:p>
                  </a:txBody>
                  <a:tcPr marL="84556" marR="84556" marT="42278" marB="42278" anchor="ctr">
                    <a:lnL w="9525" cap="flat" cmpd="sng" algn="ctr">
                      <a:solidFill>
                        <a:srgbClr val="0085D5"/>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l" defTabSz="685800">
                        <a:buNone/>
                      </a:pPr>
                      <a:r>
                        <a:rPr lang="en-US" sz="1400" b="0" i="0">
                          <a:solidFill>
                            <a:schemeClr val="dk1"/>
                          </a:solidFill>
                          <a:latin typeface="Arial"/>
                          <a:ea typeface="+mn-ea"/>
                          <a:cs typeface="+mn-cs"/>
                        </a:rPr>
                        <a:t>0.14</a:t>
                      </a:r>
                    </a:p>
                  </a:txBody>
                  <a:tcPr marL="432000" marR="84556" marT="42278" marB="4227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0.0098</a:t>
                      </a:r>
                    </a:p>
                  </a:txBody>
                  <a:tcPr marL="84556" marR="84556" marT="42278" marB="42278" anchor="ctr">
                    <a:lnL w="9525" cap="flat" cmpd="sng" algn="ctr">
                      <a:no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8" name="Rectangle 3"/>
          <p:cNvSpPr/>
          <p:nvPr/>
        </p:nvSpPr>
        <p:spPr>
          <a:xfrm>
            <a:off x="5326121" y="4783358"/>
            <a:ext cx="1466565" cy="461665"/>
          </a:xfrm>
          <a:prstGeom prst="rect">
            <a:avLst/>
          </a:prstGeom>
        </p:spPr>
        <p:txBody>
          <a:bodyPr wrap="square" lIns="0">
            <a:spAutoFit/>
          </a:bodyPr>
          <a:lstStyle/>
          <a:p>
            <a:pPr algn="l" defTabSz="914400">
              <a:spcAft>
                <a:spcPts val="300"/>
              </a:spcAft>
              <a:buNone/>
            </a:pPr>
            <a:r>
              <a:rPr lang="en-US" sz="1200" b="0" i="1" dirty="0" err="1">
                <a:latin typeface="Arial"/>
                <a:ea typeface="+mn-ea"/>
                <a:cs typeface="+mn-cs"/>
              </a:rPr>
              <a:t>矿石中</a:t>
            </a:r>
            <a:r>
              <a:rPr lang="en-US" sz="1200" b="0" i="1" dirty="0">
                <a:latin typeface="Arial"/>
                <a:ea typeface="+mn-ea"/>
                <a:cs typeface="+mn-cs"/>
              </a:rPr>
              <a:t> Au </a:t>
            </a:r>
            <a:r>
              <a:rPr lang="en-US" sz="1200" b="0" i="1" dirty="0" err="1">
                <a:latin typeface="Arial"/>
                <a:ea typeface="+mn-ea"/>
                <a:cs typeface="+mn-cs"/>
              </a:rPr>
              <a:t>的火焰</a:t>
            </a:r>
            <a:r>
              <a:rPr lang="en-US" sz="1200" b="0" i="1" dirty="0">
                <a:latin typeface="Arial"/>
                <a:ea typeface="+mn-ea"/>
                <a:cs typeface="+mn-cs"/>
              </a:rPr>
              <a:t> AAS </a:t>
            </a:r>
            <a:r>
              <a:rPr lang="en-US" sz="1200" b="0" i="1" dirty="0" err="1">
                <a:latin typeface="Arial"/>
                <a:ea typeface="+mn-ea"/>
                <a:cs typeface="+mn-cs"/>
              </a:rPr>
              <a:t>测定结果</a:t>
            </a:r>
            <a:endParaRPr lang="en-US" sz="1200" b="0" i="1" dirty="0">
              <a:latin typeface="Arial"/>
              <a:ea typeface="+mn-ea"/>
              <a:cs typeface="+mn-cs"/>
            </a:endParaRPr>
          </a:p>
        </p:txBody>
      </p:sp>
      <p:sp>
        <p:nvSpPr>
          <p:cNvPr id="17" name="Rechteck 16"/>
          <p:cNvSpPr/>
          <p:nvPr/>
        </p:nvSpPr>
        <p:spPr>
          <a:xfrm>
            <a:off x="4788001" y="5843200"/>
            <a:ext cx="4228940" cy="276999"/>
          </a:xfrm>
          <a:prstGeom prst="rect">
            <a:avLst/>
          </a:prstGeom>
        </p:spPr>
        <p:txBody>
          <a:bodyPr wrap="square" lIns="0">
            <a:spAutoFit/>
          </a:bodyPr>
          <a:lstStyle/>
          <a:p>
            <a:pPr algn="l" defTabSz="914400">
              <a:buNone/>
            </a:pPr>
            <a:r>
              <a:rPr lang="en-US" sz="1200" b="0" i="0" dirty="0" err="1">
                <a:solidFill>
                  <a:srgbClr val="777777"/>
                </a:solidFill>
                <a:latin typeface="Arial"/>
                <a:ea typeface="+mn-ea"/>
                <a:cs typeface="+mn-cs"/>
              </a:rPr>
              <a:t>来源：</a:t>
            </a:r>
            <a:r>
              <a:rPr lang="en-US" sz="1200" b="0" i="0" dirty="0" err="1">
                <a:solidFill>
                  <a:srgbClr val="777777"/>
                </a:solidFill>
                <a:latin typeface="Arial"/>
                <a:hlinkClick r:id="rId5"/>
              </a:rPr>
              <a:t>使用安捷伦</a:t>
            </a:r>
            <a:r>
              <a:rPr lang="en-US" sz="1200" b="0" i="0" dirty="0">
                <a:solidFill>
                  <a:srgbClr val="777777"/>
                </a:solidFill>
                <a:latin typeface="Arial"/>
                <a:hlinkClick r:id="rId5"/>
              </a:rPr>
              <a:t> </a:t>
            </a:r>
            <a:r>
              <a:rPr lang="en-US" sz="1200" b="0" i="0" dirty="0" err="1">
                <a:solidFill>
                  <a:srgbClr val="777777"/>
                </a:solidFill>
                <a:latin typeface="Arial"/>
                <a:hlinkClick r:id="rId5"/>
              </a:rPr>
              <a:t>UltrAA</a:t>
            </a:r>
            <a:r>
              <a:rPr lang="en-US" sz="1200" b="0" i="0" dirty="0">
                <a:solidFill>
                  <a:srgbClr val="777777"/>
                </a:solidFill>
                <a:latin typeface="Arial"/>
                <a:hlinkClick r:id="rId5"/>
              </a:rPr>
              <a:t> </a:t>
            </a:r>
            <a:r>
              <a:rPr lang="en-US" sz="1200" dirty="0" err="1">
                <a:solidFill>
                  <a:srgbClr val="777777"/>
                </a:solidFill>
                <a:latin typeface="Arial"/>
                <a:hlinkClick r:id="rId5"/>
              </a:rPr>
              <a:t>灯扩展金的分析范围</a:t>
            </a:r>
            <a:endParaRPr lang="en-US" sz="1200" dirty="0">
              <a:solidFill>
                <a:srgbClr val="777777"/>
              </a:solidFill>
              <a:latin typeface="Arial"/>
            </a:endParaRPr>
          </a:p>
        </p:txBody>
      </p:sp>
    </p:spTree>
    <p:extLst>
      <p:ext uri="{BB962C8B-B14F-4D97-AF65-F5344CB8AC3E}">
        <p14:creationId xmlns:p14="http://schemas.microsoft.com/office/powerpoint/2010/main" val="3602748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611161" y="2078003"/>
            <a:ext cx="3266466" cy="2967181"/>
          </a:xfrm>
          <a:prstGeom prst="rect">
            <a:avLst/>
          </a:prstGeom>
        </p:spPr>
        <p:txBody>
          <a:bodyPr vert="horz" lIns="0" tIns="45720" rIns="91440" bIns="45720" rtlCol="0" anchor="ctr">
            <a:noAutofit/>
          </a:bodyPr>
          <a:lstStyle/>
          <a:p>
            <a:r>
              <a:rPr lang="en-US" sz="1600" dirty="0" err="1">
                <a:solidFill>
                  <a:schemeClr val="bg1"/>
                </a:solidFill>
              </a:rPr>
              <a:t>安捷伦科技致力于为教育领域做出贡献，并愿意提供这里所包含的为公司所拥有之资料的访问权限</a:t>
            </a:r>
            <a:r>
              <a:rPr lang="en-US" sz="1600" dirty="0">
                <a:solidFill>
                  <a:schemeClr val="bg1"/>
                </a:solidFill>
              </a:rPr>
              <a:t>。</a:t>
            </a:r>
            <a:endParaRPr lang="zh-CN" sz="1600" b="0" i="0" dirty="0">
              <a:solidFill>
                <a:srgbClr val="FFFFFF"/>
              </a:solidFill>
              <a:latin typeface="Arial"/>
              <a:ea typeface="+mn-ea"/>
              <a:cs typeface="+mn-cs"/>
            </a:endParaRPr>
          </a:p>
          <a:p>
            <a:pPr algn="l" defTabSz="914400">
              <a:buNone/>
            </a:pPr>
            <a:endParaRPr lang="en-US" sz="2400" dirty="0">
              <a:solidFill>
                <a:srgbClr val="FFFFFF"/>
              </a:solidFill>
            </a:endParaRPr>
          </a:p>
          <a:p>
            <a:r>
              <a:rPr lang="en-US" sz="1000" dirty="0">
                <a:solidFill>
                  <a:srgbClr val="FFFFFF"/>
                </a:solidFill>
                <a:latin typeface="Arial"/>
              </a:rPr>
              <a:t>本幻灯片集由安捷伦科技制作。幻灯片集的使用仅限于教学目的。其中所包含的资料和信息被“原样”接受，安捷伦对于资料不作任何形式的陈述或担保，并且对于您对资料的使用或复制不承担责任。由于您使用、复制或传播这些资料所引起或相关之损失，安捷伦不承担责任。您同意赔偿并使安捷伦免于遭受由于您使用或复制这些资料所招致的任何索赔。</a:t>
            </a:r>
            <a:endParaRPr lang="zh-CN" sz="1000" dirty="0">
              <a:solidFill>
                <a:srgbClr val="FFFFFF"/>
              </a:solidFill>
              <a:latin typeface="Arial"/>
            </a:endParaRPr>
          </a:p>
        </p:txBody>
      </p:sp>
    </p:spTree>
    <p:extLst>
      <p:ext uri="{BB962C8B-B14F-4D97-AF65-F5344CB8AC3E}">
        <p14:creationId xmlns:p14="http://schemas.microsoft.com/office/powerpoint/2010/main" val="567435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30400" y="344085"/>
            <a:ext cx="8686800" cy="996696"/>
          </a:xfrm>
        </p:spPr>
        <p:txBody>
          <a:bodyPr>
            <a:normAutofit fontScale="90000"/>
          </a:bodyPr>
          <a:lstStyle/>
          <a:p>
            <a:pPr algn="l" defTabSz="685800">
              <a:spcBef>
                <a:spcPts val="1"/>
              </a:spcBef>
              <a:spcAft>
                <a:spcPts val="300"/>
              </a:spcAft>
              <a:buNone/>
            </a:pPr>
            <a:r>
              <a:rPr lang="zh-CN" altLang="en-US" sz="3800" b="0" i="0" dirty="0">
                <a:solidFill>
                  <a:srgbClr val="000000"/>
                </a:solidFill>
                <a:latin typeface="Arial Narrow"/>
                <a:ea typeface="+mj-ea"/>
                <a:cs typeface="Arial Narrow"/>
              </a:rPr>
              <a:t>示例</a:t>
            </a:r>
            <a:br>
              <a:rPr lang="zh-CN" altLang="en-US" sz="3800" b="0" i="0" dirty="0">
                <a:solidFill>
                  <a:srgbClr val="000000"/>
                </a:solidFill>
                <a:latin typeface="Arial Narrow"/>
                <a:ea typeface="+mj-ea"/>
                <a:cs typeface="Arial Narrow"/>
              </a:rPr>
            </a:br>
            <a:r>
              <a:rPr lang="zh-CN" altLang="en-US" sz="3100" b="0" i="0" dirty="0">
                <a:solidFill>
                  <a:srgbClr val="000000"/>
                </a:solidFill>
                <a:latin typeface="Arial Narrow"/>
                <a:ea typeface="+mj-ea"/>
                <a:cs typeface="Arial Narrow"/>
              </a:rPr>
              <a:t>石墨炉原子吸收光谱：测定海洋无脊椎动物中的 </a:t>
            </a:r>
            <a:r>
              <a:rPr lang="en-US" altLang="zh-CN" sz="3100" b="0" i="0" dirty="0">
                <a:solidFill>
                  <a:srgbClr val="000000"/>
                </a:solidFill>
                <a:latin typeface="Arial Narrow"/>
                <a:ea typeface="+mj-ea"/>
                <a:cs typeface="Arial Narrow"/>
              </a:rPr>
              <a:t>Cd</a:t>
            </a:r>
            <a:r>
              <a:rPr lang="zh-CN" altLang="en-US" sz="3100" b="0" i="0" dirty="0">
                <a:solidFill>
                  <a:srgbClr val="000000"/>
                </a:solidFill>
                <a:latin typeface="Arial Narrow"/>
                <a:ea typeface="+mj-ea"/>
                <a:cs typeface="Arial Narrow"/>
              </a:rPr>
              <a:t>、</a:t>
            </a:r>
            <a:r>
              <a:rPr lang="en-US" altLang="zh-CN" sz="3100" b="0" i="0" dirty="0">
                <a:solidFill>
                  <a:srgbClr val="000000"/>
                </a:solidFill>
                <a:latin typeface="Arial Narrow"/>
                <a:ea typeface="+mj-ea"/>
                <a:cs typeface="Arial Narrow"/>
              </a:rPr>
              <a:t>Cu</a:t>
            </a:r>
            <a:r>
              <a:rPr lang="zh-CN" altLang="en-US" sz="3100" b="0" i="0" dirty="0">
                <a:solidFill>
                  <a:srgbClr val="000000"/>
                </a:solidFill>
                <a:latin typeface="Arial Narrow"/>
                <a:ea typeface="+mj-ea"/>
                <a:cs typeface="Arial Narrow"/>
              </a:rPr>
              <a:t>、</a:t>
            </a:r>
            <a:r>
              <a:rPr lang="en-US" altLang="zh-CN" sz="3100" b="0" i="0" dirty="0" err="1">
                <a:solidFill>
                  <a:srgbClr val="000000"/>
                </a:solidFill>
                <a:latin typeface="Arial Narrow"/>
                <a:ea typeface="+mj-ea"/>
                <a:cs typeface="Arial Narrow"/>
              </a:rPr>
              <a:t>Pb</a:t>
            </a:r>
            <a:r>
              <a:rPr lang="zh-CN" altLang="en-US" sz="3100" b="0" i="0" dirty="0">
                <a:solidFill>
                  <a:srgbClr val="000000"/>
                </a:solidFill>
                <a:latin typeface="Arial Narrow"/>
                <a:ea typeface="+mj-ea"/>
                <a:cs typeface="Arial Narrow"/>
              </a:rPr>
              <a:t>、</a:t>
            </a:r>
            <a:r>
              <a:rPr lang="en-US" altLang="zh-CN" sz="3100" b="0" i="0" dirty="0">
                <a:solidFill>
                  <a:srgbClr val="000000"/>
                </a:solidFill>
                <a:latin typeface="Arial Narrow"/>
                <a:ea typeface="+mj-ea"/>
                <a:cs typeface="Arial Narrow"/>
              </a:rPr>
              <a:t>Co </a:t>
            </a:r>
            <a:r>
              <a:rPr lang="zh-CN" altLang="en-US" sz="3100" b="0" i="0" dirty="0">
                <a:solidFill>
                  <a:srgbClr val="000000"/>
                </a:solidFill>
                <a:latin typeface="Arial Narrow"/>
                <a:ea typeface="+mj-ea"/>
                <a:cs typeface="Arial Narrow"/>
              </a:rPr>
              <a:t>和 </a:t>
            </a:r>
            <a:r>
              <a:rPr lang="en-US" altLang="zh-CN" sz="3100" b="0" i="0" dirty="0">
                <a:solidFill>
                  <a:srgbClr val="000000"/>
                </a:solidFill>
                <a:latin typeface="Arial Narrow"/>
                <a:ea typeface="+mj-ea"/>
                <a:cs typeface="Arial Narrow"/>
              </a:rPr>
              <a:t>Ni</a:t>
            </a:r>
            <a:br>
              <a:rPr lang="zh-CN" altLang="en-US" sz="3200" b="0" i="0" dirty="0">
                <a:solidFill>
                  <a:srgbClr val="000000"/>
                </a:solidFill>
                <a:latin typeface="Arial Narrow"/>
                <a:ea typeface="+mj-ea"/>
                <a:cs typeface="Arial Narrow"/>
              </a:rPr>
            </a:br>
            <a:endParaRPr lang="zh-CN" altLang="en-US" sz="3200" b="0" i="0" dirty="0">
              <a:solidFill>
                <a:srgbClr val="000000"/>
              </a:solidFill>
              <a:latin typeface="Arial Narrow"/>
              <a:ea typeface="+mj-ea"/>
              <a:cs typeface="Arial Narrow"/>
            </a:endParaRPr>
          </a:p>
        </p:txBody>
      </p:sp>
      <p:sp>
        <p:nvSpPr>
          <p:cNvPr id="4" name="Rectangle 3"/>
          <p:cNvSpPr/>
          <p:nvPr/>
        </p:nvSpPr>
        <p:spPr>
          <a:xfrm>
            <a:off x="4896065" y="3723930"/>
            <a:ext cx="4298335" cy="276999"/>
          </a:xfrm>
          <a:prstGeom prst="rect">
            <a:avLst/>
          </a:prstGeom>
        </p:spPr>
        <p:txBody>
          <a:bodyPr wrap="square" lIns="0">
            <a:spAutoFit/>
          </a:bodyPr>
          <a:lstStyle/>
          <a:p>
            <a:pPr algn="l" defTabSz="914400">
              <a:spcAft>
                <a:spcPts val="300"/>
              </a:spcAft>
              <a:buNone/>
            </a:pPr>
            <a:r>
              <a:rPr lang="en-US" altLang="zh-CN" sz="1200" b="0" i="1" dirty="0">
                <a:latin typeface="Arial"/>
                <a:ea typeface="+mn-ea"/>
                <a:cs typeface="+mn-cs"/>
              </a:rPr>
              <a:t>CRM 786 R </a:t>
            </a:r>
            <a:r>
              <a:rPr lang="zh-CN" altLang="en-US" sz="1200" b="0" i="1" dirty="0">
                <a:latin typeface="Arial"/>
                <a:ea typeface="+mn-ea"/>
                <a:cs typeface="+mn-cs"/>
              </a:rPr>
              <a:t>贻贝组织中的 </a:t>
            </a:r>
            <a:r>
              <a:rPr lang="en-US" altLang="zh-CN" sz="1200" b="0" i="1" dirty="0">
                <a:latin typeface="Arial"/>
                <a:ea typeface="+mn-ea"/>
                <a:cs typeface="+mn-cs"/>
              </a:rPr>
              <a:t>Ni </a:t>
            </a:r>
            <a:r>
              <a:rPr lang="zh-CN" altLang="en-US" sz="1200" b="0" i="1" dirty="0">
                <a:latin typeface="Arial"/>
                <a:ea typeface="+mn-ea"/>
                <a:cs typeface="+mn-cs"/>
              </a:rPr>
              <a:t>信号图</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4431" y="1813177"/>
            <a:ext cx="8818344" cy="191030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0" y="6085641"/>
            <a:ext cx="619067" cy="246221"/>
            <a:chOff x="1689099" y="6028267"/>
            <a:chExt cx="1087983" cy="246221"/>
          </a:xfrm>
        </p:grpSpPr>
        <p:sp>
          <p:nvSpPr>
            <p:cNvPr id="11" name="Action Button: Custom 10">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12" name="Chevron 11">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D4D4D"/>
                </a:solidFill>
              </a:endParaRPr>
            </a:p>
          </p:txBody>
        </p:sp>
        <p:sp>
          <p:nvSpPr>
            <p:cNvPr id="13" name="Chevron 12">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D4D4D"/>
                </a:solidFill>
              </a:endParaRPr>
            </a:p>
          </p:txBody>
        </p:sp>
        <p:sp>
          <p:nvSpPr>
            <p:cNvPr id="14" name="TextBox 13">
              <a:hlinkClick r:id="rId4"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altLang="zh-CN" sz="1000" b="1" i="0" dirty="0">
                <a:solidFill>
                  <a:srgbClr val="FFFFFF"/>
                </a:solidFill>
                <a:latin typeface="Arial"/>
                <a:ea typeface="+mn-ea"/>
                <a:cs typeface="+mn-cs"/>
              </a:endParaRPr>
            </a:p>
          </p:txBody>
        </p:sp>
      </p:grpSp>
      <p:pic>
        <p:nvPicPr>
          <p:cNvPr id="8" name="Grafik 7"/>
          <p:cNvPicPr>
            <a:picLocks noChangeAspect="1"/>
          </p:cNvPicPr>
          <p:nvPr/>
        </p:nvPicPr>
        <p:blipFill rotWithShape="1">
          <a:blip r:embed="rId5" cstate="print">
            <a:extLst>
              <a:ext uri="{28A0092B-C50C-407E-A947-70E740481C1C}">
                <a14:useLocalDpi xmlns:a14="http://schemas.microsoft.com/office/drawing/2010/main" val="0"/>
              </a:ext>
            </a:extLst>
          </a:blip>
          <a:srcRect b="18291"/>
          <a:stretch/>
        </p:blipFill>
        <p:spPr>
          <a:xfrm>
            <a:off x="230400" y="3802538"/>
            <a:ext cx="4555519" cy="1750692"/>
          </a:xfrm>
          <a:prstGeom prst="rect">
            <a:avLst/>
          </a:prstGeom>
        </p:spPr>
      </p:pic>
      <p:sp>
        <p:nvSpPr>
          <p:cNvPr id="3" name="Rechteck 2"/>
          <p:cNvSpPr/>
          <p:nvPr/>
        </p:nvSpPr>
        <p:spPr>
          <a:xfrm>
            <a:off x="4788001" y="5868000"/>
            <a:ext cx="4228940" cy="461665"/>
          </a:xfrm>
          <a:prstGeom prst="rect">
            <a:avLst/>
          </a:prstGeom>
        </p:spPr>
        <p:txBody>
          <a:bodyPr wrap="square" lIns="0">
            <a:spAutoFit/>
          </a:bodyPr>
          <a:lstStyle/>
          <a:p>
            <a:pPr algn="l" defTabSz="914400">
              <a:buNone/>
            </a:pPr>
            <a:r>
              <a:rPr lang="zh-CN" altLang="en-US" sz="1200" b="0" i="0" dirty="0">
                <a:solidFill>
                  <a:srgbClr val="777777"/>
                </a:solidFill>
                <a:latin typeface="Arial"/>
                <a:ea typeface="+mn-ea"/>
                <a:cs typeface="+mn-cs"/>
              </a:rPr>
              <a:t>来源：</a:t>
            </a:r>
            <a:r>
              <a:rPr lang="zh-CN" altLang="en-US" sz="1200" b="0" i="0" dirty="0">
                <a:solidFill>
                  <a:srgbClr val="777777"/>
                </a:solidFill>
                <a:latin typeface="Arial"/>
                <a:ea typeface="+mn-ea"/>
                <a:cs typeface="+mn-cs"/>
                <a:hlinkClick r:id="rId6"/>
              </a:rPr>
              <a:t>海洋无脊椎动物中 </a:t>
            </a:r>
            <a:r>
              <a:rPr lang="en-US" altLang="zh-CN" sz="1200" b="0" i="0" dirty="0">
                <a:solidFill>
                  <a:srgbClr val="777777"/>
                </a:solidFill>
                <a:latin typeface="Arial"/>
                <a:ea typeface="+mn-ea"/>
                <a:cs typeface="+mn-cs"/>
                <a:hlinkClick r:id="rId6"/>
              </a:rPr>
              <a:t>Cd</a:t>
            </a:r>
            <a:r>
              <a:rPr lang="zh-CN" altLang="en-US" sz="1200" b="0" i="0" dirty="0">
                <a:solidFill>
                  <a:srgbClr val="777777"/>
                </a:solidFill>
                <a:latin typeface="Arial"/>
                <a:ea typeface="+mn-ea"/>
                <a:cs typeface="+mn-cs"/>
                <a:hlinkClick r:id="rId6"/>
              </a:rPr>
              <a:t>、</a:t>
            </a:r>
            <a:r>
              <a:rPr lang="en-US" altLang="zh-CN" sz="1200" b="0" i="0" dirty="0">
                <a:solidFill>
                  <a:srgbClr val="777777"/>
                </a:solidFill>
                <a:latin typeface="Arial"/>
                <a:ea typeface="+mn-ea"/>
                <a:cs typeface="+mn-cs"/>
                <a:hlinkClick r:id="rId6"/>
              </a:rPr>
              <a:t>Cu</a:t>
            </a:r>
            <a:r>
              <a:rPr lang="zh-CN" altLang="en-US" sz="1200" b="0" i="0" dirty="0">
                <a:solidFill>
                  <a:srgbClr val="777777"/>
                </a:solidFill>
                <a:latin typeface="Arial"/>
                <a:ea typeface="+mn-ea"/>
                <a:cs typeface="+mn-cs"/>
                <a:hlinkClick r:id="rId6"/>
              </a:rPr>
              <a:t>、</a:t>
            </a:r>
            <a:r>
              <a:rPr lang="en-US" altLang="zh-CN" sz="1200" b="0" i="0" dirty="0" err="1">
                <a:solidFill>
                  <a:srgbClr val="777777"/>
                </a:solidFill>
                <a:latin typeface="Arial"/>
                <a:ea typeface="+mn-ea"/>
                <a:cs typeface="+mn-cs"/>
                <a:hlinkClick r:id="rId6"/>
              </a:rPr>
              <a:t>Pb</a:t>
            </a:r>
            <a:r>
              <a:rPr lang="zh-CN" altLang="en-US" sz="1200" b="0" i="0" dirty="0">
                <a:solidFill>
                  <a:srgbClr val="777777"/>
                </a:solidFill>
                <a:latin typeface="Arial"/>
                <a:ea typeface="+mn-ea"/>
                <a:cs typeface="+mn-cs"/>
                <a:hlinkClick r:id="rId6"/>
              </a:rPr>
              <a:t>、</a:t>
            </a:r>
            <a:r>
              <a:rPr lang="en-US" altLang="zh-CN" sz="1200" b="0" i="0" dirty="0">
                <a:solidFill>
                  <a:srgbClr val="777777"/>
                </a:solidFill>
                <a:latin typeface="Arial"/>
                <a:ea typeface="+mn-ea"/>
                <a:cs typeface="+mn-cs"/>
                <a:hlinkClick r:id="rId6"/>
              </a:rPr>
              <a:t>Co</a:t>
            </a:r>
            <a:r>
              <a:rPr lang="zh-CN" altLang="en-US" sz="1200" b="0" i="0" dirty="0">
                <a:solidFill>
                  <a:srgbClr val="777777"/>
                </a:solidFill>
                <a:latin typeface="Arial"/>
                <a:ea typeface="+mn-ea"/>
                <a:cs typeface="+mn-cs"/>
                <a:hlinkClick r:id="rId6"/>
              </a:rPr>
              <a:t> 和 </a:t>
            </a:r>
            <a:r>
              <a:rPr lang="en-US" altLang="zh-CN" sz="1200" b="0" i="0" dirty="0">
                <a:solidFill>
                  <a:srgbClr val="777777"/>
                </a:solidFill>
                <a:latin typeface="Arial"/>
                <a:ea typeface="+mn-ea"/>
                <a:cs typeface="+mn-cs"/>
                <a:hlinkClick r:id="rId6"/>
              </a:rPr>
              <a:t>Ni </a:t>
            </a:r>
            <a:r>
              <a:rPr lang="zh-CN" altLang="en-US" sz="1200" b="0" i="0" dirty="0">
                <a:solidFill>
                  <a:srgbClr val="777777"/>
                </a:solidFill>
                <a:latin typeface="Arial"/>
                <a:ea typeface="+mn-ea"/>
                <a:cs typeface="+mn-cs"/>
                <a:hlinkClick r:id="rId6"/>
              </a:rPr>
              <a:t>的塞曼 </a:t>
            </a:r>
            <a:r>
              <a:rPr lang="en-US" altLang="zh-CN" sz="1200" b="0" i="0" dirty="0">
                <a:solidFill>
                  <a:srgbClr val="777777"/>
                </a:solidFill>
                <a:latin typeface="Arial"/>
                <a:ea typeface="+mn-ea"/>
                <a:cs typeface="+mn-cs"/>
                <a:hlinkClick r:id="rId6"/>
              </a:rPr>
              <a:t>GFAAS </a:t>
            </a:r>
            <a:r>
              <a:rPr lang="zh-CN" altLang="en-US" sz="1200" b="0" i="0" dirty="0">
                <a:solidFill>
                  <a:srgbClr val="777777"/>
                </a:solidFill>
                <a:latin typeface="Arial"/>
                <a:ea typeface="+mn-ea"/>
                <a:cs typeface="+mn-cs"/>
                <a:hlinkClick r:id="rId6"/>
              </a:rPr>
              <a:t>连续测定</a:t>
            </a:r>
          </a:p>
        </p:txBody>
      </p:sp>
    </p:spTree>
    <p:extLst>
      <p:ext uri="{BB962C8B-B14F-4D97-AF65-F5344CB8AC3E}">
        <p14:creationId xmlns:p14="http://schemas.microsoft.com/office/powerpoint/2010/main" val="1872952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pPr algn="l" defTabSz="685800">
              <a:spcBef>
                <a:spcPts val="1"/>
              </a:spcBef>
              <a:spcAft>
                <a:spcPts val="300"/>
              </a:spcAft>
              <a:buNone/>
            </a:pPr>
            <a:r>
              <a:rPr lang="zh-CN" altLang="en-US" sz="3800" b="0" i="0" dirty="0">
                <a:solidFill>
                  <a:srgbClr val="000000"/>
                </a:solidFill>
                <a:latin typeface="Arial Narrow"/>
                <a:ea typeface="+mj-ea"/>
                <a:cs typeface="Arial Narrow"/>
              </a:rPr>
              <a:t>示例</a:t>
            </a:r>
            <a:br>
              <a:rPr lang="zh-CN" altLang="en-US" sz="3800" b="0" i="0" dirty="0">
                <a:solidFill>
                  <a:srgbClr val="000000"/>
                </a:solidFill>
                <a:latin typeface="Arial Narrow"/>
                <a:ea typeface="+mj-ea"/>
                <a:cs typeface="Arial Narrow"/>
              </a:rPr>
            </a:br>
            <a:r>
              <a:rPr lang="zh-CN" altLang="en-US" sz="3100" b="0" i="0" dirty="0">
                <a:solidFill>
                  <a:srgbClr val="000000"/>
                </a:solidFill>
                <a:latin typeface="Arial Narrow"/>
                <a:ea typeface="+mj-ea"/>
                <a:cs typeface="Arial Narrow"/>
              </a:rPr>
              <a:t>氢化物发生器原子吸收光谱：</a:t>
            </a:r>
            <a:r>
              <a:rPr lang="en-US" altLang="zh-CN" sz="3100" b="0" i="0" dirty="0">
                <a:solidFill>
                  <a:srgbClr val="000000"/>
                </a:solidFill>
                <a:latin typeface="Arial Narrow"/>
                <a:ea typeface="+mj-ea"/>
                <a:cs typeface="Arial Narrow"/>
              </a:rPr>
              <a:t>As</a:t>
            </a:r>
            <a:r>
              <a:rPr lang="zh-CN" altLang="en-US" sz="3100" b="0" i="0" dirty="0">
                <a:solidFill>
                  <a:srgbClr val="000000"/>
                </a:solidFill>
                <a:latin typeface="Arial Narrow"/>
                <a:ea typeface="+mj-ea"/>
                <a:cs typeface="Arial Narrow"/>
              </a:rPr>
              <a:t>、</a:t>
            </a:r>
            <a:r>
              <a:rPr lang="en-US" altLang="zh-CN" sz="3100" b="0" i="0" dirty="0">
                <a:solidFill>
                  <a:srgbClr val="000000"/>
                </a:solidFill>
                <a:latin typeface="Arial Narrow"/>
                <a:ea typeface="+mj-ea"/>
                <a:cs typeface="Arial Narrow"/>
              </a:rPr>
              <a:t>Sb </a:t>
            </a:r>
            <a:r>
              <a:rPr lang="zh-CN" altLang="en-US" sz="3100" b="0" i="0" dirty="0">
                <a:solidFill>
                  <a:srgbClr val="000000"/>
                </a:solidFill>
                <a:latin typeface="Arial Narrow"/>
                <a:ea typeface="+mj-ea"/>
                <a:cs typeface="Arial Narrow"/>
              </a:rPr>
              <a:t>和 </a:t>
            </a:r>
            <a:r>
              <a:rPr lang="en-US" altLang="zh-CN" sz="3100" b="0" i="0" dirty="0">
                <a:solidFill>
                  <a:srgbClr val="000000"/>
                </a:solidFill>
                <a:latin typeface="Arial Narrow"/>
                <a:ea typeface="+mj-ea"/>
                <a:cs typeface="Arial Narrow"/>
              </a:rPr>
              <a:t>Se </a:t>
            </a:r>
            <a:r>
              <a:rPr lang="zh-CN" altLang="en-US" sz="3100" b="0" i="0" dirty="0">
                <a:solidFill>
                  <a:srgbClr val="000000"/>
                </a:solidFill>
                <a:latin typeface="Arial Narrow"/>
                <a:ea typeface="+mj-ea"/>
                <a:cs typeface="Arial Narrow"/>
              </a:rPr>
              <a:t>测定</a:t>
            </a:r>
          </a:p>
        </p:txBody>
      </p:sp>
      <p:sp>
        <p:nvSpPr>
          <p:cNvPr id="11" name="Rectangle 10"/>
          <p:cNvSpPr/>
          <p:nvPr/>
        </p:nvSpPr>
        <p:spPr>
          <a:xfrm>
            <a:off x="4788000" y="5868000"/>
            <a:ext cx="4214684" cy="276999"/>
          </a:xfrm>
          <a:prstGeom prst="rect">
            <a:avLst/>
          </a:prstGeom>
        </p:spPr>
        <p:txBody>
          <a:bodyPr wrap="square" lIns="0">
            <a:spAutoFit/>
          </a:bodyPr>
          <a:lstStyle/>
          <a:p>
            <a:pPr algn="l" defTabSz="914400">
              <a:buNone/>
            </a:pPr>
            <a:r>
              <a:rPr lang="zh-CN" altLang="en-US" sz="1200" b="0" i="0" dirty="0">
                <a:solidFill>
                  <a:srgbClr val="777777"/>
                </a:solidFill>
                <a:latin typeface="Arial"/>
                <a:ea typeface="+mn-ea"/>
                <a:cs typeface="+mn-cs"/>
              </a:rPr>
              <a:t>来源：</a:t>
            </a:r>
            <a:r>
              <a:rPr lang="zh-CN" altLang="en-US" sz="1200" b="0" i="0" dirty="0">
                <a:solidFill>
                  <a:srgbClr val="777777"/>
                </a:solidFill>
                <a:latin typeface="Arial"/>
                <a:ea typeface="+mn-ea"/>
                <a:cs typeface="+mn-cs"/>
                <a:hlinkClick r:id="rId3"/>
              </a:rPr>
              <a:t>氢化物发生法测定复杂环境样品中的 </a:t>
            </a:r>
            <a:r>
              <a:rPr lang="en-US" altLang="zh-CN" sz="1200" b="0" i="0" dirty="0">
                <a:solidFill>
                  <a:srgbClr val="777777"/>
                </a:solidFill>
                <a:latin typeface="Arial"/>
                <a:ea typeface="+mn-ea"/>
                <a:cs typeface="+mn-cs"/>
                <a:hlinkClick r:id="rId3"/>
              </a:rPr>
              <a:t>As</a:t>
            </a:r>
            <a:r>
              <a:rPr lang="zh-CN" altLang="en-US" sz="1200" b="0" i="0" dirty="0">
                <a:solidFill>
                  <a:srgbClr val="777777"/>
                </a:solidFill>
                <a:latin typeface="Arial"/>
                <a:ea typeface="+mn-ea"/>
                <a:cs typeface="+mn-cs"/>
                <a:hlinkClick r:id="rId3"/>
              </a:rPr>
              <a:t>、</a:t>
            </a:r>
            <a:r>
              <a:rPr lang="en-US" altLang="zh-CN" sz="1200" b="0" i="0" dirty="0">
                <a:solidFill>
                  <a:srgbClr val="777777"/>
                </a:solidFill>
                <a:latin typeface="Arial"/>
                <a:ea typeface="+mn-ea"/>
                <a:cs typeface="+mn-cs"/>
                <a:hlinkClick r:id="rId3"/>
              </a:rPr>
              <a:t>Sb</a:t>
            </a:r>
            <a:r>
              <a:rPr lang="zh-CN" altLang="en-US" sz="1200" b="0" i="0" dirty="0">
                <a:solidFill>
                  <a:srgbClr val="777777"/>
                </a:solidFill>
                <a:latin typeface="Arial"/>
                <a:ea typeface="+mn-ea"/>
                <a:cs typeface="+mn-cs"/>
                <a:hlinkClick r:id="rId3"/>
              </a:rPr>
              <a:t>  和 </a:t>
            </a:r>
            <a:r>
              <a:rPr lang="en-US" altLang="zh-CN" sz="1200" b="0" i="0" dirty="0">
                <a:solidFill>
                  <a:srgbClr val="777777"/>
                </a:solidFill>
                <a:latin typeface="Arial"/>
                <a:ea typeface="+mn-ea"/>
                <a:cs typeface="+mn-cs"/>
                <a:hlinkClick r:id="rId3"/>
              </a:rPr>
              <a:t>Se</a:t>
            </a:r>
          </a:p>
        </p:txBody>
      </p:sp>
      <p:grpSp>
        <p:nvGrpSpPr>
          <p:cNvPr id="12" name="Group 11"/>
          <p:cNvGrpSpPr/>
          <p:nvPr/>
        </p:nvGrpSpPr>
        <p:grpSpPr>
          <a:xfrm>
            <a:off x="0" y="6085641"/>
            <a:ext cx="619067" cy="246221"/>
            <a:chOff x="1689099" y="6028267"/>
            <a:chExt cx="1087983" cy="246221"/>
          </a:xfrm>
        </p:grpSpPr>
        <p:sp>
          <p:nvSpPr>
            <p:cNvPr id="13" name="Action Button: Custom 12">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14" name="Chevron 13">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D4D4D"/>
                </a:solidFill>
              </a:endParaRPr>
            </a:p>
          </p:txBody>
        </p:sp>
        <p:sp>
          <p:nvSpPr>
            <p:cNvPr id="15" name="Chevron 14">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D4D4D"/>
                </a:solidFill>
              </a:endParaRPr>
            </a:p>
          </p:txBody>
        </p:sp>
        <p:sp>
          <p:nvSpPr>
            <p:cNvPr id="16" name="TextBox 15">
              <a:hlinkClick r:id="rId4"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altLang="zh-CN" sz="1000" b="1" i="0" dirty="0">
                <a:solidFill>
                  <a:srgbClr val="FFFFFF"/>
                </a:solidFill>
                <a:latin typeface="Arial"/>
                <a:ea typeface="+mn-ea"/>
                <a:cs typeface="+mn-cs"/>
              </a:endParaRPr>
            </a:p>
          </p:txBody>
        </p:sp>
      </p:grpSp>
      <p:graphicFrame>
        <p:nvGraphicFramePr>
          <p:cNvPr id="17" name="Table 16"/>
          <p:cNvGraphicFramePr>
            <a:graphicFrameLocks noGrp="1"/>
          </p:cNvGraphicFramePr>
          <p:nvPr>
            <p:extLst>
              <p:ext uri="{D42A27DB-BD31-4B8C-83A1-F6EECF244321}">
                <p14:modId xmlns:p14="http://schemas.microsoft.com/office/powerpoint/2010/main" val="3555912737"/>
              </p:ext>
            </p:extLst>
          </p:nvPr>
        </p:nvGraphicFramePr>
        <p:xfrm>
          <a:off x="230400" y="1612800"/>
          <a:ext cx="4067280" cy="2520411"/>
        </p:xfrm>
        <a:graphic>
          <a:graphicData uri="http://schemas.openxmlformats.org/drawingml/2006/table">
            <a:tbl>
              <a:tblPr firstRow="1" bandRow="1">
                <a:tableStyleId>{69012ECD-51FC-41F1-AA8D-1B2483CD663E}</a:tableStyleId>
              </a:tblPr>
              <a:tblGrid>
                <a:gridCol w="4067280">
                  <a:extLst>
                    <a:ext uri="{9D8B030D-6E8A-4147-A177-3AD203B41FA5}">
                      <a16:colId xmlns:a16="http://schemas.microsoft.com/office/drawing/2014/main" val="20000"/>
                    </a:ext>
                  </a:extLst>
                </a:gridCol>
              </a:tblGrid>
              <a:tr h="324000">
                <a:tc>
                  <a:txBody>
                    <a:bodyPr/>
                    <a:lstStyle/>
                    <a:p>
                      <a:pPr marL="0" algn="l" defTabSz="685800">
                        <a:buNone/>
                      </a:pPr>
                      <a:r>
                        <a:rPr lang="en-US" sz="1600" b="1" i="0" dirty="0">
                          <a:solidFill>
                            <a:srgbClr val="FFFFFF"/>
                          </a:solidFill>
                          <a:latin typeface="Arial"/>
                          <a:ea typeface="+mn-ea"/>
                          <a:cs typeface="+mn-cs"/>
                        </a:rPr>
                        <a:t>As 和 Sb </a:t>
                      </a:r>
                      <a:r>
                        <a:rPr lang="en-US" sz="1600" b="1" i="0" dirty="0" err="1">
                          <a:solidFill>
                            <a:srgbClr val="FFFFFF"/>
                          </a:solidFill>
                          <a:latin typeface="Arial"/>
                          <a:ea typeface="+mn-ea"/>
                          <a:cs typeface="+mn-cs"/>
                        </a:rPr>
                        <a:t>的</a:t>
                      </a:r>
                      <a:r>
                        <a:rPr lang="en-US" sz="1600" b="1" i="0" baseline="0" dirty="0" err="1">
                          <a:solidFill>
                            <a:srgbClr val="FFFFFF"/>
                          </a:solidFill>
                          <a:latin typeface="Arial"/>
                          <a:ea typeface="+mn-ea"/>
                          <a:cs typeface="+mn-cs"/>
                        </a:rPr>
                        <a:t>样品前处理</a:t>
                      </a:r>
                      <a:endParaRPr lang="en-US" sz="1600" b="1" i="0" baseline="0" dirty="0">
                        <a:solidFill>
                          <a:srgbClr val="FFFFFF"/>
                        </a:solidFill>
                        <a:latin typeface="Arial"/>
                        <a:ea typeface="+mn-ea"/>
                        <a:cs typeface="+mn-cs"/>
                      </a:endParaRPr>
                    </a:p>
                  </a:txBody>
                  <a:tcPr anchor="ctr"/>
                </a:tc>
                <a:extLst>
                  <a:ext uri="{0D108BD9-81ED-4DB2-BD59-A6C34878D82A}">
                    <a16:rowId xmlns:a16="http://schemas.microsoft.com/office/drawing/2014/main" val="10000"/>
                  </a:ext>
                </a:extLst>
              </a:tr>
              <a:tr h="892171">
                <a:tc>
                  <a:txBody>
                    <a:bodyPr/>
                    <a:lstStyle/>
                    <a:p>
                      <a:pPr marL="0" algn="l" defTabSz="685800">
                        <a:buNone/>
                      </a:pPr>
                      <a:r>
                        <a:rPr lang="en-US" sz="1600" b="0" i="0" u="none" strike="noStrike" baseline="0" dirty="0" err="1">
                          <a:solidFill>
                            <a:srgbClr val="000000"/>
                          </a:solidFill>
                          <a:latin typeface="Arial"/>
                          <a:ea typeface="+mn-ea"/>
                          <a:cs typeface="+mn-cs"/>
                        </a:rPr>
                        <a:t>两种元素采用一种样品前处理方法</a:t>
                      </a:r>
                      <a:r>
                        <a:rPr lang="en-US" sz="1600" b="0" i="0" u="none" strike="noStrike" baseline="0" dirty="0">
                          <a:solidFill>
                            <a:srgbClr val="000000"/>
                          </a:solidFill>
                          <a:latin typeface="Arial"/>
                          <a:ea typeface="+mn-ea"/>
                          <a:cs typeface="+mn-cs"/>
                        </a:rPr>
                        <a:t>：</a:t>
                      </a:r>
                    </a:p>
                    <a:p>
                      <a:pPr marL="0" algn="l" defTabSz="685800">
                        <a:buNone/>
                      </a:pPr>
                      <a:r>
                        <a:rPr lang="en-US" sz="1600" b="0" i="0" u="none" strike="noStrike" baseline="0" dirty="0">
                          <a:solidFill>
                            <a:srgbClr val="000000"/>
                          </a:solidFill>
                          <a:latin typeface="Arial"/>
                          <a:ea typeface="+mn-ea"/>
                          <a:cs typeface="+mn-cs"/>
                        </a:rPr>
                        <a:t>将 5 mL </a:t>
                      </a:r>
                      <a:r>
                        <a:rPr lang="en-US" sz="1600" b="0" i="0" u="none" strike="noStrike" baseline="0" dirty="0" err="1">
                          <a:solidFill>
                            <a:srgbClr val="000000"/>
                          </a:solidFill>
                          <a:latin typeface="Arial"/>
                          <a:ea typeface="+mn-ea"/>
                          <a:cs typeface="+mn-cs"/>
                        </a:rPr>
                        <a:t>样品置于</a:t>
                      </a:r>
                      <a:r>
                        <a:rPr lang="en-US" sz="1600" b="0" i="0" u="none" strike="noStrike" baseline="0" dirty="0">
                          <a:solidFill>
                            <a:srgbClr val="000000"/>
                          </a:solidFill>
                          <a:latin typeface="Arial"/>
                          <a:ea typeface="+mn-ea"/>
                          <a:cs typeface="+mn-cs"/>
                        </a:rPr>
                        <a:t> 50 mL </a:t>
                      </a:r>
                      <a:r>
                        <a:rPr lang="en-US" sz="1600" b="0" i="0" u="none" strike="noStrike" baseline="0" dirty="0" err="1">
                          <a:solidFill>
                            <a:srgbClr val="000000"/>
                          </a:solidFill>
                          <a:latin typeface="Arial"/>
                          <a:ea typeface="+mn-ea"/>
                          <a:cs typeface="+mn-cs"/>
                        </a:rPr>
                        <a:t>容量瓶中</a:t>
                      </a:r>
                      <a:r>
                        <a:rPr lang="en-US" sz="1600" b="0" i="0" u="none" strike="noStrike" baseline="0" dirty="0">
                          <a:solidFill>
                            <a:srgbClr val="000000"/>
                          </a:solidFill>
                          <a:latin typeface="Arial"/>
                          <a:ea typeface="+mn-ea"/>
                          <a:cs typeface="+mn-cs"/>
                        </a:rPr>
                        <a:t>，</a:t>
                      </a:r>
                    </a:p>
                    <a:p>
                      <a:pPr marL="0" algn="l" defTabSz="685800">
                        <a:buNone/>
                      </a:pPr>
                      <a:r>
                        <a:rPr lang="en-US" sz="1600" b="0" i="0" u="none" strike="noStrike" baseline="0" dirty="0" err="1">
                          <a:solidFill>
                            <a:srgbClr val="000000"/>
                          </a:solidFill>
                          <a:latin typeface="Arial"/>
                          <a:ea typeface="+mn-ea"/>
                          <a:cs typeface="+mn-cs"/>
                        </a:rPr>
                        <a:t>并加入</a:t>
                      </a:r>
                      <a:r>
                        <a:rPr lang="en-US" sz="1600" b="0" i="0" u="none" strike="noStrike" baseline="0" dirty="0">
                          <a:solidFill>
                            <a:srgbClr val="000000"/>
                          </a:solidFill>
                          <a:latin typeface="Arial"/>
                          <a:ea typeface="+mn-ea"/>
                          <a:cs typeface="+mn-cs"/>
                        </a:rPr>
                        <a:t> 25 mL </a:t>
                      </a:r>
                      <a:r>
                        <a:rPr lang="en-US" sz="1600" b="0" i="0" u="none" strike="noStrike" baseline="0" dirty="0" err="1">
                          <a:solidFill>
                            <a:srgbClr val="000000"/>
                          </a:solidFill>
                          <a:latin typeface="Arial"/>
                          <a:ea typeface="+mn-ea"/>
                          <a:cs typeface="+mn-cs"/>
                        </a:rPr>
                        <a:t>盐酸</a:t>
                      </a:r>
                      <a:r>
                        <a:rPr lang="en-US" sz="1600" b="0" i="0" u="none" strike="noStrike" baseline="0" dirty="0">
                          <a:solidFill>
                            <a:srgbClr val="000000"/>
                          </a:solidFill>
                          <a:latin typeface="Arial"/>
                          <a:ea typeface="+mn-ea"/>
                          <a:cs typeface="+mn-cs"/>
                        </a:rPr>
                        <a:t>。</a:t>
                      </a:r>
                    </a:p>
                  </a:txBody>
                  <a:tcPr marT="36000"/>
                </a:tc>
                <a:extLst>
                  <a:ext uri="{0D108BD9-81ED-4DB2-BD59-A6C34878D82A}">
                    <a16:rowId xmlns:a16="http://schemas.microsoft.com/office/drawing/2014/main" val="10001"/>
                  </a:ext>
                </a:extLst>
              </a:tr>
              <a:tr h="1292960">
                <a:tc>
                  <a:txBody>
                    <a:bodyPr/>
                    <a:lstStyle/>
                    <a:p>
                      <a:pPr marL="144018" indent="-144018" algn="l" defTabSz="685800">
                        <a:spcBef>
                          <a:spcPts val="300"/>
                        </a:spcBef>
                        <a:buClr>
                          <a:srgbClr val="000000"/>
                        </a:buClr>
                        <a:buFont typeface="Arial"/>
                        <a:buChar char="•"/>
                      </a:pPr>
                      <a:r>
                        <a:rPr lang="en-US" sz="1600" b="0" i="0" u="none" strike="noStrike" baseline="0" dirty="0" err="1">
                          <a:solidFill>
                            <a:srgbClr val="000000"/>
                          </a:solidFill>
                          <a:latin typeface="Arial"/>
                          <a:ea typeface="+mn-ea"/>
                          <a:cs typeface="+mn-cs"/>
                        </a:rPr>
                        <a:t>混合并冷却。加入</a:t>
                      </a:r>
                      <a:r>
                        <a:rPr lang="en-US" sz="1600" b="0" i="0" u="none" strike="noStrike" baseline="0" dirty="0">
                          <a:solidFill>
                            <a:srgbClr val="000000"/>
                          </a:solidFill>
                          <a:latin typeface="Arial"/>
                          <a:ea typeface="+mn-ea"/>
                          <a:cs typeface="+mn-cs"/>
                        </a:rPr>
                        <a:t> 5 mL 20% </a:t>
                      </a:r>
                      <a:r>
                        <a:rPr lang="en-US" sz="1600" b="0" i="0" u="none" strike="noStrike" baseline="0" dirty="0" err="1">
                          <a:solidFill>
                            <a:srgbClr val="000000"/>
                          </a:solidFill>
                          <a:latin typeface="Arial"/>
                          <a:ea typeface="+mn-ea"/>
                          <a:cs typeface="+mn-cs"/>
                        </a:rPr>
                        <a:t>尿素</a:t>
                      </a:r>
                      <a:endParaRPr lang="en-US" sz="1600" b="0" i="0" u="none" strike="noStrike" baseline="0" dirty="0">
                        <a:solidFill>
                          <a:srgbClr val="000000"/>
                        </a:solidFill>
                        <a:latin typeface="Arial"/>
                        <a:ea typeface="+mn-ea"/>
                        <a:cs typeface="+mn-cs"/>
                      </a:endParaRPr>
                    </a:p>
                    <a:p>
                      <a:pPr marL="144018" indent="-144018" algn="l" defTabSz="685800">
                        <a:spcBef>
                          <a:spcPts val="300"/>
                        </a:spcBef>
                        <a:buClr>
                          <a:srgbClr val="000000"/>
                        </a:buClr>
                        <a:buFont typeface="Arial"/>
                        <a:buChar char="•"/>
                      </a:pPr>
                      <a:r>
                        <a:rPr lang="en-US" sz="1600" b="0" i="0" u="none" strike="noStrike" baseline="0" dirty="0" err="1">
                          <a:solidFill>
                            <a:srgbClr val="000000"/>
                          </a:solidFill>
                          <a:latin typeface="Arial"/>
                          <a:ea typeface="+mn-ea"/>
                          <a:cs typeface="+mn-cs"/>
                        </a:rPr>
                        <a:t>混合并冷却。加入</a:t>
                      </a:r>
                      <a:r>
                        <a:rPr lang="en-US" sz="1600" b="0" i="0" u="none" strike="noStrike" baseline="0" dirty="0">
                          <a:solidFill>
                            <a:srgbClr val="000000"/>
                          </a:solidFill>
                          <a:latin typeface="Arial"/>
                          <a:ea typeface="+mn-ea"/>
                          <a:cs typeface="+mn-cs"/>
                        </a:rPr>
                        <a:t> 2.5 mL 20% KI</a:t>
                      </a:r>
                    </a:p>
                    <a:p>
                      <a:pPr marL="144018" indent="-144018" algn="l" defTabSz="685800">
                        <a:spcBef>
                          <a:spcPts val="300"/>
                        </a:spcBef>
                        <a:buClr>
                          <a:srgbClr val="000000"/>
                        </a:buClr>
                        <a:buFont typeface="Arial"/>
                        <a:buChar char="•"/>
                      </a:pPr>
                      <a:r>
                        <a:rPr lang="en-US" sz="1600" b="0" i="0" u="none" strike="noStrike" baseline="0" dirty="0" err="1">
                          <a:solidFill>
                            <a:srgbClr val="000000"/>
                          </a:solidFill>
                          <a:latin typeface="Arial"/>
                          <a:ea typeface="+mn-ea"/>
                          <a:cs typeface="+mn-cs"/>
                        </a:rPr>
                        <a:t>用去离子水稀释至刻度</a:t>
                      </a:r>
                      <a:r>
                        <a:rPr lang="en-US" sz="1600" b="0" i="0" u="none" strike="noStrike" baseline="0" dirty="0">
                          <a:solidFill>
                            <a:srgbClr val="000000"/>
                          </a:solidFill>
                          <a:latin typeface="Arial"/>
                          <a:ea typeface="+mn-ea"/>
                          <a:cs typeface="+mn-cs"/>
                        </a:rPr>
                        <a:t>。</a:t>
                      </a:r>
                    </a:p>
                    <a:p>
                      <a:pPr marL="144018" indent="-144018" algn="l" defTabSz="685800">
                        <a:spcBef>
                          <a:spcPts val="300"/>
                        </a:spcBef>
                        <a:buClr>
                          <a:srgbClr val="000000"/>
                        </a:buClr>
                        <a:buFont typeface="Arial"/>
                        <a:buChar char="•"/>
                      </a:pPr>
                      <a:r>
                        <a:rPr lang="en-US" sz="1600" b="0" i="0" u="none" strike="noStrike" baseline="0" dirty="0">
                          <a:solidFill>
                            <a:srgbClr val="000000"/>
                          </a:solidFill>
                          <a:latin typeface="Arial"/>
                          <a:ea typeface="+mn-ea"/>
                          <a:cs typeface="+mn-cs"/>
                        </a:rPr>
                        <a:t>30 </a:t>
                      </a:r>
                      <a:r>
                        <a:rPr lang="en-US" sz="1600" b="0" i="0" u="none" strike="noStrike" baseline="0" dirty="0" err="1">
                          <a:solidFill>
                            <a:srgbClr val="000000"/>
                          </a:solidFill>
                          <a:latin typeface="Arial"/>
                          <a:ea typeface="+mn-ea"/>
                          <a:cs typeface="+mn-cs"/>
                        </a:rPr>
                        <a:t>分钟后对</a:t>
                      </a:r>
                      <a:r>
                        <a:rPr lang="en-US" sz="1600" b="0" i="0" u="none" strike="noStrike" baseline="0" dirty="0">
                          <a:solidFill>
                            <a:srgbClr val="000000"/>
                          </a:solidFill>
                          <a:latin typeface="Arial"/>
                          <a:ea typeface="+mn-ea"/>
                          <a:cs typeface="+mn-cs"/>
                        </a:rPr>
                        <a:t> As 和 Sb </a:t>
                      </a:r>
                      <a:r>
                        <a:rPr lang="en-US" sz="1600" b="0" i="0" u="none" strike="noStrike" baseline="0" dirty="0" err="1">
                          <a:solidFill>
                            <a:srgbClr val="000000"/>
                          </a:solidFill>
                          <a:latin typeface="Arial"/>
                          <a:ea typeface="+mn-ea"/>
                          <a:cs typeface="+mn-cs"/>
                        </a:rPr>
                        <a:t>进行分析</a:t>
                      </a:r>
                      <a:endParaRPr lang="en-US" sz="1600" b="0" i="0" u="none" strike="noStrike" baseline="0" dirty="0">
                        <a:solidFill>
                          <a:srgbClr val="000000"/>
                        </a:solidFill>
                        <a:latin typeface="Arial"/>
                        <a:ea typeface="+mn-ea"/>
                        <a:cs typeface="+mn-cs"/>
                      </a:endParaRPr>
                    </a:p>
                  </a:txBody>
                  <a:tcPr marT="72000" marB="0"/>
                </a:tc>
                <a:extLst>
                  <a:ext uri="{0D108BD9-81ED-4DB2-BD59-A6C34878D82A}">
                    <a16:rowId xmlns:a16="http://schemas.microsoft.com/office/drawing/2014/main" val="10002"/>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56887628"/>
              </p:ext>
            </p:extLst>
          </p:nvPr>
        </p:nvGraphicFramePr>
        <p:xfrm>
          <a:off x="4787999" y="1612800"/>
          <a:ext cx="4127402" cy="2532480"/>
        </p:xfrm>
        <a:graphic>
          <a:graphicData uri="http://schemas.openxmlformats.org/drawingml/2006/table">
            <a:tbl>
              <a:tblPr firstRow="1" bandRow="1">
                <a:tableStyleId>{69012ECD-51FC-41F1-AA8D-1B2483CD663E}</a:tableStyleId>
              </a:tblPr>
              <a:tblGrid>
                <a:gridCol w="1072112">
                  <a:extLst>
                    <a:ext uri="{9D8B030D-6E8A-4147-A177-3AD203B41FA5}">
                      <a16:colId xmlns:a16="http://schemas.microsoft.com/office/drawing/2014/main" val="20000"/>
                    </a:ext>
                  </a:extLst>
                </a:gridCol>
                <a:gridCol w="1132142">
                  <a:extLst>
                    <a:ext uri="{9D8B030D-6E8A-4147-A177-3AD203B41FA5}">
                      <a16:colId xmlns:a16="http://schemas.microsoft.com/office/drawing/2014/main" val="20001"/>
                    </a:ext>
                  </a:extLst>
                </a:gridCol>
                <a:gridCol w="831838">
                  <a:extLst>
                    <a:ext uri="{9D8B030D-6E8A-4147-A177-3AD203B41FA5}">
                      <a16:colId xmlns:a16="http://schemas.microsoft.com/office/drawing/2014/main" val="20002"/>
                    </a:ext>
                  </a:extLst>
                </a:gridCol>
                <a:gridCol w="1091310">
                  <a:extLst>
                    <a:ext uri="{9D8B030D-6E8A-4147-A177-3AD203B41FA5}">
                      <a16:colId xmlns:a16="http://schemas.microsoft.com/office/drawing/2014/main" val="20003"/>
                    </a:ext>
                  </a:extLst>
                </a:gridCol>
              </a:tblGrid>
              <a:tr h="324000">
                <a:tc>
                  <a:txBody>
                    <a:bodyPr/>
                    <a:lstStyle/>
                    <a:p>
                      <a:pPr marL="0" algn="l" defTabSz="685800">
                        <a:buNone/>
                      </a:pPr>
                      <a:r>
                        <a:rPr lang="en-US" sz="1600" b="1" i="0">
                          <a:solidFill>
                            <a:srgbClr val="FFFFFF"/>
                          </a:solidFill>
                          <a:latin typeface="Arial"/>
                          <a:ea typeface="+mn-ea"/>
                          <a:cs typeface="+mn-cs"/>
                        </a:rPr>
                        <a:t>样品</a:t>
                      </a:r>
                    </a:p>
                  </a:txBody>
                  <a:tcPr marL="72000" marR="0" anchor="ctr"/>
                </a:tc>
                <a:tc>
                  <a:txBody>
                    <a:bodyPr/>
                    <a:lstStyle/>
                    <a:p>
                      <a:pPr marL="0" algn="ctr" defTabSz="685800">
                        <a:buNone/>
                      </a:pPr>
                      <a:r>
                        <a:rPr lang="en-US" sz="1600" b="1" i="0">
                          <a:solidFill>
                            <a:srgbClr val="FFFFFF"/>
                          </a:solidFill>
                          <a:latin typeface="Arial"/>
                          <a:ea typeface="+mn-ea"/>
                          <a:cs typeface="+mn-cs"/>
                        </a:rPr>
                        <a:t>浓度 </a:t>
                      </a:r>
                      <a:r>
                        <a:rPr lang="en-US" sz="1600" b="1" i="0" baseline="0">
                          <a:solidFill>
                            <a:srgbClr val="FFFFFF"/>
                          </a:solidFill>
                          <a:latin typeface="Arial"/>
                          <a:ea typeface="+mn-ea"/>
                          <a:cs typeface="+mn-cs"/>
                        </a:rPr>
                        <a:t> </a:t>
                      </a:r>
                      <a:r>
                        <a:rPr lang="en-US" sz="1600" b="0" i="0" baseline="0">
                          <a:solidFill>
                            <a:srgbClr val="FFFFFF"/>
                          </a:solidFill>
                          <a:latin typeface="Arial"/>
                          <a:ea typeface="+mn-ea"/>
                          <a:cs typeface="+mn-cs"/>
                        </a:rPr>
                        <a:t>(ppb)</a:t>
                      </a:r>
                    </a:p>
                  </a:txBody>
                  <a:tcPr marL="0" marR="0" anchor="ctr"/>
                </a:tc>
                <a:tc>
                  <a:txBody>
                    <a:bodyPr/>
                    <a:lstStyle/>
                    <a:p>
                      <a:pPr marL="0" algn="ctr" defTabSz="685800">
                        <a:buNone/>
                      </a:pPr>
                      <a:r>
                        <a:rPr lang="en-US" sz="1600" b="1" i="0">
                          <a:solidFill>
                            <a:srgbClr val="FFFFFF"/>
                          </a:solidFill>
                          <a:latin typeface="Arial"/>
                          <a:ea typeface="+mn-ea"/>
                          <a:cs typeface="+mn-cs"/>
                        </a:rPr>
                        <a:t>%RSD</a:t>
                      </a:r>
                    </a:p>
                  </a:txBody>
                  <a:tcPr marL="0" marR="0" anchor="ctr"/>
                </a:tc>
                <a:tc>
                  <a:txBody>
                    <a:bodyPr/>
                    <a:lstStyle/>
                    <a:p>
                      <a:pPr marL="0" algn="ctr" defTabSz="685800">
                        <a:buNone/>
                      </a:pPr>
                      <a:r>
                        <a:rPr lang="en-US" sz="1600" b="1" i="0">
                          <a:solidFill>
                            <a:srgbClr val="FFFFFF"/>
                          </a:solidFill>
                          <a:latin typeface="Arial"/>
                          <a:ea typeface="+mn-ea"/>
                          <a:cs typeface="+mn-cs"/>
                        </a:rPr>
                        <a:t>平均吸光度</a:t>
                      </a:r>
                    </a:p>
                  </a:txBody>
                  <a:tcPr marL="0" marR="0" anchor="ctr"/>
                </a:tc>
                <a:extLst>
                  <a:ext uri="{0D108BD9-81ED-4DB2-BD59-A6C34878D82A}">
                    <a16:rowId xmlns:a16="http://schemas.microsoft.com/office/drawing/2014/main" val="10000"/>
                  </a:ext>
                </a:extLst>
              </a:tr>
              <a:tr h="360000">
                <a:tc>
                  <a:txBody>
                    <a:bodyPr/>
                    <a:lstStyle/>
                    <a:p>
                      <a:pPr marL="0" algn="l" defTabSz="685800">
                        <a:buNone/>
                      </a:pPr>
                      <a:r>
                        <a:rPr lang="en-US" sz="1600" b="0" i="0">
                          <a:solidFill>
                            <a:srgbClr val="4D4D4D"/>
                          </a:solidFill>
                          <a:latin typeface="Arial"/>
                          <a:ea typeface="+mn-ea"/>
                          <a:cs typeface="+mn-cs"/>
                        </a:rPr>
                        <a:t>空白</a:t>
                      </a:r>
                    </a:p>
                  </a:txBody>
                  <a:tcPr marL="72000" marR="0" anchor="ctr"/>
                </a:tc>
                <a:tc>
                  <a:txBody>
                    <a:bodyPr/>
                    <a:lstStyle/>
                    <a:p>
                      <a:pPr marL="0" algn="ctr" defTabSz="685800">
                        <a:buNone/>
                      </a:pPr>
                      <a:r>
                        <a:rPr lang="en-US" sz="1600" b="0" i="0">
                          <a:solidFill>
                            <a:srgbClr val="4D4D4D"/>
                          </a:solidFill>
                          <a:latin typeface="Arial"/>
                          <a:ea typeface="+mn-ea"/>
                          <a:cs typeface="+mn-cs"/>
                        </a:rPr>
                        <a:t>0.0</a:t>
                      </a:r>
                    </a:p>
                  </a:txBody>
                  <a:tcPr marL="0" marR="0" anchor="ctr"/>
                </a:tc>
                <a:tc>
                  <a:txBody>
                    <a:bodyPr/>
                    <a:lstStyle/>
                    <a:p>
                      <a:pPr algn="ctr"/>
                      <a:endParaRPr lang="en-US" sz="1600" dirty="0"/>
                    </a:p>
                  </a:txBody>
                  <a:tcPr marL="0" marR="0" anchor="ctr"/>
                </a:tc>
                <a:tc>
                  <a:txBody>
                    <a:bodyPr/>
                    <a:lstStyle/>
                    <a:p>
                      <a:pPr marL="0" algn="l" defTabSz="685800">
                        <a:buNone/>
                      </a:pPr>
                      <a:r>
                        <a:rPr lang="en-US" sz="1600" b="0" i="0">
                          <a:solidFill>
                            <a:srgbClr val="4D4D4D"/>
                          </a:solidFill>
                          <a:latin typeface="Arial"/>
                          <a:ea typeface="+mn-ea"/>
                          <a:cs typeface="+mn-cs"/>
                        </a:rPr>
                        <a:t>0.008</a:t>
                      </a:r>
                    </a:p>
                  </a:txBody>
                  <a:tcPr marL="432000" marR="0" anchor="ctr"/>
                </a:tc>
                <a:extLst>
                  <a:ext uri="{0D108BD9-81ED-4DB2-BD59-A6C34878D82A}">
                    <a16:rowId xmlns:a16="http://schemas.microsoft.com/office/drawing/2014/main" val="10001"/>
                  </a:ext>
                </a:extLst>
              </a:tr>
              <a:tr h="360000">
                <a:tc>
                  <a:txBody>
                    <a:bodyPr/>
                    <a:lstStyle/>
                    <a:p>
                      <a:pPr marL="0" marR="0" indent="0" algn="l" defTabSz="685800">
                        <a:lnSpc>
                          <a:spcPct val="100000"/>
                        </a:lnSpc>
                        <a:spcBef>
                          <a:spcPts val="0"/>
                        </a:spcBef>
                        <a:spcAft>
                          <a:spcPts val="0"/>
                        </a:spcAft>
                        <a:buNone/>
                      </a:pPr>
                      <a:r>
                        <a:rPr lang="en-US" sz="1600" b="0" i="0" spc="-20">
                          <a:solidFill>
                            <a:srgbClr val="4D4D4D"/>
                          </a:solidFill>
                          <a:latin typeface="Arial"/>
                          <a:ea typeface="+mn-ea"/>
                          <a:cs typeface="+mn-cs"/>
                        </a:rPr>
                        <a:t>标准品</a:t>
                      </a:r>
                      <a:r>
                        <a:rPr lang="en-US" sz="1600" b="0" i="0" spc="-20" baseline="0">
                          <a:solidFill>
                            <a:srgbClr val="4D4D4D"/>
                          </a:solidFill>
                          <a:latin typeface="Arial"/>
                          <a:ea typeface="+mn-ea"/>
                          <a:cs typeface="+mn-cs"/>
                        </a:rPr>
                        <a:t> 1</a:t>
                      </a:r>
                    </a:p>
                  </a:txBody>
                  <a:tcPr marL="72000" marR="0" anchor="ctr"/>
                </a:tc>
                <a:tc>
                  <a:txBody>
                    <a:bodyPr/>
                    <a:lstStyle/>
                    <a:p>
                      <a:pPr marL="0" algn="ctr" defTabSz="685800">
                        <a:buNone/>
                      </a:pPr>
                      <a:r>
                        <a:rPr lang="en-US" sz="1600" b="0" i="0">
                          <a:solidFill>
                            <a:srgbClr val="4D4D4D"/>
                          </a:solidFill>
                          <a:latin typeface="Arial"/>
                          <a:ea typeface="+mn-ea"/>
                          <a:cs typeface="+mn-cs"/>
                        </a:rPr>
                        <a:t>2.0</a:t>
                      </a:r>
                    </a:p>
                  </a:txBody>
                  <a:tcPr marL="0" marR="0" anchor="ctr"/>
                </a:tc>
                <a:tc>
                  <a:txBody>
                    <a:bodyPr/>
                    <a:lstStyle/>
                    <a:p>
                      <a:pPr marL="0" algn="ctr" defTabSz="685800">
                        <a:buNone/>
                      </a:pPr>
                      <a:r>
                        <a:rPr lang="en-US" sz="1600" b="0" i="0">
                          <a:solidFill>
                            <a:srgbClr val="4D4D4D"/>
                          </a:solidFill>
                          <a:latin typeface="Arial"/>
                          <a:ea typeface="+mn-ea"/>
                          <a:cs typeface="+mn-cs"/>
                        </a:rPr>
                        <a:t>2.0</a:t>
                      </a:r>
                    </a:p>
                  </a:txBody>
                  <a:tcPr marL="0" marR="0" anchor="ctr"/>
                </a:tc>
                <a:tc>
                  <a:txBody>
                    <a:bodyPr/>
                    <a:lstStyle/>
                    <a:p>
                      <a:pPr marL="0" algn="l" defTabSz="685800">
                        <a:buNone/>
                      </a:pPr>
                      <a:r>
                        <a:rPr lang="en-US" sz="1600" b="0" i="0">
                          <a:solidFill>
                            <a:srgbClr val="4D4D4D"/>
                          </a:solidFill>
                          <a:latin typeface="Arial"/>
                          <a:ea typeface="+mn-ea"/>
                          <a:cs typeface="+mn-cs"/>
                        </a:rPr>
                        <a:t>0.062</a:t>
                      </a:r>
                    </a:p>
                  </a:txBody>
                  <a:tcPr marL="432000" marR="0" anchor="ctr"/>
                </a:tc>
                <a:extLst>
                  <a:ext uri="{0D108BD9-81ED-4DB2-BD59-A6C34878D82A}">
                    <a16:rowId xmlns:a16="http://schemas.microsoft.com/office/drawing/2014/main" val="10002"/>
                  </a:ext>
                </a:extLst>
              </a:tr>
              <a:tr h="360000">
                <a:tc>
                  <a:txBody>
                    <a:bodyPr/>
                    <a:lstStyle/>
                    <a:p>
                      <a:pPr marL="0" marR="0" indent="0" algn="l" defTabSz="685800">
                        <a:lnSpc>
                          <a:spcPct val="100000"/>
                        </a:lnSpc>
                        <a:spcBef>
                          <a:spcPts val="0"/>
                        </a:spcBef>
                        <a:spcAft>
                          <a:spcPts val="0"/>
                        </a:spcAft>
                        <a:buNone/>
                      </a:pPr>
                      <a:r>
                        <a:rPr lang="en-US" sz="1600" b="0" i="0">
                          <a:solidFill>
                            <a:srgbClr val="4D4D4D"/>
                          </a:solidFill>
                          <a:latin typeface="Arial"/>
                          <a:ea typeface="+mn-ea"/>
                          <a:cs typeface="+mn-cs"/>
                        </a:rPr>
                        <a:t>标准品</a:t>
                      </a:r>
                      <a:r>
                        <a:rPr lang="en-US" sz="1600" b="0" i="0" baseline="0">
                          <a:solidFill>
                            <a:srgbClr val="4D4D4D"/>
                          </a:solidFill>
                          <a:latin typeface="Arial"/>
                          <a:ea typeface="+mn-ea"/>
                          <a:cs typeface="+mn-cs"/>
                        </a:rPr>
                        <a:t> 2</a:t>
                      </a:r>
                    </a:p>
                  </a:txBody>
                  <a:tcPr marL="72000" marR="0" anchor="ctr"/>
                </a:tc>
                <a:tc>
                  <a:txBody>
                    <a:bodyPr/>
                    <a:lstStyle/>
                    <a:p>
                      <a:pPr marL="0" algn="ctr" defTabSz="685800">
                        <a:buNone/>
                      </a:pPr>
                      <a:r>
                        <a:rPr lang="en-US" sz="1600" b="0" i="0">
                          <a:solidFill>
                            <a:srgbClr val="4D4D4D"/>
                          </a:solidFill>
                          <a:latin typeface="Arial"/>
                          <a:ea typeface="+mn-ea"/>
                          <a:cs typeface="+mn-cs"/>
                        </a:rPr>
                        <a:t>5.0</a:t>
                      </a:r>
                    </a:p>
                  </a:txBody>
                  <a:tcPr marL="0" marR="0" anchor="ctr"/>
                </a:tc>
                <a:tc>
                  <a:txBody>
                    <a:bodyPr/>
                    <a:lstStyle/>
                    <a:p>
                      <a:pPr marL="0" algn="ctr" defTabSz="685800">
                        <a:buNone/>
                      </a:pPr>
                      <a:r>
                        <a:rPr lang="en-US" sz="1600" b="0" i="0">
                          <a:solidFill>
                            <a:srgbClr val="4D4D4D"/>
                          </a:solidFill>
                          <a:latin typeface="Arial"/>
                          <a:ea typeface="+mn-ea"/>
                          <a:cs typeface="+mn-cs"/>
                        </a:rPr>
                        <a:t>0.9</a:t>
                      </a:r>
                    </a:p>
                  </a:txBody>
                  <a:tcPr marL="0" marR="0" anchor="ctr"/>
                </a:tc>
                <a:tc>
                  <a:txBody>
                    <a:bodyPr/>
                    <a:lstStyle/>
                    <a:p>
                      <a:pPr marL="0" algn="l" defTabSz="685800">
                        <a:buNone/>
                      </a:pPr>
                      <a:r>
                        <a:rPr lang="en-US" sz="1600" b="0" i="0">
                          <a:solidFill>
                            <a:srgbClr val="4D4D4D"/>
                          </a:solidFill>
                          <a:latin typeface="Arial"/>
                          <a:ea typeface="+mn-ea"/>
                          <a:cs typeface="+mn-cs"/>
                        </a:rPr>
                        <a:t>0.148</a:t>
                      </a:r>
                    </a:p>
                  </a:txBody>
                  <a:tcPr marL="432000" marR="0" anchor="ctr"/>
                </a:tc>
                <a:extLst>
                  <a:ext uri="{0D108BD9-81ED-4DB2-BD59-A6C34878D82A}">
                    <a16:rowId xmlns:a16="http://schemas.microsoft.com/office/drawing/2014/main" val="10003"/>
                  </a:ext>
                </a:extLst>
              </a:tr>
              <a:tr h="360000">
                <a:tc>
                  <a:txBody>
                    <a:bodyPr/>
                    <a:lstStyle/>
                    <a:p>
                      <a:pPr marL="0" marR="0" indent="0" algn="l" defTabSz="685800">
                        <a:lnSpc>
                          <a:spcPct val="100000"/>
                        </a:lnSpc>
                        <a:spcBef>
                          <a:spcPts val="0"/>
                        </a:spcBef>
                        <a:spcAft>
                          <a:spcPts val="0"/>
                        </a:spcAft>
                        <a:buNone/>
                      </a:pPr>
                      <a:r>
                        <a:rPr lang="en-US" sz="1600" b="0" i="0">
                          <a:solidFill>
                            <a:srgbClr val="4D4D4D"/>
                          </a:solidFill>
                          <a:latin typeface="Arial"/>
                          <a:ea typeface="+mn-ea"/>
                          <a:cs typeface="+mn-cs"/>
                        </a:rPr>
                        <a:t>标准品</a:t>
                      </a:r>
                      <a:r>
                        <a:rPr lang="en-US" sz="1600" b="0" i="0" baseline="0">
                          <a:solidFill>
                            <a:srgbClr val="4D4D4D"/>
                          </a:solidFill>
                          <a:latin typeface="Arial"/>
                          <a:ea typeface="+mn-ea"/>
                          <a:cs typeface="+mn-cs"/>
                        </a:rPr>
                        <a:t> 3</a:t>
                      </a:r>
                    </a:p>
                  </a:txBody>
                  <a:tcPr marL="72000" marR="0" anchor="ctr"/>
                </a:tc>
                <a:tc>
                  <a:txBody>
                    <a:bodyPr/>
                    <a:lstStyle/>
                    <a:p>
                      <a:pPr marL="0" algn="ctr" defTabSz="685800">
                        <a:buNone/>
                      </a:pPr>
                      <a:r>
                        <a:rPr lang="en-US" sz="1600" b="0" i="0">
                          <a:solidFill>
                            <a:srgbClr val="4D4D4D"/>
                          </a:solidFill>
                          <a:latin typeface="Arial"/>
                          <a:ea typeface="+mn-ea"/>
                          <a:cs typeface="+mn-cs"/>
                        </a:rPr>
                        <a:t>10.0</a:t>
                      </a:r>
                    </a:p>
                  </a:txBody>
                  <a:tcPr marL="0" marR="0" anchor="ctr"/>
                </a:tc>
                <a:tc>
                  <a:txBody>
                    <a:bodyPr/>
                    <a:lstStyle/>
                    <a:p>
                      <a:pPr marL="0" algn="ctr" defTabSz="685800">
                        <a:buNone/>
                      </a:pPr>
                      <a:r>
                        <a:rPr lang="en-US" sz="1600" b="0" i="0">
                          <a:solidFill>
                            <a:srgbClr val="4D4D4D"/>
                          </a:solidFill>
                          <a:latin typeface="Arial"/>
                          <a:ea typeface="+mn-ea"/>
                          <a:cs typeface="+mn-cs"/>
                        </a:rPr>
                        <a:t>0.6</a:t>
                      </a:r>
                    </a:p>
                  </a:txBody>
                  <a:tcPr marL="0" marR="0" anchor="ctr"/>
                </a:tc>
                <a:tc>
                  <a:txBody>
                    <a:bodyPr/>
                    <a:lstStyle/>
                    <a:p>
                      <a:pPr marL="0" algn="l" defTabSz="685800">
                        <a:buNone/>
                      </a:pPr>
                      <a:r>
                        <a:rPr lang="en-US" sz="1600" b="0" i="0">
                          <a:solidFill>
                            <a:srgbClr val="4D4D4D"/>
                          </a:solidFill>
                          <a:latin typeface="Arial"/>
                          <a:ea typeface="+mn-ea"/>
                          <a:cs typeface="+mn-cs"/>
                        </a:rPr>
                        <a:t>0.262</a:t>
                      </a:r>
                    </a:p>
                  </a:txBody>
                  <a:tcPr marL="432000" marR="0" anchor="ctr"/>
                </a:tc>
                <a:extLst>
                  <a:ext uri="{0D108BD9-81ED-4DB2-BD59-A6C34878D82A}">
                    <a16:rowId xmlns:a16="http://schemas.microsoft.com/office/drawing/2014/main" val="10004"/>
                  </a:ext>
                </a:extLst>
              </a:tr>
              <a:tr h="360000">
                <a:tc>
                  <a:txBody>
                    <a:bodyPr/>
                    <a:lstStyle/>
                    <a:p>
                      <a:pPr marL="0" marR="0" indent="0" algn="l" defTabSz="685800">
                        <a:lnSpc>
                          <a:spcPct val="100000"/>
                        </a:lnSpc>
                        <a:spcBef>
                          <a:spcPts val="0"/>
                        </a:spcBef>
                        <a:spcAft>
                          <a:spcPts val="0"/>
                        </a:spcAft>
                        <a:buNone/>
                      </a:pPr>
                      <a:r>
                        <a:rPr lang="en-US" sz="1600" b="0" i="0">
                          <a:solidFill>
                            <a:srgbClr val="4D4D4D"/>
                          </a:solidFill>
                          <a:latin typeface="Arial"/>
                          <a:ea typeface="+mn-ea"/>
                          <a:cs typeface="+mn-cs"/>
                        </a:rPr>
                        <a:t>标准品</a:t>
                      </a:r>
                      <a:r>
                        <a:rPr lang="en-US" sz="1600" b="0" i="0" baseline="0">
                          <a:solidFill>
                            <a:srgbClr val="4D4D4D"/>
                          </a:solidFill>
                          <a:latin typeface="Arial"/>
                          <a:ea typeface="+mn-ea"/>
                          <a:cs typeface="+mn-cs"/>
                        </a:rPr>
                        <a:t> 4</a:t>
                      </a:r>
                    </a:p>
                  </a:txBody>
                  <a:tcPr marL="72000" marR="0" anchor="ctr"/>
                </a:tc>
                <a:tc>
                  <a:txBody>
                    <a:bodyPr/>
                    <a:lstStyle/>
                    <a:p>
                      <a:pPr marL="0" algn="ctr" defTabSz="685800">
                        <a:buNone/>
                      </a:pPr>
                      <a:r>
                        <a:rPr lang="en-US" sz="1600" b="0" i="0">
                          <a:solidFill>
                            <a:srgbClr val="4D4D4D"/>
                          </a:solidFill>
                          <a:latin typeface="Arial"/>
                          <a:ea typeface="+mn-ea"/>
                          <a:cs typeface="+mn-cs"/>
                        </a:rPr>
                        <a:t>20.0</a:t>
                      </a:r>
                    </a:p>
                  </a:txBody>
                  <a:tcPr marL="0" marR="0" anchor="ctr"/>
                </a:tc>
                <a:tc>
                  <a:txBody>
                    <a:bodyPr/>
                    <a:lstStyle/>
                    <a:p>
                      <a:pPr marL="0" algn="ctr" defTabSz="685800">
                        <a:buNone/>
                      </a:pPr>
                      <a:r>
                        <a:rPr lang="en-US" sz="1600" b="0" i="0">
                          <a:solidFill>
                            <a:srgbClr val="4D4D4D"/>
                          </a:solidFill>
                          <a:latin typeface="Arial"/>
                          <a:ea typeface="+mn-ea"/>
                          <a:cs typeface="+mn-cs"/>
                        </a:rPr>
                        <a:t>1.0</a:t>
                      </a:r>
                    </a:p>
                  </a:txBody>
                  <a:tcPr marL="0" marR="0" anchor="ctr"/>
                </a:tc>
                <a:tc>
                  <a:txBody>
                    <a:bodyPr/>
                    <a:lstStyle/>
                    <a:p>
                      <a:pPr marL="0" algn="l" defTabSz="685800">
                        <a:buNone/>
                      </a:pPr>
                      <a:r>
                        <a:rPr lang="en-US" sz="1600" b="0" i="0">
                          <a:solidFill>
                            <a:srgbClr val="4D4D4D"/>
                          </a:solidFill>
                          <a:latin typeface="Arial"/>
                          <a:ea typeface="+mn-ea"/>
                          <a:cs typeface="+mn-cs"/>
                        </a:rPr>
                        <a:t>0.455</a:t>
                      </a:r>
                    </a:p>
                  </a:txBody>
                  <a:tcPr marL="432000" marR="0" anchor="ctr"/>
                </a:tc>
                <a:extLst>
                  <a:ext uri="{0D108BD9-81ED-4DB2-BD59-A6C34878D82A}">
                    <a16:rowId xmlns:a16="http://schemas.microsoft.com/office/drawing/2014/main" val="10005"/>
                  </a:ext>
                </a:extLst>
              </a:tr>
              <a:tr h="397200">
                <a:tc>
                  <a:txBody>
                    <a:bodyPr/>
                    <a:lstStyle/>
                    <a:p>
                      <a:pPr marL="0" marR="0" indent="0" algn="l" defTabSz="685800">
                        <a:lnSpc>
                          <a:spcPct val="100000"/>
                        </a:lnSpc>
                        <a:spcBef>
                          <a:spcPts val="0"/>
                        </a:spcBef>
                        <a:spcAft>
                          <a:spcPts val="0"/>
                        </a:spcAft>
                        <a:buNone/>
                      </a:pPr>
                      <a:r>
                        <a:rPr lang="en-US" sz="1600" b="0" i="0">
                          <a:solidFill>
                            <a:srgbClr val="4D4D4D"/>
                          </a:solidFill>
                          <a:latin typeface="Arial"/>
                          <a:ea typeface="+mn-ea"/>
                          <a:cs typeface="+mn-cs"/>
                        </a:rPr>
                        <a:t>标准品</a:t>
                      </a:r>
                      <a:r>
                        <a:rPr lang="en-US" sz="1600" b="0" i="0" baseline="0">
                          <a:solidFill>
                            <a:srgbClr val="4D4D4D"/>
                          </a:solidFill>
                          <a:latin typeface="Arial"/>
                          <a:ea typeface="+mn-ea"/>
                          <a:cs typeface="+mn-cs"/>
                        </a:rPr>
                        <a:t> 5</a:t>
                      </a:r>
                    </a:p>
                  </a:txBody>
                  <a:tcPr marL="72000" marR="0" anchor="ctr"/>
                </a:tc>
                <a:tc>
                  <a:txBody>
                    <a:bodyPr/>
                    <a:lstStyle/>
                    <a:p>
                      <a:pPr marL="0" algn="ctr" defTabSz="685800">
                        <a:buNone/>
                      </a:pPr>
                      <a:r>
                        <a:rPr lang="en-US" sz="1600" b="0" i="0">
                          <a:solidFill>
                            <a:srgbClr val="4D4D4D"/>
                          </a:solidFill>
                          <a:latin typeface="Arial"/>
                          <a:ea typeface="+mn-ea"/>
                          <a:cs typeface="+mn-cs"/>
                        </a:rPr>
                        <a:t>40.0</a:t>
                      </a:r>
                    </a:p>
                  </a:txBody>
                  <a:tcPr marL="0" marR="0" anchor="ctr"/>
                </a:tc>
                <a:tc>
                  <a:txBody>
                    <a:bodyPr/>
                    <a:lstStyle/>
                    <a:p>
                      <a:pPr marL="0" algn="ctr" defTabSz="685800">
                        <a:buNone/>
                      </a:pPr>
                      <a:r>
                        <a:rPr lang="en-US" sz="1600" b="0" i="0">
                          <a:solidFill>
                            <a:srgbClr val="4D4D4D"/>
                          </a:solidFill>
                          <a:latin typeface="Arial"/>
                          <a:ea typeface="+mn-ea"/>
                          <a:cs typeface="+mn-cs"/>
                        </a:rPr>
                        <a:t>0.4</a:t>
                      </a:r>
                    </a:p>
                  </a:txBody>
                  <a:tcPr marL="0" marR="0" anchor="ctr"/>
                </a:tc>
                <a:tc>
                  <a:txBody>
                    <a:bodyPr/>
                    <a:lstStyle/>
                    <a:p>
                      <a:pPr marL="0" algn="l" defTabSz="685800">
                        <a:buNone/>
                      </a:pPr>
                      <a:r>
                        <a:rPr lang="en-US" sz="1600" b="0" i="0">
                          <a:solidFill>
                            <a:srgbClr val="4D4D4D"/>
                          </a:solidFill>
                          <a:latin typeface="Arial"/>
                          <a:ea typeface="+mn-ea"/>
                          <a:cs typeface="+mn-cs"/>
                        </a:rPr>
                        <a:t>0.70</a:t>
                      </a:r>
                    </a:p>
                  </a:txBody>
                  <a:tcPr marL="432000" marR="0" anchor="ctr"/>
                </a:tc>
                <a:extLst>
                  <a:ext uri="{0D108BD9-81ED-4DB2-BD59-A6C34878D82A}">
                    <a16:rowId xmlns:a16="http://schemas.microsoft.com/office/drawing/2014/main" val="10006"/>
                  </a:ext>
                </a:extLst>
              </a:tr>
            </a:tbl>
          </a:graphicData>
        </a:graphic>
      </p:graphicFrame>
      <p:sp>
        <p:nvSpPr>
          <p:cNvPr id="21" name="Rectangle 10"/>
          <p:cNvSpPr/>
          <p:nvPr/>
        </p:nvSpPr>
        <p:spPr>
          <a:xfrm>
            <a:off x="228599" y="4210443"/>
            <a:ext cx="6271953" cy="276999"/>
          </a:xfrm>
          <a:prstGeom prst="rect">
            <a:avLst/>
          </a:prstGeom>
        </p:spPr>
        <p:txBody>
          <a:bodyPr wrap="square" lIns="0">
            <a:spAutoFit/>
          </a:bodyPr>
          <a:lstStyle/>
          <a:p>
            <a:pPr algn="l" defTabSz="914400">
              <a:spcAft>
                <a:spcPts val="300"/>
              </a:spcAft>
              <a:buNone/>
            </a:pPr>
            <a:r>
              <a:rPr lang="zh-CN" altLang="en-US" sz="1200" b="0" i="1" dirty="0">
                <a:latin typeface="Arial"/>
                <a:ea typeface="+mn-ea"/>
                <a:cs typeface="+mn-cs"/>
              </a:rPr>
              <a:t>使用氢化物发生法的 </a:t>
            </a:r>
            <a:r>
              <a:rPr lang="en-US" altLang="zh-CN" sz="1200" b="0" i="1" dirty="0">
                <a:latin typeface="Arial"/>
                <a:ea typeface="+mn-ea"/>
                <a:cs typeface="+mn-cs"/>
              </a:rPr>
              <a:t>As </a:t>
            </a:r>
            <a:r>
              <a:rPr lang="zh-CN" altLang="en-US" sz="1200" b="0" i="1" dirty="0">
                <a:latin typeface="Arial"/>
                <a:ea typeface="+mn-ea"/>
                <a:cs typeface="+mn-cs"/>
              </a:rPr>
              <a:t>样品前处理和典型校准数据</a:t>
            </a:r>
          </a:p>
        </p:txBody>
      </p:sp>
    </p:spTree>
    <p:extLst>
      <p:ext uri="{BB962C8B-B14F-4D97-AF65-F5344CB8AC3E}">
        <p14:creationId xmlns:p14="http://schemas.microsoft.com/office/powerpoint/2010/main" val="2473767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1746" name="Rectangle 2"/>
          <p:cNvSpPr>
            <a:spLocks noGrp="1" noChangeArrowheads="1"/>
          </p:cNvSpPr>
          <p:nvPr>
            <p:ph type="title"/>
          </p:nvPr>
        </p:nvSpPr>
        <p:spPr/>
        <p:txBody>
          <a:bodyPr>
            <a:normAutofit fontScale="90000"/>
          </a:bodyPr>
          <a:lstStyle/>
          <a:p>
            <a:pPr algn="l" defTabSz="685800">
              <a:spcBef>
                <a:spcPts val="1"/>
              </a:spcBef>
              <a:spcAft>
                <a:spcPts val="300"/>
              </a:spcAft>
              <a:buNone/>
            </a:pPr>
            <a:r>
              <a:rPr lang="zh-CN" altLang="en-US" sz="3800" b="0" i="0" dirty="0">
                <a:solidFill>
                  <a:srgbClr val="000000"/>
                </a:solidFill>
                <a:latin typeface="Arial Narrow"/>
                <a:ea typeface="+mj-ea"/>
                <a:cs typeface="Arial Narrow"/>
              </a:rPr>
              <a:t>原子发射光谱</a:t>
            </a:r>
            <a:br>
              <a:rPr lang="zh-CN" altLang="en-US" sz="3400" b="0" i="0" dirty="0">
                <a:solidFill>
                  <a:srgbClr val="000000"/>
                </a:solidFill>
                <a:latin typeface="Arial Narrow"/>
                <a:ea typeface="+mj-ea"/>
                <a:cs typeface="Arial Narrow"/>
              </a:rPr>
            </a:br>
            <a:r>
              <a:rPr lang="zh-CN" altLang="en-US" sz="3100" b="0" i="0" dirty="0">
                <a:solidFill>
                  <a:srgbClr val="000000"/>
                </a:solidFill>
                <a:latin typeface="Arial Narrow"/>
                <a:ea typeface="+mj-ea"/>
                <a:cs typeface="Arial Narrow"/>
              </a:rPr>
              <a:t>综述 </a:t>
            </a:r>
          </a:p>
        </p:txBody>
      </p:sp>
      <p:sp>
        <p:nvSpPr>
          <p:cNvPr id="20" name="Content Placeholder 19"/>
          <p:cNvSpPr>
            <a:spLocks noGrp="1"/>
          </p:cNvSpPr>
          <p:nvPr>
            <p:ph idx="1"/>
          </p:nvPr>
        </p:nvSpPr>
        <p:spPr>
          <a:xfrm>
            <a:off x="228599" y="1512000"/>
            <a:ext cx="8089901" cy="4562856"/>
          </a:xfrm>
        </p:spPr>
        <p:txBody>
          <a:bodyPr>
            <a:noAutofit/>
          </a:bodyPr>
          <a:lstStyle/>
          <a:p>
            <a:pPr marL="0" indent="0" algn="l" defTabSz="685800">
              <a:spcBef>
                <a:spcPts val="1400"/>
              </a:spcBef>
              <a:buNone/>
            </a:pPr>
            <a:r>
              <a:rPr lang="zh-CN" altLang="en-US" sz="2000" b="0" i="0" dirty="0">
                <a:solidFill>
                  <a:srgbClr val="000000"/>
                </a:solidFill>
                <a:latin typeface="Arial"/>
                <a:cs typeface="Arial"/>
              </a:rPr>
              <a:t>由于 </a:t>
            </a:r>
            <a:r>
              <a:rPr lang="en-US" altLang="zh-CN" sz="2000" b="0" i="0" dirty="0">
                <a:solidFill>
                  <a:srgbClr val="000000"/>
                </a:solidFill>
                <a:latin typeface="Arial"/>
                <a:cs typeface="Arial"/>
              </a:rPr>
              <a:t>AAS </a:t>
            </a:r>
            <a:r>
              <a:rPr lang="zh-CN" altLang="en-US" sz="2000" b="0" i="0" dirty="0">
                <a:solidFill>
                  <a:srgbClr val="000000"/>
                </a:solidFill>
                <a:latin typeface="Arial"/>
                <a:cs typeface="Arial"/>
              </a:rPr>
              <a:t>的局限性，无需为每种元素准备专用灯的技术逐渐得到采用。这些技术称为</a:t>
            </a:r>
            <a:r>
              <a:rPr lang="zh-CN" altLang="en-US" sz="2000" b="1" i="0" dirty="0">
                <a:solidFill>
                  <a:srgbClr val="000000"/>
                </a:solidFill>
                <a:latin typeface="Arial"/>
                <a:cs typeface="Arial"/>
              </a:rPr>
              <a:t>原子发射光谱 </a:t>
            </a:r>
            <a:r>
              <a:rPr lang="en-US" altLang="zh-CN" sz="2000" b="1" i="0" dirty="0">
                <a:solidFill>
                  <a:srgbClr val="000000"/>
                </a:solidFill>
                <a:latin typeface="Arial"/>
                <a:cs typeface="Arial"/>
              </a:rPr>
              <a:t>(AES)</a:t>
            </a:r>
            <a:r>
              <a:rPr lang="zh-CN" altLang="en-US" sz="2000" b="0" i="0" dirty="0">
                <a:solidFill>
                  <a:srgbClr val="000000"/>
                </a:solidFill>
                <a:latin typeface="Arial"/>
                <a:cs typeface="Arial"/>
              </a:rPr>
              <a:t>，其理论依据为某个特定元素的原子受到激发（与原子吸收光谱中类似）后，它会在返回基态时发射出具有特征波长的光（发射光谱）。</a:t>
            </a:r>
          </a:p>
          <a:p>
            <a:pPr marL="0" indent="0" algn="l" defTabSz="685800">
              <a:spcBef>
                <a:spcPts val="1400"/>
              </a:spcBef>
              <a:buNone/>
            </a:pPr>
            <a:r>
              <a:rPr lang="zh-CN" altLang="en-US" sz="2000" b="0" i="0" dirty="0">
                <a:solidFill>
                  <a:srgbClr val="000000"/>
                </a:solidFill>
                <a:latin typeface="Arial"/>
                <a:cs typeface="Arial"/>
              </a:rPr>
              <a:t>火焰并非原子发射的理想激发源。因此需要使用温度更高的源。 </a:t>
            </a:r>
          </a:p>
          <a:p>
            <a:pPr marL="0" indent="0" algn="l" defTabSz="685800">
              <a:spcBef>
                <a:spcPts val="1400"/>
              </a:spcBef>
              <a:buNone/>
            </a:pPr>
            <a:r>
              <a:rPr lang="zh-CN" altLang="en-US" sz="2000" b="0" i="0" dirty="0">
                <a:solidFill>
                  <a:srgbClr val="000000"/>
                </a:solidFill>
                <a:latin typeface="Arial"/>
                <a:cs typeface="Arial"/>
              </a:rPr>
              <a:t>我们将讨论下列技术：</a:t>
            </a:r>
          </a:p>
          <a:p>
            <a:pPr marL="230400" indent="-230400">
              <a:spcBef>
                <a:spcPts val="700"/>
              </a:spcBef>
              <a:buClr>
                <a:srgbClr val="000000"/>
              </a:buClr>
              <a:buFont typeface="Arial" panose="020B0604020202020204" pitchFamily="34" charset="0"/>
              <a:buChar char="•"/>
            </a:pPr>
            <a:r>
              <a:rPr lang="zh-CN" altLang="en-US" sz="2000" dirty="0"/>
              <a:t>微波等离子体原子发射光谱 </a:t>
            </a:r>
            <a:r>
              <a:rPr lang="en-US" altLang="zh-CN" sz="2000" dirty="0"/>
              <a:t>(MP-AES) </a:t>
            </a:r>
          </a:p>
          <a:p>
            <a:pPr marL="230400" indent="-230400">
              <a:spcBef>
                <a:spcPts val="700"/>
              </a:spcBef>
              <a:buClr>
                <a:srgbClr val="000000"/>
              </a:buClr>
              <a:buFont typeface="Arial" panose="020B0604020202020204" pitchFamily="34" charset="0"/>
              <a:buChar char="•"/>
            </a:pPr>
            <a:r>
              <a:rPr lang="zh-CN" altLang="en-US" sz="2000" dirty="0"/>
              <a:t>电感耦合等离子体发射光谱 </a:t>
            </a:r>
            <a:r>
              <a:rPr lang="en-US" altLang="zh-CN" sz="2000" dirty="0"/>
              <a:t>(ICP-OES)</a:t>
            </a:r>
            <a:br>
              <a:rPr lang="en-US" altLang="zh-CN" sz="2000" dirty="0"/>
            </a:br>
            <a:endParaRPr lang="en-US" altLang="zh-CN" sz="2000" dirty="0"/>
          </a:p>
          <a:p>
            <a:pPr marL="285750" indent="-285750" algn="l" defTabSz="685800">
              <a:spcBef>
                <a:spcPts val="1400"/>
              </a:spcBef>
              <a:buFontTx/>
              <a:buChar char="-"/>
            </a:pPr>
            <a:endParaRPr lang="zh-CN" altLang="en-US" dirty="0"/>
          </a:p>
          <a:p>
            <a:pPr marL="285750" indent="-285750" algn="l" defTabSz="685800">
              <a:spcBef>
                <a:spcPts val="1400"/>
              </a:spcBef>
              <a:buFontTx/>
              <a:buChar char="-"/>
            </a:pPr>
            <a:endParaRPr lang="zh-CN" altLang="en-US" dirty="0"/>
          </a:p>
          <a:p>
            <a:pPr marL="285750" indent="-285750" algn="l" defTabSz="685800">
              <a:spcBef>
                <a:spcPts val="1400"/>
              </a:spcBef>
              <a:buFontTx/>
              <a:buChar char="-"/>
            </a:pPr>
            <a:endParaRPr lang="zh-CN" altLang="en-US" dirty="0"/>
          </a:p>
          <a:p>
            <a:pPr marL="0" indent="0" algn="l" defTabSz="685800">
              <a:spcBef>
                <a:spcPts val="1400"/>
              </a:spcBef>
              <a:buNone/>
            </a:pPr>
            <a:endParaRPr lang="zh-CN" altLang="en-US" dirty="0"/>
          </a:p>
        </p:txBody>
      </p:sp>
      <p:grpSp>
        <p:nvGrpSpPr>
          <p:cNvPr id="14" name="Group 13"/>
          <p:cNvGrpSpPr/>
          <p:nvPr/>
        </p:nvGrpSpPr>
        <p:grpSpPr>
          <a:xfrm>
            <a:off x="0" y="6085641"/>
            <a:ext cx="619067" cy="246221"/>
            <a:chOff x="1689099" y="6028267"/>
            <a:chExt cx="1087983" cy="246221"/>
          </a:xfrm>
        </p:grpSpPr>
        <p:sp>
          <p:nvSpPr>
            <p:cNvPr id="15" name="Action Button: Custom 14">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Chevron 15">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7" name="Chevron 16">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8" name="TextBox 17">
              <a:hlinkClick r:id="rId3"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altLang="zh-CN" sz="1000" b="1" i="0" dirty="0">
                <a:solidFill>
                  <a:srgbClr val="FFFFFF"/>
                </a:solidFill>
                <a:latin typeface="Arial"/>
                <a:ea typeface="+mn-ea"/>
                <a:cs typeface="+mn-cs"/>
              </a:endParaRPr>
            </a:p>
          </p:txBody>
        </p:sp>
      </p:grpSp>
    </p:spTree>
    <p:extLst>
      <p:ext uri="{BB962C8B-B14F-4D97-AF65-F5344CB8AC3E}">
        <p14:creationId xmlns:p14="http://schemas.microsoft.com/office/powerpoint/2010/main" val="29566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pPr algn="l" defTabSz="685800">
              <a:spcBef>
                <a:spcPts val="1"/>
              </a:spcBef>
              <a:spcAft>
                <a:spcPts val="300"/>
              </a:spcAft>
              <a:buNone/>
            </a:pPr>
            <a:r>
              <a:rPr lang="zh-CN" altLang="en-US" sz="3800" b="0" i="0" dirty="0">
                <a:solidFill>
                  <a:srgbClr val="000000"/>
                </a:solidFill>
                <a:latin typeface="Arial Narrow"/>
                <a:ea typeface="+mj-ea"/>
                <a:cs typeface="Arial"/>
              </a:rPr>
              <a:t>原子发射光谱</a:t>
            </a:r>
            <a:br>
              <a:rPr lang="zh-CN" altLang="en-US" sz="3400" b="0" i="0" dirty="0">
                <a:solidFill>
                  <a:srgbClr val="000000"/>
                </a:solidFill>
                <a:latin typeface="Arial Narrow"/>
                <a:ea typeface="+mj-ea"/>
                <a:cs typeface="Arial"/>
              </a:rPr>
            </a:br>
            <a:r>
              <a:rPr lang="zh-CN" altLang="en-US" sz="3100" b="0" i="0" dirty="0">
                <a:solidFill>
                  <a:srgbClr val="000000"/>
                </a:solidFill>
                <a:latin typeface="Arial Narrow"/>
                <a:ea typeface="+mj-ea"/>
                <a:cs typeface="Arial"/>
              </a:rPr>
              <a:t>微波等离子体原子发射光谱</a:t>
            </a:r>
            <a:br>
              <a:rPr lang="zh-CN" altLang="en-US" sz="3100" b="0" i="0" dirty="0">
                <a:solidFill>
                  <a:srgbClr val="000000"/>
                </a:solidFill>
                <a:latin typeface="Arial Narrow"/>
                <a:ea typeface="+mj-ea"/>
                <a:cs typeface="Arial"/>
              </a:rPr>
            </a:br>
            <a:endParaRPr lang="zh-CN" altLang="en-US" sz="3100" b="0" i="0" dirty="0">
              <a:solidFill>
                <a:srgbClr val="000000"/>
              </a:solidFill>
              <a:latin typeface="Arial Narrow"/>
              <a:ea typeface="+mj-ea"/>
              <a:cs typeface="Arial"/>
            </a:endParaRPr>
          </a:p>
        </p:txBody>
      </p:sp>
      <p:sp>
        <p:nvSpPr>
          <p:cNvPr id="10" name="Content Placeholder 9"/>
          <p:cNvSpPr>
            <a:spLocks noGrp="1"/>
          </p:cNvSpPr>
          <p:nvPr>
            <p:ph sz="half" idx="1"/>
          </p:nvPr>
        </p:nvSpPr>
        <p:spPr>
          <a:xfrm>
            <a:off x="228600" y="1512000"/>
            <a:ext cx="4089400" cy="4562856"/>
          </a:xfrm>
        </p:spPr>
        <p:txBody>
          <a:bodyPr>
            <a:noAutofit/>
          </a:bodyPr>
          <a:lstStyle/>
          <a:p>
            <a:pPr marL="0" indent="0" algn="l" defTabSz="685800">
              <a:spcBef>
                <a:spcPts val="1400"/>
              </a:spcBef>
              <a:buNone/>
            </a:pPr>
            <a:r>
              <a:rPr lang="zh-CN" altLang="en-US" sz="1600" b="0" i="0" dirty="0">
                <a:solidFill>
                  <a:srgbClr val="000000"/>
                </a:solidFill>
                <a:latin typeface="Arial"/>
                <a:cs typeface="Arial"/>
              </a:rPr>
              <a:t>氮等离子体用于对已经雾化进入其中的液体样品中原子进行脱溶剂、原子化与激发。与 </a:t>
            </a:r>
            <a:r>
              <a:rPr lang="en-US" altLang="zh-CN" sz="1600" b="0" i="0" dirty="0">
                <a:solidFill>
                  <a:srgbClr val="000000"/>
                </a:solidFill>
                <a:latin typeface="Arial"/>
                <a:cs typeface="Arial"/>
              </a:rPr>
              <a:t>AA </a:t>
            </a:r>
            <a:r>
              <a:rPr lang="zh-CN" altLang="en-US" sz="1600" b="0" i="0" dirty="0">
                <a:solidFill>
                  <a:srgbClr val="000000"/>
                </a:solidFill>
                <a:latin typeface="Arial"/>
                <a:cs typeface="Arial"/>
              </a:rPr>
              <a:t>中使用的空气</a:t>
            </a:r>
            <a:r>
              <a:rPr lang="en-US" altLang="zh-CN" sz="1600" b="0" i="0" dirty="0">
                <a:solidFill>
                  <a:srgbClr val="000000"/>
                </a:solidFill>
                <a:latin typeface="Arial"/>
                <a:cs typeface="Arial"/>
              </a:rPr>
              <a:t>-</a:t>
            </a:r>
            <a:r>
              <a:rPr lang="zh-CN" altLang="en-US" sz="1600" b="0" i="0" dirty="0">
                <a:solidFill>
                  <a:srgbClr val="000000"/>
                </a:solidFill>
                <a:latin typeface="Arial"/>
                <a:cs typeface="Arial"/>
              </a:rPr>
              <a:t>乙炔火焰相比，氮等离子体的温度相当高（最高可达 </a:t>
            </a:r>
            <a:r>
              <a:rPr lang="en-US" altLang="zh-CN" sz="1600" b="0" i="0" dirty="0">
                <a:solidFill>
                  <a:srgbClr val="000000"/>
                </a:solidFill>
                <a:latin typeface="Arial"/>
                <a:cs typeface="Arial"/>
              </a:rPr>
              <a:t>5000</a:t>
            </a:r>
            <a:r>
              <a:rPr lang="en-US" altLang="zh-CN" sz="1600" b="0" i="0" baseline="30000" dirty="0">
                <a:solidFill>
                  <a:srgbClr val="000000"/>
                </a:solidFill>
                <a:latin typeface="Arial"/>
                <a:cs typeface="Arial"/>
              </a:rPr>
              <a:t>o</a:t>
            </a:r>
            <a:r>
              <a:rPr lang="zh-CN" altLang="en-US" sz="1600" b="0" i="0" dirty="0">
                <a:solidFill>
                  <a:srgbClr val="000000"/>
                </a:solidFill>
                <a:latin typeface="Arial"/>
                <a:cs typeface="Arial"/>
              </a:rPr>
              <a:t> </a:t>
            </a:r>
            <a:r>
              <a:rPr lang="en-US" altLang="zh-CN" sz="1600" b="0" i="0" dirty="0">
                <a:solidFill>
                  <a:srgbClr val="000000"/>
                </a:solidFill>
                <a:latin typeface="Arial"/>
                <a:cs typeface="Arial"/>
              </a:rPr>
              <a:t>K</a:t>
            </a:r>
            <a:r>
              <a:rPr lang="zh-CN" altLang="en-US" sz="1600" b="0" i="0" dirty="0">
                <a:solidFill>
                  <a:srgbClr val="000000"/>
                </a:solidFill>
                <a:latin typeface="Arial"/>
                <a:cs typeface="Arial"/>
              </a:rPr>
              <a:t>）。</a:t>
            </a:r>
          </a:p>
          <a:p>
            <a:pPr marL="0" indent="0" algn="l" defTabSz="685800">
              <a:spcBef>
                <a:spcPts val="1400"/>
              </a:spcBef>
              <a:buNone/>
            </a:pPr>
            <a:r>
              <a:rPr lang="zh-CN" altLang="en-US" sz="1600" b="0" i="0" dirty="0">
                <a:solidFill>
                  <a:srgbClr val="000000"/>
                </a:solidFill>
                <a:latin typeface="Arial"/>
                <a:cs typeface="Arial"/>
              </a:rPr>
              <a:t>原子发射对多数元素而言都很强，因此使多数元素的检测性能</a:t>
            </a:r>
            <a:r>
              <a:rPr lang="zh-CN" altLang="en-US" sz="1600" b="0" i="0" spc="-20" dirty="0">
                <a:solidFill>
                  <a:srgbClr val="000000"/>
                </a:solidFill>
                <a:latin typeface="Arial"/>
                <a:cs typeface="Arial"/>
              </a:rPr>
              <a:t>与火焰 </a:t>
            </a:r>
            <a:r>
              <a:rPr lang="en-US" altLang="zh-CN" sz="1600" b="0" i="0" spc="-20" dirty="0">
                <a:solidFill>
                  <a:srgbClr val="000000"/>
                </a:solidFill>
                <a:latin typeface="Arial"/>
                <a:cs typeface="Arial"/>
              </a:rPr>
              <a:t>AA </a:t>
            </a:r>
            <a:r>
              <a:rPr lang="zh-CN" altLang="en-US" sz="1600" b="0" i="0" spc="-20" dirty="0">
                <a:solidFill>
                  <a:srgbClr val="000000"/>
                </a:solidFill>
                <a:latin typeface="Arial"/>
                <a:cs typeface="Arial"/>
              </a:rPr>
              <a:t>的线性动态范围</a:t>
            </a:r>
            <a:r>
              <a:rPr lang="zh-CN" altLang="en-US" sz="1600" b="0" i="0" dirty="0">
                <a:solidFill>
                  <a:srgbClr val="000000"/>
                </a:solidFill>
                <a:latin typeface="Arial"/>
                <a:cs typeface="Arial"/>
              </a:rPr>
              <a:t>得到了提高。</a:t>
            </a:r>
          </a:p>
          <a:p>
            <a:pPr>
              <a:spcBef>
                <a:spcPts val="1400"/>
              </a:spcBef>
            </a:pPr>
            <a:r>
              <a:rPr lang="zh-CN" altLang="en-US" sz="1600" b="0" dirty="0">
                <a:solidFill>
                  <a:srgbClr val="000000"/>
                </a:solidFill>
                <a:latin typeface="Arial"/>
                <a:cs typeface="Arial"/>
              </a:rPr>
              <a:t>通过目标元素特征波长的光学测定来测量发射光线的强度。 </a:t>
            </a:r>
          </a:p>
          <a:p>
            <a:pPr marL="0" indent="0" algn="l" defTabSz="685800">
              <a:spcBef>
                <a:spcPts val="0"/>
              </a:spcBef>
              <a:spcAft>
                <a:spcPts val="0"/>
              </a:spcAft>
              <a:buNone/>
            </a:pPr>
            <a:endParaRPr lang="zh-CN" altLang="en-US" dirty="0"/>
          </a:p>
        </p:txBody>
      </p:sp>
      <p:graphicFrame>
        <p:nvGraphicFramePr>
          <p:cNvPr id="11" name="Table 10"/>
          <p:cNvGraphicFramePr>
            <a:graphicFrameLocks noGrp="1"/>
          </p:cNvGraphicFramePr>
          <p:nvPr>
            <p:extLst>
              <p:ext uri="{D42A27DB-BD31-4B8C-83A1-F6EECF244321}">
                <p14:modId xmlns:p14="http://schemas.microsoft.com/office/powerpoint/2010/main" val="1916509265"/>
              </p:ext>
            </p:extLst>
          </p:nvPr>
        </p:nvGraphicFramePr>
        <p:xfrm>
          <a:off x="4788000" y="1612800"/>
          <a:ext cx="4127400" cy="3879520"/>
        </p:xfrm>
        <a:graphic>
          <a:graphicData uri="http://schemas.openxmlformats.org/drawingml/2006/table">
            <a:tbl>
              <a:tblPr firstRow="1" bandRow="1">
                <a:tableStyleId>{69012ECD-51FC-41F1-AA8D-1B2483CD663E}</a:tableStyleId>
              </a:tblPr>
              <a:tblGrid>
                <a:gridCol w="4127400">
                  <a:extLst>
                    <a:ext uri="{9D8B030D-6E8A-4147-A177-3AD203B41FA5}">
                      <a16:colId xmlns:a16="http://schemas.microsoft.com/office/drawing/2014/main" val="20000"/>
                    </a:ext>
                  </a:extLst>
                </a:gridCol>
              </a:tblGrid>
              <a:tr h="324000">
                <a:tc>
                  <a:txBody>
                    <a:bodyPr/>
                    <a:lstStyle/>
                    <a:p>
                      <a:pPr marL="0" algn="l" defTabSz="685800">
                        <a:buNone/>
                      </a:pPr>
                      <a:r>
                        <a:rPr lang="en-US" altLang="zh-CN" sz="1400" b="1" i="0" noProof="0" dirty="0">
                          <a:solidFill>
                            <a:srgbClr val="FFFFFF"/>
                          </a:solidFill>
                          <a:latin typeface="Arial"/>
                          <a:ea typeface="+mn-ea"/>
                          <a:cs typeface="+mn-cs"/>
                        </a:rPr>
                        <a:t>MP-AES</a:t>
                      </a:r>
                    </a:p>
                  </a:txBody>
                  <a:tcPr anchor="ctr"/>
                </a:tc>
                <a:extLst>
                  <a:ext uri="{0D108BD9-81ED-4DB2-BD59-A6C34878D82A}">
                    <a16:rowId xmlns:a16="http://schemas.microsoft.com/office/drawing/2014/main" val="10000"/>
                  </a:ext>
                </a:extLst>
              </a:tr>
              <a:tr h="324000">
                <a:tc>
                  <a:txBody>
                    <a:bodyPr/>
                    <a:lstStyle/>
                    <a:p>
                      <a:pPr marL="0" indent="0" algn="l" defTabSz="685800">
                        <a:spcAft>
                          <a:spcPts val="200"/>
                        </a:spcAft>
                        <a:buNone/>
                      </a:pPr>
                      <a:r>
                        <a:rPr lang="zh-CN" altLang="en-US" sz="1400" b="1" i="0" noProof="0" dirty="0">
                          <a:solidFill>
                            <a:srgbClr val="0085D5"/>
                          </a:solidFill>
                          <a:latin typeface="Arial"/>
                          <a:ea typeface="+mn-ea"/>
                          <a:cs typeface="+mn-cs"/>
                        </a:rPr>
                        <a:t>优点</a:t>
                      </a:r>
                    </a:p>
                  </a:txBody>
                  <a:tcPr marT="36000" marB="36000">
                    <a:noFill/>
                  </a:tcPr>
                </a:tc>
                <a:extLst>
                  <a:ext uri="{0D108BD9-81ED-4DB2-BD59-A6C34878D82A}">
                    <a16:rowId xmlns:a16="http://schemas.microsoft.com/office/drawing/2014/main" val="10001"/>
                  </a:ext>
                </a:extLst>
              </a:tr>
              <a:tr h="661436">
                <a:tc>
                  <a:txBody>
                    <a:bodyPr/>
                    <a:lstStyle/>
                    <a:p>
                      <a:pPr marL="172800" marR="0" lvl="0" indent="-172800" algn="l" defTabSz="914400" rtl="0" eaLnBrk="1" fontAlgn="base" latinLnBrk="0" hangingPunct="1">
                        <a:lnSpc>
                          <a:spcPct val="100000"/>
                        </a:lnSpc>
                        <a:spcBef>
                          <a:spcPts val="200"/>
                        </a:spcBef>
                        <a:spcAft>
                          <a:spcPts val="0"/>
                        </a:spcAft>
                        <a:buClrTx/>
                        <a:buSzTx/>
                        <a:buFontTx/>
                        <a:buChar char="•"/>
                        <a:tabLst/>
                        <a:defRPr/>
                      </a:pPr>
                      <a:r>
                        <a:rPr lang="zh-CN" altLang="en-US" sz="1400" kern="0" noProof="0" dirty="0">
                          <a:solidFill>
                            <a:schemeClr val="tx1"/>
                          </a:solidFill>
                          <a:latin typeface="+mn-lt"/>
                          <a:ea typeface="+mn-ea"/>
                          <a:cs typeface="+mn-cs"/>
                        </a:rPr>
                        <a:t>安全（无需使用可燃气体）</a:t>
                      </a:r>
                    </a:p>
                    <a:p>
                      <a:pPr marL="172800" marR="0" lvl="0" indent="-172800" algn="l" defTabSz="914400" rtl="0" eaLnBrk="1" fontAlgn="base" latinLnBrk="0" hangingPunct="1">
                        <a:lnSpc>
                          <a:spcPct val="100000"/>
                        </a:lnSpc>
                        <a:spcBef>
                          <a:spcPts val="200"/>
                        </a:spcBef>
                        <a:spcAft>
                          <a:spcPts val="0"/>
                        </a:spcAft>
                        <a:buClrTx/>
                        <a:buSzTx/>
                        <a:buFontTx/>
                        <a:buChar char="•"/>
                        <a:tabLst/>
                        <a:defRPr/>
                      </a:pPr>
                      <a:r>
                        <a:rPr lang="zh-CN" altLang="en-US" sz="1400" kern="0" noProof="0" dirty="0">
                          <a:solidFill>
                            <a:schemeClr val="tx1"/>
                          </a:solidFill>
                          <a:latin typeface="+mn-lt"/>
                          <a:ea typeface="+mn-ea"/>
                          <a:cs typeface="+mn-cs"/>
                        </a:rPr>
                        <a:t>操作成本低，因为可采用氮气发生器将氮气从压缩空气中提取出来</a:t>
                      </a:r>
                    </a:p>
                    <a:p>
                      <a:pPr marL="172800" marR="0" lvl="0" indent="-172800" algn="l" defTabSz="914400" rtl="0" eaLnBrk="1" fontAlgn="base" latinLnBrk="0" hangingPunct="1">
                        <a:lnSpc>
                          <a:spcPct val="100000"/>
                        </a:lnSpc>
                        <a:spcBef>
                          <a:spcPts val="200"/>
                        </a:spcBef>
                        <a:spcAft>
                          <a:spcPts val="0"/>
                        </a:spcAft>
                        <a:buClrTx/>
                        <a:buSzTx/>
                        <a:buFontTx/>
                        <a:buChar char="•"/>
                        <a:tabLst/>
                        <a:defRPr/>
                      </a:pPr>
                      <a:r>
                        <a:rPr lang="zh-CN" altLang="en-US" sz="1400" kern="0" noProof="0" dirty="0">
                          <a:solidFill>
                            <a:schemeClr val="tx1"/>
                          </a:solidFill>
                          <a:latin typeface="+mn-lt"/>
                          <a:ea typeface="+mn-ea"/>
                          <a:cs typeface="+mn-cs"/>
                        </a:rPr>
                        <a:t>分析时无需采用灯</a:t>
                      </a:r>
                    </a:p>
                    <a:p>
                      <a:pPr marL="172800" marR="0" lvl="0" indent="-172800" algn="l" defTabSz="914400" rtl="0" eaLnBrk="1" fontAlgn="base" latinLnBrk="0" hangingPunct="1">
                        <a:lnSpc>
                          <a:spcPct val="100000"/>
                        </a:lnSpc>
                        <a:spcBef>
                          <a:spcPts val="200"/>
                        </a:spcBef>
                        <a:spcAft>
                          <a:spcPts val="0"/>
                        </a:spcAft>
                        <a:buClrTx/>
                        <a:buSzTx/>
                        <a:buFontTx/>
                        <a:buChar char="•"/>
                        <a:tabLst/>
                        <a:defRPr/>
                      </a:pPr>
                      <a:r>
                        <a:rPr lang="zh-CN" altLang="en-US" sz="1400" kern="0" noProof="0" dirty="0">
                          <a:solidFill>
                            <a:schemeClr val="tx1"/>
                          </a:solidFill>
                          <a:latin typeface="+mn-lt"/>
                          <a:ea typeface="+mn-ea"/>
                          <a:cs typeface="+mn-cs"/>
                        </a:rPr>
                        <a:t>可对几乎所有金属和许多类金属元素进行定性与定量分析</a:t>
                      </a:r>
                    </a:p>
                    <a:p>
                      <a:pPr marL="172800" marR="0" lvl="0" indent="-172800" algn="l" defTabSz="914400" rtl="0" eaLnBrk="1" fontAlgn="base" latinLnBrk="0" hangingPunct="1">
                        <a:lnSpc>
                          <a:spcPct val="100000"/>
                        </a:lnSpc>
                        <a:spcBef>
                          <a:spcPts val="200"/>
                        </a:spcBef>
                        <a:spcAft>
                          <a:spcPts val="0"/>
                        </a:spcAft>
                        <a:buClrTx/>
                        <a:buSzTx/>
                        <a:buFontTx/>
                        <a:buChar char="•"/>
                        <a:tabLst/>
                        <a:defRPr/>
                      </a:pPr>
                      <a:r>
                        <a:rPr lang="zh-CN" altLang="en-US" sz="1400" kern="0" noProof="0" dirty="0">
                          <a:solidFill>
                            <a:schemeClr val="tx1"/>
                          </a:solidFill>
                          <a:latin typeface="+mn-lt"/>
                          <a:ea typeface="+mn-ea"/>
                          <a:cs typeface="+mn-cs"/>
                        </a:rPr>
                        <a:t>性能优于火焰 </a:t>
                      </a:r>
                      <a:r>
                        <a:rPr lang="en-US" altLang="zh-CN" sz="1400" kern="0" noProof="0" dirty="0">
                          <a:solidFill>
                            <a:schemeClr val="tx1"/>
                          </a:solidFill>
                          <a:latin typeface="+mn-lt"/>
                          <a:ea typeface="+mn-ea"/>
                          <a:cs typeface="+mn-cs"/>
                        </a:rPr>
                        <a:t>AAS</a:t>
                      </a:r>
                    </a:p>
                  </a:txBody>
                  <a:tcPr marT="36000" marB="36000"/>
                </a:tc>
                <a:extLst>
                  <a:ext uri="{0D108BD9-81ED-4DB2-BD59-A6C34878D82A}">
                    <a16:rowId xmlns:a16="http://schemas.microsoft.com/office/drawing/2014/main" val="10002"/>
                  </a:ext>
                </a:extLst>
              </a:tr>
              <a:tr h="324000">
                <a:tc>
                  <a:txBody>
                    <a:bodyPr/>
                    <a:lstStyle/>
                    <a:p>
                      <a:pPr marL="0" indent="0" algn="l" defTabSz="685800">
                        <a:spcAft>
                          <a:spcPts val="200"/>
                        </a:spcAft>
                        <a:buNone/>
                      </a:pPr>
                      <a:r>
                        <a:rPr lang="zh-CN" altLang="en-US" sz="1400" b="1" i="0" noProof="0" dirty="0">
                          <a:solidFill>
                            <a:srgbClr val="0085D5"/>
                          </a:solidFill>
                          <a:latin typeface="Arial"/>
                          <a:ea typeface="+mn-ea"/>
                          <a:cs typeface="+mn-cs"/>
                        </a:rPr>
                        <a:t>局限性</a:t>
                      </a:r>
                    </a:p>
                  </a:txBody>
                  <a:tcPr marT="36000" marB="36000">
                    <a:noFill/>
                  </a:tcPr>
                </a:tc>
                <a:extLst>
                  <a:ext uri="{0D108BD9-81ED-4DB2-BD59-A6C34878D82A}">
                    <a16:rowId xmlns:a16="http://schemas.microsoft.com/office/drawing/2014/main" val="10003"/>
                  </a:ext>
                </a:extLst>
              </a:tr>
              <a:tr h="917837">
                <a:tc>
                  <a:txBody>
                    <a:bodyPr/>
                    <a:lstStyle/>
                    <a:p>
                      <a:pPr marL="172800" marR="0" lvl="0" indent="-172800" algn="l" defTabSz="914400" rtl="0" eaLnBrk="1" fontAlgn="base" latinLnBrk="0" hangingPunct="1">
                        <a:lnSpc>
                          <a:spcPct val="100000"/>
                        </a:lnSpc>
                        <a:spcBef>
                          <a:spcPts val="200"/>
                        </a:spcBef>
                        <a:spcAft>
                          <a:spcPts val="0"/>
                        </a:spcAft>
                        <a:buClrTx/>
                        <a:buSzTx/>
                        <a:buFontTx/>
                        <a:buChar char="•"/>
                        <a:tabLst/>
                        <a:defRPr/>
                      </a:pPr>
                      <a:r>
                        <a:rPr lang="zh-CN" altLang="en-US" sz="1400" kern="0" noProof="0" dirty="0">
                          <a:solidFill>
                            <a:schemeClr val="tx1"/>
                          </a:solidFill>
                          <a:latin typeface="+mn-lt"/>
                          <a:ea typeface="+mn-ea"/>
                          <a:cs typeface="+mn-cs"/>
                        </a:rPr>
                        <a:t>初始成本比 </a:t>
                      </a:r>
                      <a:r>
                        <a:rPr lang="en-US" altLang="zh-CN" sz="1400" kern="0" noProof="0" dirty="0">
                          <a:solidFill>
                            <a:schemeClr val="tx1"/>
                          </a:solidFill>
                          <a:latin typeface="+mn-lt"/>
                          <a:ea typeface="+mn-ea"/>
                          <a:cs typeface="+mn-cs"/>
                        </a:rPr>
                        <a:t>AAS </a:t>
                      </a:r>
                      <a:r>
                        <a:rPr lang="zh-CN" altLang="en-US" sz="1400" kern="0" noProof="0" dirty="0">
                          <a:solidFill>
                            <a:schemeClr val="tx1"/>
                          </a:solidFill>
                          <a:latin typeface="+mn-lt"/>
                          <a:ea typeface="+mn-ea"/>
                          <a:cs typeface="+mn-cs"/>
                        </a:rPr>
                        <a:t>高</a:t>
                      </a:r>
                    </a:p>
                    <a:p>
                      <a:pPr marL="172800" marR="0" lvl="0" indent="-172800" algn="l" defTabSz="914400" rtl="0" eaLnBrk="1" fontAlgn="base" latinLnBrk="0" hangingPunct="1">
                        <a:lnSpc>
                          <a:spcPct val="100000"/>
                        </a:lnSpc>
                        <a:spcBef>
                          <a:spcPts val="200"/>
                        </a:spcBef>
                        <a:spcAft>
                          <a:spcPts val="0"/>
                        </a:spcAft>
                        <a:buClrTx/>
                        <a:buSzTx/>
                        <a:buFontTx/>
                        <a:buChar char="•"/>
                        <a:tabLst/>
                        <a:defRPr/>
                      </a:pPr>
                      <a:r>
                        <a:rPr lang="zh-CN" altLang="en-US" sz="1400" kern="0" noProof="0" dirty="0">
                          <a:solidFill>
                            <a:schemeClr val="tx1"/>
                          </a:solidFill>
                          <a:latin typeface="+mn-lt"/>
                          <a:ea typeface="+mn-ea"/>
                          <a:cs typeface="+mn-cs"/>
                        </a:rPr>
                        <a:t>与火焰 </a:t>
                      </a:r>
                      <a:r>
                        <a:rPr lang="en-US" altLang="zh-CN" sz="1400" kern="0" noProof="0" dirty="0">
                          <a:solidFill>
                            <a:schemeClr val="tx1"/>
                          </a:solidFill>
                          <a:latin typeface="+mn-lt"/>
                          <a:ea typeface="+mn-ea"/>
                          <a:cs typeface="+mn-cs"/>
                        </a:rPr>
                        <a:t>AA </a:t>
                      </a:r>
                      <a:r>
                        <a:rPr lang="zh-CN" altLang="en-US" sz="1400" kern="0" noProof="0" dirty="0">
                          <a:solidFill>
                            <a:schemeClr val="tx1"/>
                          </a:solidFill>
                          <a:latin typeface="+mn-lt"/>
                          <a:ea typeface="+mn-ea"/>
                          <a:cs typeface="+mn-cs"/>
                        </a:rPr>
                        <a:t>相比干扰更多（包括光谱干扰）</a:t>
                      </a:r>
                    </a:p>
                    <a:p>
                      <a:pPr marL="172800" marR="0" lvl="0" indent="-172800" algn="l" defTabSz="914400" rtl="0" eaLnBrk="1" fontAlgn="base" latinLnBrk="0" hangingPunct="1">
                        <a:lnSpc>
                          <a:spcPct val="100000"/>
                        </a:lnSpc>
                        <a:spcBef>
                          <a:spcPts val="200"/>
                        </a:spcBef>
                        <a:spcAft>
                          <a:spcPts val="0"/>
                        </a:spcAft>
                        <a:buClrTx/>
                        <a:buSzTx/>
                        <a:buFontTx/>
                        <a:buChar char="•"/>
                        <a:tabLst/>
                        <a:defRPr/>
                      </a:pPr>
                      <a:r>
                        <a:rPr lang="zh-CN" altLang="en-US" sz="1400" kern="0" noProof="0" dirty="0">
                          <a:solidFill>
                            <a:schemeClr val="tx1"/>
                          </a:solidFill>
                          <a:latin typeface="+mn-lt"/>
                          <a:ea typeface="+mn-ea"/>
                          <a:cs typeface="+mn-cs"/>
                        </a:rPr>
                        <a:t>灵敏度不及石墨炉 </a:t>
                      </a:r>
                      <a:r>
                        <a:rPr lang="en-US" altLang="zh-CN" sz="1400" kern="0" noProof="0" dirty="0">
                          <a:solidFill>
                            <a:schemeClr val="tx1"/>
                          </a:solidFill>
                          <a:latin typeface="+mn-lt"/>
                          <a:ea typeface="+mn-ea"/>
                          <a:cs typeface="+mn-cs"/>
                        </a:rPr>
                        <a:t>AAS </a:t>
                      </a:r>
                      <a:r>
                        <a:rPr lang="zh-CN" altLang="en-US" sz="1400" kern="0" noProof="0" dirty="0">
                          <a:solidFill>
                            <a:schemeClr val="tx1"/>
                          </a:solidFill>
                          <a:latin typeface="+mn-lt"/>
                          <a:ea typeface="+mn-ea"/>
                          <a:cs typeface="+mn-cs"/>
                        </a:rPr>
                        <a:t>或 </a:t>
                      </a:r>
                      <a:r>
                        <a:rPr lang="en-US" altLang="zh-CN" sz="1400" kern="0" noProof="0" dirty="0">
                          <a:solidFill>
                            <a:schemeClr val="tx1"/>
                          </a:solidFill>
                          <a:latin typeface="+mn-lt"/>
                          <a:ea typeface="+mn-ea"/>
                          <a:cs typeface="+mn-cs"/>
                        </a:rPr>
                        <a:t>ICP-MS</a:t>
                      </a:r>
                    </a:p>
                    <a:p>
                      <a:pPr marL="172800" marR="0" lvl="0" indent="-172800" algn="l" defTabSz="914400" rtl="0" eaLnBrk="1" fontAlgn="base" latinLnBrk="0" hangingPunct="1">
                        <a:lnSpc>
                          <a:spcPct val="100000"/>
                        </a:lnSpc>
                        <a:spcBef>
                          <a:spcPts val="200"/>
                        </a:spcBef>
                        <a:spcAft>
                          <a:spcPts val="0"/>
                        </a:spcAft>
                        <a:buClrTx/>
                        <a:buSzTx/>
                        <a:buFontTx/>
                        <a:buChar char="•"/>
                        <a:tabLst/>
                        <a:defRPr/>
                      </a:pPr>
                      <a:r>
                        <a:rPr lang="zh-CN" altLang="en-US" sz="1400" kern="0" noProof="0" dirty="0">
                          <a:solidFill>
                            <a:schemeClr val="tx1"/>
                          </a:solidFill>
                          <a:latin typeface="+mn-lt"/>
                          <a:ea typeface="+mn-ea"/>
                          <a:cs typeface="+mn-cs"/>
                        </a:rPr>
                        <a:t>分析效率不及 </a:t>
                      </a:r>
                      <a:r>
                        <a:rPr lang="en-US" altLang="zh-CN" sz="1400" kern="0" noProof="0" dirty="0">
                          <a:solidFill>
                            <a:schemeClr val="tx1"/>
                          </a:solidFill>
                          <a:latin typeface="+mn-lt"/>
                          <a:ea typeface="+mn-ea"/>
                          <a:cs typeface="+mn-cs"/>
                        </a:rPr>
                        <a:t>ICP-OES </a:t>
                      </a:r>
                      <a:r>
                        <a:rPr lang="zh-CN" altLang="en-US" sz="1400" kern="0" noProof="0" dirty="0">
                          <a:solidFill>
                            <a:schemeClr val="tx1"/>
                          </a:solidFill>
                          <a:latin typeface="+mn-lt"/>
                          <a:ea typeface="+mn-ea"/>
                          <a:cs typeface="+mn-cs"/>
                        </a:rPr>
                        <a:t>高</a:t>
                      </a:r>
                    </a:p>
                    <a:p>
                      <a:pPr marL="172800" marR="0" lvl="0" indent="-172800" algn="l" defTabSz="914400" rtl="0" eaLnBrk="1" fontAlgn="base" latinLnBrk="0" hangingPunct="1">
                        <a:lnSpc>
                          <a:spcPct val="100000"/>
                        </a:lnSpc>
                        <a:spcBef>
                          <a:spcPts val="200"/>
                        </a:spcBef>
                        <a:spcAft>
                          <a:spcPts val="0"/>
                        </a:spcAft>
                        <a:buClrTx/>
                        <a:buSzTx/>
                        <a:buFontTx/>
                        <a:buChar char="•"/>
                        <a:tabLst/>
                        <a:defRPr/>
                      </a:pPr>
                      <a:r>
                        <a:rPr lang="zh-CN" altLang="en-US" sz="1400" kern="0" noProof="0" dirty="0">
                          <a:solidFill>
                            <a:schemeClr val="tx1"/>
                          </a:solidFill>
                          <a:latin typeface="+mn-lt"/>
                          <a:ea typeface="+mn-ea"/>
                          <a:cs typeface="+mn-cs"/>
                        </a:rPr>
                        <a:t>无法测定同位素</a:t>
                      </a:r>
                    </a:p>
                  </a:txBody>
                  <a:tcPr marT="36000" marB="36000"/>
                </a:tc>
                <a:extLst>
                  <a:ext uri="{0D108BD9-81ED-4DB2-BD59-A6C34878D82A}">
                    <a16:rowId xmlns:a16="http://schemas.microsoft.com/office/drawing/2014/main" val="10004"/>
                  </a:ext>
                </a:extLst>
              </a:tr>
            </a:tbl>
          </a:graphicData>
        </a:graphic>
      </p:graphicFrame>
      <p:grpSp>
        <p:nvGrpSpPr>
          <p:cNvPr id="5" name="Group 4"/>
          <p:cNvGrpSpPr/>
          <p:nvPr/>
        </p:nvGrpSpPr>
        <p:grpSpPr>
          <a:xfrm>
            <a:off x="0" y="6085641"/>
            <a:ext cx="619067" cy="246221"/>
            <a:chOff x="1689099" y="6028267"/>
            <a:chExt cx="1087983" cy="246221"/>
          </a:xfrm>
        </p:grpSpPr>
        <p:sp>
          <p:nvSpPr>
            <p:cNvPr id="6" name="Action Button: Custom 5">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7" name="Chevron 6">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D4D4D"/>
                </a:solidFill>
              </a:endParaRPr>
            </a:p>
          </p:txBody>
        </p:sp>
        <p:sp>
          <p:nvSpPr>
            <p:cNvPr id="8" name="Chevron 7">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D4D4D"/>
                </a:solidFill>
              </a:endParaRPr>
            </a:p>
          </p:txBody>
        </p:sp>
        <p:sp>
          <p:nvSpPr>
            <p:cNvPr id="9" name="TextBox 8">
              <a:hlinkClick r:id="rId3"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altLang="zh-CN" sz="1000" b="1" i="0" dirty="0">
                <a:solidFill>
                  <a:srgbClr val="FFFFFF"/>
                </a:solidFill>
                <a:latin typeface="Arial"/>
                <a:ea typeface="+mn-ea"/>
                <a:cs typeface="+mn-cs"/>
              </a:endParaRPr>
            </a:p>
          </p:txBody>
        </p:sp>
      </p:grpSp>
    </p:spTree>
    <p:extLst>
      <p:ext uri="{BB962C8B-B14F-4D97-AF65-F5344CB8AC3E}">
        <p14:creationId xmlns:p14="http://schemas.microsoft.com/office/powerpoint/2010/main" val="17365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pPr algn="l" defTabSz="685800">
              <a:spcBef>
                <a:spcPts val="1"/>
              </a:spcBef>
              <a:spcAft>
                <a:spcPts val="300"/>
              </a:spcAft>
              <a:buNone/>
            </a:pPr>
            <a:r>
              <a:rPr lang="zh-CN" altLang="en-US" sz="3800" b="0" i="0" dirty="0">
                <a:solidFill>
                  <a:srgbClr val="000000"/>
                </a:solidFill>
                <a:latin typeface="Arial Narrow"/>
                <a:ea typeface="+mj-ea"/>
                <a:cs typeface="Arial Narrow"/>
              </a:rPr>
              <a:t>微波等离子体原子发射光谱</a:t>
            </a:r>
            <a:br>
              <a:rPr lang="zh-CN" altLang="en-US" sz="3000" b="0" i="0" dirty="0">
                <a:solidFill>
                  <a:srgbClr val="000000"/>
                </a:solidFill>
                <a:latin typeface="Arial Narrow"/>
                <a:ea typeface="+mj-ea"/>
                <a:cs typeface="Arial Narrow"/>
              </a:rPr>
            </a:br>
            <a:r>
              <a:rPr lang="zh-CN" altLang="en-US" sz="3100" b="0" i="0" dirty="0">
                <a:solidFill>
                  <a:srgbClr val="000000"/>
                </a:solidFill>
                <a:latin typeface="Arial Narrow"/>
                <a:ea typeface="+mj-ea"/>
                <a:cs typeface="Arial Narrow"/>
              </a:rPr>
              <a:t>系统</a:t>
            </a:r>
          </a:p>
        </p:txBody>
      </p:sp>
      <p:sp>
        <p:nvSpPr>
          <p:cNvPr id="12" name="TextBox 11"/>
          <p:cNvSpPr txBox="1"/>
          <p:nvPr/>
        </p:nvSpPr>
        <p:spPr>
          <a:xfrm>
            <a:off x="332650" y="1569262"/>
            <a:ext cx="3834565" cy="2049279"/>
          </a:xfrm>
          <a:prstGeom prst="rect">
            <a:avLst/>
          </a:prstGeom>
          <a:noFill/>
        </p:spPr>
        <p:txBody>
          <a:bodyPr wrap="square" lIns="0" rtlCol="0">
            <a:spAutoFit/>
          </a:bodyPr>
          <a:lstStyle/>
          <a:p>
            <a:pPr marL="0" indent="-51206400" algn="l" defTabSz="914400">
              <a:spcBef>
                <a:spcPts val="300"/>
              </a:spcBef>
              <a:buNone/>
            </a:pPr>
            <a:r>
              <a:rPr lang="zh-CN" altLang="en-US" sz="1800" b="1" i="0" dirty="0">
                <a:solidFill>
                  <a:srgbClr val="000000"/>
                </a:solidFill>
                <a:latin typeface="Arial"/>
              </a:rPr>
              <a:t>主要应用</a:t>
            </a:r>
          </a:p>
          <a:p>
            <a:pPr marL="230400" indent="-230400">
              <a:spcBef>
                <a:spcPts val="700"/>
              </a:spcBef>
              <a:buClr>
                <a:srgbClr val="000000"/>
              </a:buClr>
              <a:buFont typeface="Arial" panose="020B0604020202020204" pitchFamily="34" charset="0"/>
              <a:buChar char="•"/>
            </a:pPr>
            <a:r>
              <a:rPr lang="zh-CN" altLang="en-US" sz="1600" dirty="0">
                <a:solidFill>
                  <a:schemeClr val="tx2"/>
                </a:solidFill>
              </a:rPr>
              <a:t>地质样品中的微量元素</a:t>
            </a:r>
          </a:p>
          <a:p>
            <a:pPr marL="230400" indent="-230400">
              <a:spcBef>
                <a:spcPts val="700"/>
              </a:spcBef>
              <a:buClr>
                <a:srgbClr val="000000"/>
              </a:buClr>
              <a:buFont typeface="Arial" panose="020B0604020202020204" pitchFamily="34" charset="0"/>
              <a:buChar char="•"/>
            </a:pPr>
            <a:r>
              <a:rPr lang="zh-CN" altLang="en-US" sz="1600" dirty="0">
                <a:solidFill>
                  <a:schemeClr val="tx2"/>
                </a:solidFill>
              </a:rPr>
              <a:t>土壤提取物中的金属</a:t>
            </a:r>
          </a:p>
          <a:p>
            <a:pPr marL="230400" indent="-230400">
              <a:spcBef>
                <a:spcPts val="700"/>
              </a:spcBef>
              <a:buClr>
                <a:srgbClr val="000000"/>
              </a:buClr>
              <a:buFont typeface="Arial" panose="020B0604020202020204" pitchFamily="34" charset="0"/>
              <a:buChar char="•"/>
            </a:pPr>
            <a:r>
              <a:rPr lang="zh-CN" altLang="en-US" sz="1600" dirty="0">
                <a:solidFill>
                  <a:schemeClr val="tx2"/>
                </a:solidFill>
              </a:rPr>
              <a:t>食品与饮料中的常量元素</a:t>
            </a:r>
          </a:p>
          <a:p>
            <a:pPr marL="230400" indent="-230400">
              <a:spcBef>
                <a:spcPts val="700"/>
              </a:spcBef>
              <a:buClr>
                <a:srgbClr val="000000"/>
              </a:buClr>
              <a:buFont typeface="Arial" panose="020B0604020202020204" pitchFamily="34" charset="0"/>
              <a:buChar char="•"/>
            </a:pPr>
            <a:r>
              <a:rPr lang="zh-CN" altLang="en-US" sz="1600" dirty="0">
                <a:solidFill>
                  <a:schemeClr val="tx2"/>
                </a:solidFill>
              </a:rPr>
              <a:t>石油分析</a:t>
            </a:r>
          </a:p>
          <a:p>
            <a:pPr marL="230400" indent="-230400">
              <a:spcBef>
                <a:spcPts val="700"/>
              </a:spcBef>
              <a:buClr>
                <a:srgbClr val="000000"/>
              </a:buClr>
              <a:buFont typeface="Arial" panose="020B0604020202020204" pitchFamily="34" charset="0"/>
              <a:buChar char="•"/>
            </a:pPr>
            <a:r>
              <a:rPr lang="zh-CN" altLang="en-US" sz="1600" dirty="0">
                <a:solidFill>
                  <a:schemeClr val="tx2"/>
                </a:solidFill>
              </a:rPr>
              <a:t>废水分析</a:t>
            </a:r>
          </a:p>
        </p:txBody>
      </p:sp>
      <p:grpSp>
        <p:nvGrpSpPr>
          <p:cNvPr id="13" name="Group 12"/>
          <p:cNvGrpSpPr/>
          <p:nvPr/>
        </p:nvGrpSpPr>
        <p:grpSpPr>
          <a:xfrm>
            <a:off x="0" y="6085641"/>
            <a:ext cx="619067" cy="246221"/>
            <a:chOff x="1689099" y="6028267"/>
            <a:chExt cx="1087983" cy="246221"/>
          </a:xfrm>
        </p:grpSpPr>
        <p:sp>
          <p:nvSpPr>
            <p:cNvPr id="14" name="Action Button: Custom 13">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15" name="Chevron 14">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D4D4D"/>
                </a:solidFill>
              </a:endParaRPr>
            </a:p>
          </p:txBody>
        </p:sp>
        <p:sp>
          <p:nvSpPr>
            <p:cNvPr id="16" name="Chevron 15">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D4D4D"/>
                </a:solidFill>
              </a:endParaRPr>
            </a:p>
          </p:txBody>
        </p:sp>
        <p:sp>
          <p:nvSpPr>
            <p:cNvPr id="17" name="TextBox 16">
              <a:hlinkClick r:id="rId3"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altLang="zh-CN" sz="1000" b="1" i="0" dirty="0">
                <a:solidFill>
                  <a:srgbClr val="FFFFFF"/>
                </a:solidFill>
                <a:latin typeface="Arial"/>
                <a:ea typeface="+mn-ea"/>
                <a:cs typeface="+mn-cs"/>
              </a:endParaRPr>
            </a:p>
          </p:txBody>
        </p:sp>
      </p:gr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9945" y="2182738"/>
            <a:ext cx="3245554" cy="3097567"/>
          </a:xfrm>
          <a:prstGeom prst="rect">
            <a:avLst/>
          </a:prstGeom>
        </p:spPr>
      </p:pic>
      <p:sp>
        <p:nvSpPr>
          <p:cNvPr id="10" name="TextBox 9"/>
          <p:cNvSpPr txBox="1"/>
          <p:nvPr/>
        </p:nvSpPr>
        <p:spPr>
          <a:xfrm>
            <a:off x="4195292" y="4738222"/>
            <a:ext cx="707886" cy="276999"/>
          </a:xfrm>
          <a:prstGeom prst="rect">
            <a:avLst/>
          </a:prstGeom>
          <a:noFill/>
        </p:spPr>
        <p:txBody>
          <a:bodyPr wrap="none" lIns="0" rtlCol="0">
            <a:spAutoFit/>
          </a:bodyPr>
          <a:lstStyle/>
          <a:p>
            <a:r>
              <a:rPr lang="zh-CN" altLang="en-US" sz="1200" dirty="0"/>
              <a:t>微波导波</a:t>
            </a:r>
            <a:endParaRPr lang="zh-CN" altLang="en-US" sz="1200" b="0" i="0" dirty="0">
              <a:latin typeface="Arial"/>
              <a:ea typeface="+mn-ea"/>
              <a:cs typeface="+mn-cs"/>
            </a:endParaRPr>
          </a:p>
        </p:txBody>
      </p:sp>
      <p:sp>
        <p:nvSpPr>
          <p:cNvPr id="36" name="TextBox 35"/>
          <p:cNvSpPr txBox="1"/>
          <p:nvPr/>
        </p:nvSpPr>
        <p:spPr>
          <a:xfrm>
            <a:off x="4211918" y="5309095"/>
            <a:ext cx="1015663" cy="276999"/>
          </a:xfrm>
          <a:prstGeom prst="rect">
            <a:avLst/>
          </a:prstGeom>
          <a:noFill/>
        </p:spPr>
        <p:txBody>
          <a:bodyPr wrap="none" lIns="0" rtlCol="0">
            <a:spAutoFit/>
          </a:bodyPr>
          <a:lstStyle/>
          <a:p>
            <a:r>
              <a:rPr lang="zh-CN" altLang="en-US" sz="1200" dirty="0"/>
              <a:t>样品引入系统</a:t>
            </a:r>
            <a:endParaRPr lang="zh-CN" altLang="en-US" sz="1200" b="0" i="0" dirty="0">
              <a:latin typeface="Arial"/>
              <a:ea typeface="+mn-ea"/>
              <a:cs typeface="+mn-cs"/>
            </a:endParaRPr>
          </a:p>
        </p:txBody>
      </p:sp>
      <p:cxnSp>
        <p:nvCxnSpPr>
          <p:cNvPr id="25" name="Straight Arrow Connector 24"/>
          <p:cNvCxnSpPr>
            <a:stCxn id="36" idx="3"/>
          </p:cNvCxnSpPr>
          <p:nvPr/>
        </p:nvCxnSpPr>
        <p:spPr>
          <a:xfrm flipV="1">
            <a:off x="5227581" y="4632805"/>
            <a:ext cx="1244120" cy="814790"/>
          </a:xfrm>
          <a:prstGeom prst="bentConnector3">
            <a:avLst>
              <a:gd name="adj1" fmla="val 100530"/>
            </a:avLst>
          </a:prstGeom>
          <a:ln w="9525">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823709" y="5292916"/>
            <a:ext cx="400110" cy="276999"/>
          </a:xfrm>
          <a:prstGeom prst="rect">
            <a:avLst/>
          </a:prstGeom>
          <a:noFill/>
        </p:spPr>
        <p:txBody>
          <a:bodyPr wrap="none" lIns="0" rtlCol="0">
            <a:spAutoFit/>
          </a:bodyPr>
          <a:lstStyle/>
          <a:p>
            <a:pPr algn="l" defTabSz="914400">
              <a:buNone/>
            </a:pPr>
            <a:r>
              <a:rPr lang="zh-CN" altLang="en-US" sz="1200" b="0" i="0" dirty="0">
                <a:latin typeface="Arial"/>
                <a:ea typeface="+mn-ea"/>
                <a:cs typeface="+mn-cs"/>
              </a:rPr>
              <a:t>炬管</a:t>
            </a:r>
          </a:p>
        </p:txBody>
      </p:sp>
      <p:sp>
        <p:nvSpPr>
          <p:cNvPr id="41" name="TextBox 40"/>
          <p:cNvSpPr txBox="1"/>
          <p:nvPr/>
        </p:nvSpPr>
        <p:spPr>
          <a:xfrm>
            <a:off x="8035881" y="2374480"/>
            <a:ext cx="707886" cy="276999"/>
          </a:xfrm>
          <a:prstGeom prst="rect">
            <a:avLst/>
          </a:prstGeom>
          <a:noFill/>
        </p:spPr>
        <p:txBody>
          <a:bodyPr wrap="none" lIns="0" rtlCol="0">
            <a:spAutoFit/>
          </a:bodyPr>
          <a:lstStyle/>
          <a:p>
            <a:pPr algn="l" defTabSz="914400">
              <a:buNone/>
            </a:pPr>
            <a:r>
              <a:rPr lang="zh-CN" altLang="en-US" sz="1200" b="0" i="0" dirty="0">
                <a:latin typeface="Arial"/>
                <a:ea typeface="+mn-ea"/>
                <a:cs typeface="+mn-cs"/>
              </a:rPr>
              <a:t>前置光路</a:t>
            </a:r>
          </a:p>
        </p:txBody>
      </p:sp>
      <p:cxnSp>
        <p:nvCxnSpPr>
          <p:cNvPr id="35841" name="Straight Arrow Connector 35840"/>
          <p:cNvCxnSpPr/>
          <p:nvPr/>
        </p:nvCxnSpPr>
        <p:spPr>
          <a:xfrm rot="10800000" flipV="1">
            <a:off x="6840953" y="2445420"/>
            <a:ext cx="1102380" cy="937500"/>
          </a:xfrm>
          <a:prstGeom prst="bentConnector3">
            <a:avLst>
              <a:gd name="adj1" fmla="val -490"/>
            </a:avLst>
          </a:prstGeom>
          <a:ln w="9525">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096024" y="4694738"/>
            <a:ext cx="707886" cy="276999"/>
          </a:xfrm>
          <a:prstGeom prst="rect">
            <a:avLst/>
          </a:prstGeom>
          <a:noFill/>
        </p:spPr>
        <p:txBody>
          <a:bodyPr wrap="none" lIns="0" rtlCol="0">
            <a:spAutoFit/>
          </a:bodyPr>
          <a:lstStyle/>
          <a:p>
            <a:pPr algn="l" defTabSz="914400">
              <a:buNone/>
            </a:pPr>
            <a:r>
              <a:rPr lang="zh-CN" altLang="en-US" sz="1200" b="0" i="0" dirty="0">
                <a:latin typeface="Arial"/>
                <a:ea typeface="+mn-ea"/>
                <a:cs typeface="+mn-cs"/>
              </a:rPr>
              <a:t>等离子体</a:t>
            </a:r>
          </a:p>
        </p:txBody>
      </p:sp>
      <p:cxnSp>
        <p:nvCxnSpPr>
          <p:cNvPr id="35845" name="Straight Arrow Connector 35844"/>
          <p:cNvCxnSpPr/>
          <p:nvPr/>
        </p:nvCxnSpPr>
        <p:spPr>
          <a:xfrm rot="10800000">
            <a:off x="6612344" y="3985576"/>
            <a:ext cx="1394428" cy="898839"/>
          </a:xfrm>
          <a:prstGeom prst="bentConnector3">
            <a:avLst>
              <a:gd name="adj1" fmla="val -92"/>
            </a:avLst>
          </a:prstGeom>
          <a:ln w="9525">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242998" y="1710351"/>
            <a:ext cx="1477328" cy="461665"/>
          </a:xfrm>
          <a:prstGeom prst="rect">
            <a:avLst/>
          </a:prstGeom>
          <a:noFill/>
        </p:spPr>
        <p:txBody>
          <a:bodyPr wrap="none" lIns="0" rtlCol="0">
            <a:spAutoFit/>
          </a:bodyPr>
          <a:lstStyle/>
          <a:p>
            <a:pPr algn="l" defTabSz="914400">
              <a:buNone/>
            </a:pPr>
            <a:r>
              <a:rPr lang="zh-CN" altLang="en-US" sz="1200" b="0" i="0" dirty="0">
                <a:latin typeface="Arial"/>
                <a:ea typeface="+mn-ea"/>
                <a:cs typeface="+mn-cs"/>
              </a:rPr>
              <a:t>采用 </a:t>
            </a:r>
            <a:r>
              <a:rPr lang="en-US" altLang="zh-CN" sz="1200" b="0" i="0" dirty="0">
                <a:latin typeface="Arial"/>
                <a:ea typeface="+mn-ea"/>
                <a:cs typeface="+mn-cs"/>
              </a:rPr>
              <a:t>CCD </a:t>
            </a:r>
            <a:r>
              <a:rPr lang="zh-CN" altLang="en-US" sz="1200" b="0" i="0" dirty="0">
                <a:latin typeface="Arial"/>
                <a:ea typeface="+mn-ea"/>
                <a:cs typeface="+mn-cs"/>
              </a:rPr>
              <a:t>检测器的 </a:t>
            </a:r>
          </a:p>
          <a:p>
            <a:pPr algn="l" defTabSz="914400">
              <a:buNone/>
            </a:pPr>
            <a:r>
              <a:rPr lang="zh-CN" altLang="en-US" sz="1200" b="0" i="0" dirty="0">
                <a:latin typeface="Arial"/>
                <a:ea typeface="+mn-ea"/>
                <a:cs typeface="+mn-cs"/>
              </a:rPr>
              <a:t>单色器</a:t>
            </a:r>
          </a:p>
        </p:txBody>
      </p:sp>
      <p:cxnSp>
        <p:nvCxnSpPr>
          <p:cNvPr id="35848" name="Straight Arrow Connector 35847"/>
          <p:cNvCxnSpPr/>
          <p:nvPr/>
        </p:nvCxnSpPr>
        <p:spPr>
          <a:xfrm>
            <a:off x="4217410" y="2141027"/>
            <a:ext cx="1847882" cy="630931"/>
          </a:xfrm>
          <a:prstGeom prst="bentConnector3">
            <a:avLst>
              <a:gd name="adj1" fmla="val 99999"/>
            </a:avLst>
          </a:prstGeom>
          <a:ln w="9525">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576882" y="1719833"/>
            <a:ext cx="1015663" cy="276999"/>
          </a:xfrm>
          <a:prstGeom prst="rect">
            <a:avLst/>
          </a:prstGeom>
          <a:noFill/>
        </p:spPr>
        <p:txBody>
          <a:bodyPr wrap="none" lIns="0" rtlCol="0">
            <a:spAutoFit/>
          </a:bodyPr>
          <a:lstStyle/>
          <a:p>
            <a:pPr algn="l" defTabSz="914400">
              <a:buNone/>
            </a:pPr>
            <a:r>
              <a:rPr lang="zh-CN" altLang="en-US" sz="1200" b="0" i="0" dirty="0">
                <a:latin typeface="Arial"/>
                <a:ea typeface="+mn-ea"/>
                <a:cs typeface="+mn-cs"/>
              </a:rPr>
              <a:t>波长驱动装置</a:t>
            </a:r>
          </a:p>
        </p:txBody>
      </p:sp>
      <p:cxnSp>
        <p:nvCxnSpPr>
          <p:cNvPr id="35850" name="Straight Arrow Connector 35849"/>
          <p:cNvCxnSpPr/>
          <p:nvPr/>
        </p:nvCxnSpPr>
        <p:spPr>
          <a:xfrm>
            <a:off x="6483824" y="1812891"/>
            <a:ext cx="0" cy="920681"/>
          </a:xfrm>
          <a:prstGeom prst="straightConnector1">
            <a:avLst/>
          </a:prstGeom>
          <a:ln w="9525">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7" name="Rectangle 2"/>
          <p:cNvSpPr/>
          <p:nvPr/>
        </p:nvSpPr>
        <p:spPr>
          <a:xfrm>
            <a:off x="230400" y="1512000"/>
            <a:ext cx="8633737" cy="4320000"/>
          </a:xfrm>
          <a:prstGeom prst="rect">
            <a:avLst/>
          </a:prstGeom>
          <a:noFill/>
          <a:ln w="9525">
            <a:solidFill>
              <a:srgbClr val="0085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155" name="Straight Arrow Connector 35844"/>
          <p:cNvCxnSpPr/>
          <p:nvPr/>
        </p:nvCxnSpPr>
        <p:spPr>
          <a:xfrm rot="10800000">
            <a:off x="6620211" y="4159052"/>
            <a:ext cx="1116000" cy="1332000"/>
          </a:xfrm>
          <a:prstGeom prst="bentConnector3">
            <a:avLst>
              <a:gd name="adj1" fmla="val -92"/>
            </a:avLst>
          </a:prstGeom>
          <a:ln w="9525">
            <a:solidFill>
              <a:schemeClr val="accent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6" name="Gerader Verbinder 25"/>
          <p:cNvCxnSpPr>
            <a:endCxn id="10" idx="3"/>
          </p:cNvCxnSpPr>
          <p:nvPr/>
        </p:nvCxnSpPr>
        <p:spPr>
          <a:xfrm rot="10800000" flipV="1">
            <a:off x="4903179" y="4015354"/>
            <a:ext cx="1351575" cy="861368"/>
          </a:xfrm>
          <a:prstGeom prst="bentConnector3">
            <a:avLst>
              <a:gd name="adj1" fmla="val 50000"/>
            </a:avLst>
          </a:prstGeom>
          <a:ln w="9525">
            <a:solidFill>
              <a:schemeClr val="accent1"/>
            </a:solidFill>
            <a:headEnd type="oval"/>
          </a:ln>
        </p:spPr>
        <p:style>
          <a:lnRef idx="1">
            <a:schemeClr val="accent1"/>
          </a:lnRef>
          <a:fillRef idx="0">
            <a:schemeClr val="accent1"/>
          </a:fillRef>
          <a:effectRef idx="0">
            <a:schemeClr val="accent1"/>
          </a:effectRef>
          <a:fontRef idx="minor">
            <a:schemeClr val="tx1"/>
          </a:fontRef>
        </p:style>
      </p:cxnSp>
      <p:pic>
        <p:nvPicPr>
          <p:cNvPr id="3" name="Grafik 2"/>
          <p:cNvPicPr>
            <a:picLocks noChangeAspect="1"/>
          </p:cNvPicPr>
          <p:nvPr/>
        </p:nvPicPr>
        <p:blipFill rotWithShape="1">
          <a:blip r:embed="rId5" cstate="print">
            <a:extLst>
              <a:ext uri="{28A0092B-C50C-407E-A947-70E740481C1C}">
                <a14:useLocalDpi xmlns:a14="http://schemas.microsoft.com/office/drawing/2010/main" val="0"/>
              </a:ext>
            </a:extLst>
          </a:blip>
          <a:srcRect b="4320"/>
          <a:stretch/>
        </p:blipFill>
        <p:spPr>
          <a:xfrm>
            <a:off x="686551" y="4553396"/>
            <a:ext cx="2540270" cy="1702250"/>
          </a:xfrm>
          <a:prstGeom prst="rect">
            <a:avLst/>
          </a:prstGeom>
        </p:spPr>
      </p:pic>
    </p:spTree>
    <p:extLst>
      <p:ext uri="{BB962C8B-B14F-4D97-AF65-F5344CB8AC3E}">
        <p14:creationId xmlns:p14="http://schemas.microsoft.com/office/powerpoint/2010/main" val="3063960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pPr algn="l" defTabSz="685800">
              <a:spcBef>
                <a:spcPts val="1"/>
              </a:spcBef>
              <a:spcAft>
                <a:spcPts val="300"/>
              </a:spcAft>
              <a:buNone/>
            </a:pPr>
            <a:r>
              <a:rPr lang="en-US" sz="3800" b="0" i="0">
                <a:solidFill>
                  <a:srgbClr val="000000"/>
                </a:solidFill>
                <a:latin typeface="Arial Narrow"/>
                <a:ea typeface="+mj-ea"/>
                <a:cs typeface="Arial Narrow"/>
              </a:rPr>
              <a:t>微波等离子体原子发射光谱</a:t>
            </a:r>
            <a:br>
              <a:rPr lang="en-US" sz="3600" b="0" i="0">
                <a:solidFill>
                  <a:srgbClr val="000000"/>
                </a:solidFill>
                <a:latin typeface="Arial Narrow"/>
                <a:ea typeface="+mj-ea"/>
                <a:cs typeface="Arial Narrow"/>
              </a:rPr>
            </a:br>
            <a:r>
              <a:rPr lang="en-US" sz="3100" b="0" i="0">
                <a:solidFill>
                  <a:srgbClr val="000000"/>
                </a:solidFill>
                <a:latin typeface="Arial Narrow"/>
                <a:ea typeface="+mj-ea"/>
                <a:cs typeface="Arial Narrow"/>
              </a:rPr>
              <a:t>工作原理</a:t>
            </a:r>
          </a:p>
        </p:txBody>
      </p:sp>
      <p:sp>
        <p:nvSpPr>
          <p:cNvPr id="3" name="Content Placeholder 2"/>
          <p:cNvSpPr>
            <a:spLocks noGrp="1"/>
          </p:cNvSpPr>
          <p:nvPr>
            <p:ph idx="1"/>
          </p:nvPr>
        </p:nvSpPr>
        <p:spPr>
          <a:xfrm>
            <a:off x="230400" y="1512000"/>
            <a:ext cx="8686800" cy="4553366"/>
          </a:xfrm>
        </p:spPr>
        <p:txBody>
          <a:bodyPr>
            <a:normAutofit/>
          </a:bodyPr>
          <a:lstStyle/>
          <a:p>
            <a:pPr marL="0" indent="0" algn="l" defTabSz="685800">
              <a:lnSpc>
                <a:spcPct val="120000"/>
              </a:lnSpc>
              <a:spcBef>
                <a:spcPts val="700"/>
              </a:spcBef>
              <a:buNone/>
            </a:pPr>
            <a:r>
              <a:rPr lang="en-US" sz="2000" b="0" i="0" dirty="0" err="1">
                <a:solidFill>
                  <a:srgbClr val="000000"/>
                </a:solidFill>
                <a:latin typeface="Arial"/>
                <a:ea typeface="+mn-ea"/>
                <a:cs typeface="Arial"/>
              </a:rPr>
              <a:t>安捷伦</a:t>
            </a:r>
            <a:r>
              <a:rPr lang="en-US" sz="2000" b="0" i="0" dirty="0">
                <a:solidFill>
                  <a:srgbClr val="000000"/>
                </a:solidFill>
                <a:latin typeface="Arial"/>
                <a:ea typeface="+mn-ea"/>
                <a:cs typeface="Arial"/>
              </a:rPr>
              <a:t> MP-AES </a:t>
            </a:r>
            <a:r>
              <a:rPr lang="en-US" sz="2000" b="0" i="0" dirty="0" err="1">
                <a:solidFill>
                  <a:srgbClr val="000000"/>
                </a:solidFill>
                <a:latin typeface="Arial"/>
                <a:ea typeface="+mn-ea"/>
                <a:cs typeface="Arial"/>
              </a:rPr>
              <a:t>运行所需的氮气是通过氮气发生器从空气中提取而来</a:t>
            </a:r>
            <a:r>
              <a:rPr lang="en-US" sz="2000" b="0" i="0" dirty="0">
                <a:solidFill>
                  <a:srgbClr val="000000"/>
                </a:solidFill>
                <a:latin typeface="Arial"/>
                <a:ea typeface="+mn-ea"/>
                <a:cs typeface="Arial"/>
              </a:rPr>
              <a:t>。</a:t>
            </a:r>
          </a:p>
          <a:p>
            <a:pPr marL="230400" indent="-230400">
              <a:spcBef>
                <a:spcPts val="300"/>
              </a:spcBef>
              <a:buClr>
                <a:srgbClr val="000000"/>
              </a:buClr>
              <a:buFont typeface="Arial" panose="020B0604020202020204" pitchFamily="34" charset="0"/>
              <a:buChar char="•"/>
            </a:pPr>
            <a:r>
              <a:rPr lang="en-US" sz="2000" dirty="0" err="1"/>
              <a:t>水平磁场和垂直电场维持氮等离子体</a:t>
            </a:r>
            <a:endParaRPr lang="en-US" sz="2000" dirty="0"/>
          </a:p>
          <a:p>
            <a:pPr marL="230400" indent="-230400">
              <a:spcBef>
                <a:spcPts val="300"/>
              </a:spcBef>
              <a:buClr>
                <a:srgbClr val="000000"/>
              </a:buClr>
              <a:buFont typeface="Arial" panose="020B0604020202020204" pitchFamily="34" charset="0"/>
              <a:buChar char="•"/>
            </a:pPr>
            <a:r>
              <a:rPr lang="en-US" sz="2000" dirty="0" err="1"/>
              <a:t>样品气溶胶引入氮等离子</a:t>
            </a:r>
            <a:endParaRPr lang="en-US" sz="2000" dirty="0"/>
          </a:p>
          <a:p>
            <a:pPr marL="0" indent="0" algn="l" defTabSz="685800">
              <a:lnSpc>
                <a:spcPct val="120000"/>
              </a:lnSpc>
              <a:spcBef>
                <a:spcPts val="1400"/>
              </a:spcBef>
              <a:buNone/>
            </a:pPr>
            <a:endParaRPr lang="en-US" dirty="0"/>
          </a:p>
          <a:p>
            <a:pPr marL="0" indent="0" algn="l" defTabSz="685800">
              <a:spcBef>
                <a:spcPts val="1400"/>
              </a:spcBef>
              <a:buNone/>
            </a:pPr>
            <a:endParaRPr lang="en-US" dirty="0"/>
          </a:p>
          <a:p>
            <a:pPr marL="0" indent="0" algn="l" defTabSz="685800">
              <a:spcBef>
                <a:spcPts val="1400"/>
              </a:spcBef>
              <a:buNone/>
            </a:pPr>
            <a:endParaRPr lang="en-US" dirty="0"/>
          </a:p>
          <a:p>
            <a:pPr marL="0" indent="0" algn="l" defTabSz="685800">
              <a:spcBef>
                <a:spcPts val="1400"/>
              </a:spcBef>
              <a:buNone/>
            </a:pPr>
            <a:endParaRPr lang="en-US" dirty="0"/>
          </a:p>
          <a:p>
            <a:pPr marL="0" indent="0" algn="l" defTabSz="685800">
              <a:spcBef>
                <a:spcPts val="1400"/>
              </a:spcBef>
              <a:buNone/>
            </a:pPr>
            <a:endParaRPr lang="en-US" dirty="0"/>
          </a:p>
          <a:p>
            <a:pPr marL="0" indent="0" algn="l" defTabSz="685800">
              <a:spcBef>
                <a:spcPts val="1400"/>
              </a:spcBef>
              <a:buNone/>
            </a:pPr>
            <a:endParaRPr lang="en-US" dirty="0"/>
          </a:p>
          <a:p>
            <a:pPr marL="0" indent="0" algn="l" defTabSz="685800">
              <a:spcBef>
                <a:spcPts val="1400"/>
              </a:spcBef>
              <a:buNone/>
            </a:pP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00" y="3420000"/>
            <a:ext cx="3483743" cy="24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400" y="3420000"/>
            <a:ext cx="3988543" cy="2395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2086912" y="3790766"/>
            <a:ext cx="3339667" cy="1034689"/>
            <a:chOff x="1907704" y="2636912"/>
            <a:chExt cx="3168352" cy="1034689"/>
          </a:xfrm>
        </p:grpSpPr>
        <p:cxnSp>
          <p:nvCxnSpPr>
            <p:cNvPr id="8" name="Straight Arrow Connector 7"/>
            <p:cNvCxnSpPr/>
            <p:nvPr/>
          </p:nvCxnSpPr>
          <p:spPr>
            <a:xfrm flipV="1">
              <a:off x="2915816" y="2636912"/>
              <a:ext cx="2088232" cy="720080"/>
            </a:xfrm>
            <a:prstGeom prst="straightConnector1">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915816" y="3429000"/>
              <a:ext cx="2160240" cy="0"/>
            </a:xfrm>
            <a:prstGeom prst="straightConnector1">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907704" y="3356992"/>
              <a:ext cx="1008112" cy="314609"/>
            </a:xfrm>
            <a:prstGeom prst="rect">
              <a:avLst/>
            </a:prstGeom>
            <a:noFill/>
            <a:ln w="1905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0" y="6085641"/>
            <a:ext cx="619067" cy="246221"/>
            <a:chOff x="1689099" y="6028267"/>
            <a:chExt cx="1087983" cy="246221"/>
          </a:xfrm>
        </p:grpSpPr>
        <p:sp>
          <p:nvSpPr>
            <p:cNvPr id="11" name="Action Button: Custom 10">
              <a:hlinkClick r:id="rId5"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Chevron 11">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Chevron 12">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4" name="TextBox 13">
              <a:hlinkClick r:id="rId5"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sz="1000" b="1" i="0" dirty="0">
                <a:solidFill>
                  <a:srgbClr val="FFFFFF"/>
                </a:solidFill>
                <a:latin typeface="Arial"/>
                <a:ea typeface="+mn-ea"/>
                <a:cs typeface="+mn-cs"/>
              </a:endParaRPr>
            </a:p>
          </p:txBody>
        </p:sp>
      </p:grpSp>
    </p:spTree>
    <p:extLst>
      <p:ext uri="{BB962C8B-B14F-4D97-AF65-F5344CB8AC3E}">
        <p14:creationId xmlns:p14="http://schemas.microsoft.com/office/powerpoint/2010/main" val="3807092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pPr algn="l" defTabSz="685800">
              <a:spcBef>
                <a:spcPts val="1"/>
              </a:spcBef>
              <a:spcAft>
                <a:spcPts val="300"/>
              </a:spcAft>
              <a:buNone/>
            </a:pPr>
            <a:r>
              <a:rPr lang="en-US" sz="3800" b="0" i="0">
                <a:solidFill>
                  <a:srgbClr val="000000"/>
                </a:solidFill>
                <a:latin typeface="Arial Narrow"/>
                <a:ea typeface="+mj-ea"/>
                <a:cs typeface="Arial Narrow"/>
              </a:rPr>
              <a:t>微波等离子体原子发射光谱</a:t>
            </a:r>
            <a:br>
              <a:rPr lang="en-US" sz="3200" b="0" i="0">
                <a:solidFill>
                  <a:srgbClr val="000000"/>
                </a:solidFill>
                <a:latin typeface="Arial Narrow"/>
                <a:ea typeface="+mj-ea"/>
                <a:cs typeface="Arial Narrow"/>
              </a:rPr>
            </a:br>
            <a:r>
              <a:rPr lang="en-US" sz="3100" b="0" i="0">
                <a:solidFill>
                  <a:srgbClr val="000000"/>
                </a:solidFill>
                <a:latin typeface="Arial Narrow"/>
                <a:ea typeface="+mj-ea"/>
                <a:cs typeface="Arial Narrow"/>
              </a:rPr>
              <a:t>工作原理</a:t>
            </a:r>
          </a:p>
        </p:txBody>
      </p:sp>
      <p:sp>
        <p:nvSpPr>
          <p:cNvPr id="3" name="Content Placeholder 2"/>
          <p:cNvSpPr>
            <a:spLocks noGrp="1"/>
          </p:cNvSpPr>
          <p:nvPr>
            <p:ph idx="1"/>
          </p:nvPr>
        </p:nvSpPr>
        <p:spPr>
          <a:xfrm>
            <a:off x="228600" y="1512000"/>
            <a:ext cx="8686800" cy="4653410"/>
          </a:xfrm>
        </p:spPr>
        <p:txBody>
          <a:bodyPr>
            <a:normAutofit/>
          </a:bodyPr>
          <a:lstStyle/>
          <a:p>
            <a:pPr marL="342900" indent="-342900">
              <a:spcBef>
                <a:spcPts val="700"/>
              </a:spcBef>
              <a:buClr>
                <a:srgbClr val="000000"/>
              </a:buClr>
              <a:buFont typeface="Arial"/>
              <a:buChar char="•"/>
            </a:pPr>
            <a:r>
              <a:rPr lang="en-US" sz="2000" b="0" i="0" dirty="0" err="1">
                <a:solidFill>
                  <a:srgbClr val="000000"/>
                </a:solidFill>
                <a:latin typeface="Arial"/>
                <a:ea typeface="+mn-ea"/>
                <a:cs typeface="Arial"/>
              </a:rPr>
              <a:t>氮等离子体中的</a:t>
            </a:r>
            <a:r>
              <a:rPr lang="zh-CN" altLang="en-US" sz="2000" dirty="0">
                <a:solidFill>
                  <a:srgbClr val="000000"/>
                </a:solidFill>
                <a:cs typeface="Arial"/>
              </a:rPr>
              <a:t>水平</a:t>
            </a:r>
            <a:r>
              <a:rPr lang="en-US" sz="2000" b="0" i="0" dirty="0" err="1">
                <a:solidFill>
                  <a:srgbClr val="000000"/>
                </a:solidFill>
                <a:latin typeface="Arial"/>
                <a:ea typeface="+mn-ea"/>
                <a:cs typeface="Arial"/>
              </a:rPr>
              <a:t>发射直接进入快速扫描单色器光学元件中</a:t>
            </a:r>
            <a:endParaRPr lang="en-US" sz="2000" b="0" i="0" dirty="0">
              <a:solidFill>
                <a:srgbClr val="000000"/>
              </a:solidFill>
              <a:latin typeface="Arial"/>
              <a:ea typeface="+mn-ea"/>
              <a:cs typeface="Arial"/>
            </a:endParaRPr>
          </a:p>
          <a:p>
            <a:pPr marL="342900" indent="-342900">
              <a:spcBef>
                <a:spcPts val="700"/>
              </a:spcBef>
              <a:buClr>
                <a:srgbClr val="000000"/>
              </a:buClr>
              <a:buFont typeface="Arial"/>
              <a:buChar char="•"/>
            </a:pPr>
            <a:r>
              <a:rPr lang="en-US" sz="2000" b="0" i="0" dirty="0" err="1">
                <a:solidFill>
                  <a:srgbClr val="000000"/>
                </a:solidFill>
                <a:latin typeface="Arial"/>
                <a:ea typeface="+mn-ea"/>
                <a:cs typeface="Arial"/>
              </a:rPr>
              <a:t>采用高效</a:t>
            </a:r>
            <a:r>
              <a:rPr lang="en-US" sz="2000" b="0" i="0" dirty="0">
                <a:solidFill>
                  <a:srgbClr val="000000"/>
                </a:solidFill>
                <a:latin typeface="Arial"/>
                <a:ea typeface="+mn-ea"/>
                <a:cs typeface="Arial"/>
              </a:rPr>
              <a:t> CCD </a:t>
            </a:r>
            <a:r>
              <a:rPr lang="en-US" sz="2000" b="0" i="0" dirty="0" err="1">
                <a:solidFill>
                  <a:srgbClr val="000000"/>
                </a:solidFill>
                <a:latin typeface="Arial"/>
                <a:ea typeface="+mn-ea"/>
                <a:cs typeface="Arial"/>
              </a:rPr>
              <a:t>检测</a:t>
            </a:r>
            <a:r>
              <a:rPr lang="zh-CN" altLang="en-US" sz="2000" dirty="0">
                <a:solidFill>
                  <a:srgbClr val="000000"/>
                </a:solidFill>
                <a:cs typeface="Arial"/>
              </a:rPr>
              <a:t>特异性发射的波长</a:t>
            </a:r>
            <a:endParaRPr lang="en-US" sz="2000" b="0" i="0" dirty="0">
              <a:solidFill>
                <a:srgbClr val="000000"/>
              </a:solidFill>
              <a:latin typeface="Arial"/>
              <a:ea typeface="+mn-ea"/>
              <a:cs typeface="Arial"/>
            </a:endParaRPr>
          </a:p>
        </p:txBody>
      </p:sp>
      <p:grpSp>
        <p:nvGrpSpPr>
          <p:cNvPr id="4" name="Group 3"/>
          <p:cNvGrpSpPr/>
          <p:nvPr/>
        </p:nvGrpSpPr>
        <p:grpSpPr>
          <a:xfrm>
            <a:off x="230400" y="2964876"/>
            <a:ext cx="8690647" cy="2852055"/>
            <a:chOff x="467544" y="1983336"/>
            <a:chExt cx="8690647" cy="2852055"/>
          </a:xfrm>
        </p:grpSpPr>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1337" y="2463046"/>
              <a:ext cx="3518391" cy="2359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2487392"/>
              <a:ext cx="3562932" cy="234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18528" y="1983336"/>
              <a:ext cx="1939663" cy="130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V="1">
              <a:off x="5441714" y="1983336"/>
              <a:ext cx="1776815" cy="1512168"/>
            </a:xfrm>
            <a:prstGeom prst="straightConnector1">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441714" y="3290189"/>
              <a:ext cx="1728192" cy="352786"/>
            </a:xfrm>
            <a:prstGeom prst="straightConnector1">
              <a:avLst/>
            </a:prstGeom>
            <a:ln w="12700">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6085641"/>
            <a:ext cx="619067" cy="246221"/>
            <a:chOff x="1689099" y="6028267"/>
            <a:chExt cx="1087983" cy="246221"/>
          </a:xfrm>
        </p:grpSpPr>
        <p:sp>
          <p:nvSpPr>
            <p:cNvPr id="13" name="Action Button: Custom 12">
              <a:hlinkClick r:id="rId6"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Chevron 13">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5" name="Chevron 14">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6" name="TextBox 15">
              <a:hlinkClick r:id="rId6"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sz="1000" b="1" i="0" dirty="0">
                <a:solidFill>
                  <a:srgbClr val="FFFFFF"/>
                </a:solidFill>
                <a:latin typeface="Arial"/>
                <a:ea typeface="+mn-ea"/>
                <a:cs typeface="+mn-cs"/>
              </a:endParaRPr>
            </a:p>
          </p:txBody>
        </p:sp>
      </p:grpSp>
    </p:spTree>
    <p:extLst>
      <p:ext uri="{BB962C8B-B14F-4D97-AF65-F5344CB8AC3E}">
        <p14:creationId xmlns:p14="http://schemas.microsoft.com/office/powerpoint/2010/main" val="322228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pPr algn="l" defTabSz="685800">
              <a:spcBef>
                <a:spcPts val="1"/>
              </a:spcBef>
              <a:spcAft>
                <a:spcPts val="300"/>
              </a:spcAft>
              <a:buNone/>
            </a:pPr>
            <a:r>
              <a:rPr lang="en-US" sz="3800" b="0" i="0">
                <a:solidFill>
                  <a:srgbClr val="000000"/>
                </a:solidFill>
                <a:latin typeface="Arial Narrow"/>
                <a:ea typeface="+mj-ea"/>
                <a:cs typeface="Arial Narrow"/>
              </a:rPr>
              <a:t>微波等离子体原子发射光谱</a:t>
            </a:r>
            <a:br>
              <a:rPr lang="en-US" sz="3800" b="0" i="0">
                <a:solidFill>
                  <a:srgbClr val="000000"/>
                </a:solidFill>
                <a:latin typeface="Arial Narrow"/>
                <a:ea typeface="+mj-ea"/>
                <a:cs typeface="Arial Narrow"/>
              </a:rPr>
            </a:br>
            <a:r>
              <a:rPr lang="en-US" sz="3100" b="0" i="0">
                <a:solidFill>
                  <a:srgbClr val="000000"/>
                </a:solidFill>
                <a:latin typeface="Arial Narrow"/>
                <a:ea typeface="+mj-ea"/>
                <a:cs typeface="Arial Narrow"/>
              </a:rPr>
              <a:t>测定土壤中的中的营养元素（多元素检测）</a:t>
            </a:r>
            <a:br>
              <a:rPr lang="en-US" sz="3200" b="0" i="0">
                <a:solidFill>
                  <a:srgbClr val="000000"/>
                </a:solidFill>
                <a:latin typeface="Arial Narrow"/>
                <a:ea typeface="+mj-ea"/>
                <a:cs typeface="Arial Narrow"/>
              </a:rPr>
            </a:br>
            <a:endParaRPr lang="en-US" sz="3200" b="0" i="0">
              <a:solidFill>
                <a:srgbClr val="000000"/>
              </a:solidFill>
              <a:latin typeface="Arial Narrow"/>
              <a:ea typeface="+mj-ea"/>
              <a:cs typeface="Arial Narrow"/>
            </a:endParaRPr>
          </a:p>
        </p:txBody>
      </p:sp>
      <p:sp>
        <p:nvSpPr>
          <p:cNvPr id="4" name="Rectangle 3"/>
          <p:cNvSpPr/>
          <p:nvPr/>
        </p:nvSpPr>
        <p:spPr>
          <a:xfrm>
            <a:off x="228600" y="4874013"/>
            <a:ext cx="6879866" cy="276999"/>
          </a:xfrm>
          <a:prstGeom prst="rect">
            <a:avLst/>
          </a:prstGeom>
        </p:spPr>
        <p:txBody>
          <a:bodyPr wrap="square" lIns="0">
            <a:spAutoFit/>
          </a:bodyPr>
          <a:lstStyle/>
          <a:p>
            <a:pPr algn="l" defTabSz="914400">
              <a:spcAft>
                <a:spcPts val="300"/>
              </a:spcAft>
              <a:buNone/>
            </a:pPr>
            <a:r>
              <a:rPr lang="en-US" sz="1200" b="0" i="1">
                <a:solidFill>
                  <a:srgbClr val="4D4D4D"/>
                </a:solidFill>
                <a:latin typeface="Arial"/>
                <a:ea typeface="+mn-ea"/>
                <a:cs typeface="+mn-cs"/>
              </a:rPr>
              <a:t>采用 DTPA 提取法得到的土壤中 Cu、Fe、Mn 和 Zn 的 MP-AES 结果（与 FAAS 对比）</a:t>
            </a:r>
          </a:p>
        </p:txBody>
      </p:sp>
      <p:grpSp>
        <p:nvGrpSpPr>
          <p:cNvPr id="7" name="Group 6"/>
          <p:cNvGrpSpPr/>
          <p:nvPr/>
        </p:nvGrpSpPr>
        <p:grpSpPr>
          <a:xfrm>
            <a:off x="0" y="6085641"/>
            <a:ext cx="619067" cy="246221"/>
            <a:chOff x="1689099" y="6028267"/>
            <a:chExt cx="1087983" cy="246221"/>
          </a:xfrm>
        </p:grpSpPr>
        <p:sp>
          <p:nvSpPr>
            <p:cNvPr id="8" name="Action Button: Custom 7">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Chevron 8">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Chevron 9">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TextBox 10">
              <a:hlinkClick r:id="rId3"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sz="1000" b="1" i="0" dirty="0">
                <a:solidFill>
                  <a:srgbClr val="FFFFFF"/>
                </a:solidFill>
                <a:latin typeface="Arial"/>
                <a:ea typeface="+mn-ea"/>
                <a:cs typeface="+mn-cs"/>
              </a:endParaRPr>
            </a:p>
          </p:txBody>
        </p:sp>
      </p:grpSp>
      <p:graphicFrame>
        <p:nvGraphicFramePr>
          <p:cNvPr id="14" name="Table 13"/>
          <p:cNvGraphicFramePr>
            <a:graphicFrameLocks noGrp="1"/>
          </p:cNvGraphicFramePr>
          <p:nvPr>
            <p:extLst>
              <p:ext uri="{D42A27DB-BD31-4B8C-83A1-F6EECF244321}">
                <p14:modId xmlns:p14="http://schemas.microsoft.com/office/powerpoint/2010/main" val="3075191184"/>
              </p:ext>
            </p:extLst>
          </p:nvPr>
        </p:nvGraphicFramePr>
        <p:xfrm>
          <a:off x="230400" y="1612800"/>
          <a:ext cx="8685002" cy="3243880"/>
        </p:xfrm>
        <a:graphic>
          <a:graphicData uri="http://schemas.openxmlformats.org/drawingml/2006/table">
            <a:tbl>
              <a:tblPr firstRow="1" bandRow="1">
                <a:tableStyleId>{B301B821-A1FF-4177-AEE7-76D212191A09}</a:tableStyleId>
              </a:tblPr>
              <a:tblGrid>
                <a:gridCol w="1693729">
                  <a:extLst>
                    <a:ext uri="{9D8B030D-6E8A-4147-A177-3AD203B41FA5}">
                      <a16:colId xmlns:a16="http://schemas.microsoft.com/office/drawing/2014/main" val="20000"/>
                    </a:ext>
                  </a:extLst>
                </a:gridCol>
                <a:gridCol w="849805">
                  <a:extLst>
                    <a:ext uri="{9D8B030D-6E8A-4147-A177-3AD203B41FA5}">
                      <a16:colId xmlns:a16="http://schemas.microsoft.com/office/drawing/2014/main" val="20001"/>
                    </a:ext>
                  </a:extLst>
                </a:gridCol>
                <a:gridCol w="849805">
                  <a:extLst>
                    <a:ext uri="{9D8B030D-6E8A-4147-A177-3AD203B41FA5}">
                      <a16:colId xmlns:a16="http://schemas.microsoft.com/office/drawing/2014/main" val="20002"/>
                    </a:ext>
                  </a:extLst>
                </a:gridCol>
                <a:gridCol w="849805">
                  <a:extLst>
                    <a:ext uri="{9D8B030D-6E8A-4147-A177-3AD203B41FA5}">
                      <a16:colId xmlns:a16="http://schemas.microsoft.com/office/drawing/2014/main" val="20003"/>
                    </a:ext>
                  </a:extLst>
                </a:gridCol>
                <a:gridCol w="849805">
                  <a:extLst>
                    <a:ext uri="{9D8B030D-6E8A-4147-A177-3AD203B41FA5}">
                      <a16:colId xmlns:a16="http://schemas.microsoft.com/office/drawing/2014/main" val="20004"/>
                    </a:ext>
                  </a:extLst>
                </a:gridCol>
                <a:gridCol w="849805">
                  <a:extLst>
                    <a:ext uri="{9D8B030D-6E8A-4147-A177-3AD203B41FA5}">
                      <a16:colId xmlns:a16="http://schemas.microsoft.com/office/drawing/2014/main" val="20005"/>
                    </a:ext>
                  </a:extLst>
                </a:gridCol>
                <a:gridCol w="849805">
                  <a:extLst>
                    <a:ext uri="{9D8B030D-6E8A-4147-A177-3AD203B41FA5}">
                      <a16:colId xmlns:a16="http://schemas.microsoft.com/office/drawing/2014/main" val="20006"/>
                    </a:ext>
                  </a:extLst>
                </a:gridCol>
                <a:gridCol w="849805">
                  <a:extLst>
                    <a:ext uri="{9D8B030D-6E8A-4147-A177-3AD203B41FA5}">
                      <a16:colId xmlns:a16="http://schemas.microsoft.com/office/drawing/2014/main" val="20007"/>
                    </a:ext>
                  </a:extLst>
                </a:gridCol>
                <a:gridCol w="1042638">
                  <a:extLst>
                    <a:ext uri="{9D8B030D-6E8A-4147-A177-3AD203B41FA5}">
                      <a16:colId xmlns:a16="http://schemas.microsoft.com/office/drawing/2014/main" val="20008"/>
                    </a:ext>
                  </a:extLst>
                </a:gridCol>
              </a:tblGrid>
              <a:tr h="324000">
                <a:tc>
                  <a:txBody>
                    <a:bodyPr/>
                    <a:lstStyle/>
                    <a:p>
                      <a:pPr algn="ctr"/>
                      <a:endParaRPr lang="en-US" sz="1400" dirty="0"/>
                    </a:p>
                  </a:txBody>
                  <a:tcPr anchor="ctr">
                    <a:lnL w="9525" cap="flat" cmpd="sng" algn="ctr">
                      <a:solidFill>
                        <a:srgbClr val="0085D5"/>
                      </a:solidFill>
                      <a:prstDash val="solid"/>
                      <a:round/>
                      <a:headEnd type="none" w="med" len="med"/>
                      <a:tailEnd type="none" w="med" len="med"/>
                    </a:lnL>
                    <a:lnR w="3175" cap="flat" cmpd="sng" algn="ctr">
                      <a:solidFill>
                        <a:srgbClr val="D9D9D9"/>
                      </a:solidFill>
                      <a:prstDash val="solid"/>
                      <a:round/>
                      <a:headEnd type="none" w="med" len="med"/>
                      <a:tailEnd type="none" w="med" len="med"/>
                    </a:lnR>
                    <a:lnT w="9525" cap="flat" cmpd="sng" algn="ctr">
                      <a:solidFill>
                        <a:srgbClr val="0085D5"/>
                      </a:solidFill>
                      <a:prstDash val="solid"/>
                      <a:round/>
                      <a:headEnd type="none" w="med" len="med"/>
                      <a:tailEnd type="none" w="med" len="med"/>
                    </a:lnT>
                  </a:tcPr>
                </a:tc>
                <a:tc gridSpan="2">
                  <a:txBody>
                    <a:bodyPr/>
                    <a:lstStyle/>
                    <a:p>
                      <a:pPr marL="0" algn="ctr" defTabSz="685800">
                        <a:buNone/>
                      </a:pPr>
                      <a:r>
                        <a:rPr lang="en-US" sz="1400" b="1" i="0">
                          <a:solidFill>
                            <a:schemeClr val="lt1"/>
                          </a:solidFill>
                          <a:latin typeface="Arial"/>
                          <a:ea typeface="+mn-ea"/>
                          <a:cs typeface="+mn-cs"/>
                        </a:rPr>
                        <a:t>Cu</a:t>
                      </a:r>
                    </a:p>
                  </a:txBody>
                  <a:tcPr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9525" cap="flat" cmpd="sng" algn="ctr">
                      <a:solidFill>
                        <a:srgbClr val="0085D5"/>
                      </a:solidFill>
                      <a:prstDash val="solid"/>
                      <a:round/>
                      <a:headEnd type="none" w="med" len="med"/>
                      <a:tailEnd type="none" w="med" len="med"/>
                    </a:lnT>
                  </a:tcPr>
                </a:tc>
                <a:tc hMerge="1">
                  <a:txBody>
                    <a:bodyPr/>
                    <a:lstStyle/>
                    <a:p>
                      <a:endParaRPr lang="en-US" dirty="0"/>
                    </a:p>
                  </a:txBody>
                  <a:tcPr/>
                </a:tc>
                <a:tc gridSpan="2">
                  <a:txBody>
                    <a:bodyPr/>
                    <a:lstStyle/>
                    <a:p>
                      <a:pPr marL="0" algn="ctr" defTabSz="685800">
                        <a:buNone/>
                      </a:pPr>
                      <a:r>
                        <a:rPr lang="en-US" sz="1400" b="1" i="0">
                          <a:solidFill>
                            <a:schemeClr val="lt1"/>
                          </a:solidFill>
                          <a:latin typeface="Arial"/>
                          <a:ea typeface="+mn-ea"/>
                          <a:cs typeface="+mn-cs"/>
                        </a:rPr>
                        <a:t>Fe</a:t>
                      </a:r>
                    </a:p>
                  </a:txBody>
                  <a:tcPr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9525" cap="flat" cmpd="sng" algn="ctr">
                      <a:solidFill>
                        <a:srgbClr val="0085D5"/>
                      </a:solidFill>
                      <a:prstDash val="solid"/>
                      <a:round/>
                      <a:headEnd type="none" w="med" len="med"/>
                      <a:tailEnd type="none" w="med" len="med"/>
                    </a:lnT>
                  </a:tcPr>
                </a:tc>
                <a:tc hMerge="1">
                  <a:txBody>
                    <a:bodyPr/>
                    <a:lstStyle/>
                    <a:p>
                      <a:endParaRPr lang="en-US" dirty="0"/>
                    </a:p>
                  </a:txBody>
                  <a:tcPr/>
                </a:tc>
                <a:tc gridSpan="2">
                  <a:txBody>
                    <a:bodyPr/>
                    <a:lstStyle/>
                    <a:p>
                      <a:pPr marL="0" algn="ctr" defTabSz="685800">
                        <a:buNone/>
                      </a:pPr>
                      <a:r>
                        <a:rPr lang="en-US" sz="1400" b="1" i="0">
                          <a:solidFill>
                            <a:schemeClr val="lt1"/>
                          </a:solidFill>
                          <a:latin typeface="Arial"/>
                          <a:ea typeface="+mn-ea"/>
                          <a:cs typeface="+mn-cs"/>
                        </a:rPr>
                        <a:t>Mn</a:t>
                      </a:r>
                    </a:p>
                  </a:txBody>
                  <a:tcPr anchor="ctr">
                    <a:lnL w="3175" cap="flat" cmpd="sng" algn="ctr">
                      <a:solidFill>
                        <a:srgbClr val="D9D9D9"/>
                      </a:solidFill>
                      <a:prstDash val="solid"/>
                      <a:round/>
                      <a:headEnd type="none" w="med" len="med"/>
                      <a:tailEnd type="none" w="med" len="med"/>
                    </a:lnL>
                    <a:lnR w="3175" cap="flat" cmpd="sng" algn="ctr">
                      <a:solidFill>
                        <a:srgbClr val="D9D9D9"/>
                      </a:solidFill>
                      <a:prstDash val="solid"/>
                      <a:round/>
                      <a:headEnd type="none" w="med" len="med"/>
                      <a:tailEnd type="none" w="med" len="med"/>
                    </a:lnR>
                    <a:lnT w="9525" cap="flat" cmpd="sng" algn="ctr">
                      <a:solidFill>
                        <a:srgbClr val="0085D5"/>
                      </a:solidFill>
                      <a:prstDash val="solid"/>
                      <a:round/>
                      <a:headEnd type="none" w="med" len="med"/>
                      <a:tailEnd type="none" w="med" len="med"/>
                    </a:lnT>
                  </a:tcPr>
                </a:tc>
                <a:tc hMerge="1">
                  <a:txBody>
                    <a:bodyPr/>
                    <a:lstStyle/>
                    <a:p>
                      <a:endParaRPr lang="en-US" dirty="0"/>
                    </a:p>
                  </a:txBody>
                  <a:tcPr/>
                </a:tc>
                <a:tc gridSpan="2">
                  <a:txBody>
                    <a:bodyPr/>
                    <a:lstStyle/>
                    <a:p>
                      <a:pPr marL="0" algn="ctr" defTabSz="685800">
                        <a:buNone/>
                      </a:pPr>
                      <a:r>
                        <a:rPr lang="en-US" sz="1400" b="1" i="0">
                          <a:solidFill>
                            <a:schemeClr val="lt1"/>
                          </a:solidFill>
                          <a:latin typeface="Arial"/>
                          <a:ea typeface="+mn-ea"/>
                          <a:cs typeface="+mn-cs"/>
                        </a:rPr>
                        <a:t>Zn</a:t>
                      </a:r>
                    </a:p>
                  </a:txBody>
                  <a:tcPr anchor="ctr">
                    <a:lnL w="3175" cap="flat" cmpd="sng" algn="ctr">
                      <a:solidFill>
                        <a:srgbClr val="D9D9D9"/>
                      </a:solid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marL="0" algn="l" defTabSz="685800">
                        <a:buNone/>
                      </a:pPr>
                      <a:r>
                        <a:rPr lang="en-US" sz="1400" b="1" i="0">
                          <a:solidFill>
                            <a:schemeClr val="dk1"/>
                          </a:solidFill>
                          <a:latin typeface="Arial"/>
                          <a:ea typeface="+mn-ea"/>
                          <a:cs typeface="+mn-cs"/>
                        </a:rPr>
                        <a:t>波长 </a:t>
                      </a:r>
                      <a:r>
                        <a:rPr lang="en-US" sz="1400" b="0" i="0">
                          <a:solidFill>
                            <a:schemeClr val="dk1"/>
                          </a:solidFill>
                          <a:latin typeface="Arial"/>
                          <a:ea typeface="+mn-ea"/>
                          <a:cs typeface="+mn-cs"/>
                        </a:rPr>
                        <a:t>(nm)</a:t>
                      </a:r>
                    </a:p>
                  </a:txBody>
                  <a:tcPr marT="72000" marB="72000" anchor="ctr">
                    <a:lnL w="9525" cap="flat" cmpd="sng" algn="ctr">
                      <a:solidFill>
                        <a:srgbClr val="0085D5"/>
                      </a:solidFill>
                      <a:prstDash val="solid"/>
                      <a:round/>
                      <a:headEnd type="none" w="med" len="med"/>
                      <a:tailEnd type="none" w="med" len="med"/>
                    </a:lnL>
                    <a:lnR w="3175" cap="flat" cmpd="sng" algn="ctr">
                      <a:solidFill>
                        <a:srgbClr val="D9D9D9"/>
                      </a:solidFill>
                      <a:prstDash val="solid"/>
                      <a:round/>
                      <a:headEnd type="none" w="med" len="med"/>
                      <a:tailEnd type="none" w="med" len="med"/>
                    </a:lnR>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324.754</a:t>
                      </a:r>
                    </a:p>
                  </a:txBody>
                  <a:tcPr marL="36000" marT="72000" marB="72000" anchor="ctr">
                    <a:lnL w="3175" cap="flat" cmpd="sng" algn="ctr">
                      <a:solidFill>
                        <a:srgbClr val="D9D9D9"/>
                      </a:solidFill>
                      <a:prstDash val="solid"/>
                      <a:round/>
                      <a:headEnd type="none" w="med" len="med"/>
                      <a:tailEnd type="none" w="med" len="med"/>
                    </a:lnL>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324.7</a:t>
                      </a:r>
                    </a:p>
                  </a:txBody>
                  <a:tcPr marL="36000" marT="72000" marB="72000" anchor="ctr">
                    <a:lnR w="3175" cap="flat" cmpd="sng" algn="ctr">
                      <a:solidFill>
                        <a:srgbClr val="D9D9D9"/>
                      </a:solidFill>
                      <a:prstDash val="solid"/>
                      <a:round/>
                      <a:headEnd type="none" w="med" len="med"/>
                      <a:tailEnd type="none" w="med" len="med"/>
                    </a:lnR>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259.94</a:t>
                      </a:r>
                    </a:p>
                  </a:txBody>
                  <a:tcPr marL="36000" marT="72000" marB="72000" anchor="ctr">
                    <a:lnL w="3175" cap="flat" cmpd="sng" algn="ctr">
                      <a:solidFill>
                        <a:srgbClr val="D9D9D9"/>
                      </a:solidFill>
                      <a:prstDash val="solid"/>
                      <a:round/>
                      <a:headEnd type="none" w="med" len="med"/>
                      <a:tailEnd type="none" w="med" len="med"/>
                    </a:lnL>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372</a:t>
                      </a:r>
                    </a:p>
                  </a:txBody>
                  <a:tcPr marL="36000" marT="72000" marB="72000" anchor="ctr">
                    <a:lnR w="3175" cap="flat" cmpd="sng" algn="ctr">
                      <a:solidFill>
                        <a:srgbClr val="D9D9D9"/>
                      </a:solidFill>
                      <a:prstDash val="solid"/>
                      <a:round/>
                      <a:headEnd type="none" w="med" len="med"/>
                      <a:tailEnd type="none" w="med" len="med"/>
                    </a:lnR>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257.61</a:t>
                      </a:r>
                    </a:p>
                  </a:txBody>
                  <a:tcPr marL="36000" marT="72000" marB="72000" anchor="ctr">
                    <a:lnL w="3175" cap="flat" cmpd="sng" algn="ctr">
                      <a:solidFill>
                        <a:srgbClr val="D9D9D9"/>
                      </a:solidFill>
                      <a:prstDash val="solid"/>
                      <a:round/>
                      <a:headEnd type="none" w="med" len="med"/>
                      <a:tailEnd type="none" w="med" len="med"/>
                    </a:lnL>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280.1</a:t>
                      </a:r>
                    </a:p>
                  </a:txBody>
                  <a:tcPr marL="36000" marT="72000" marB="72000" anchor="ctr">
                    <a:lnR w="3175" cap="flat" cmpd="sng" algn="ctr">
                      <a:solidFill>
                        <a:srgbClr val="D9D9D9"/>
                      </a:solidFill>
                      <a:prstDash val="solid"/>
                      <a:round/>
                      <a:headEnd type="none" w="med" len="med"/>
                      <a:tailEnd type="none" w="med" len="med"/>
                    </a:lnR>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213.857</a:t>
                      </a:r>
                    </a:p>
                  </a:txBody>
                  <a:tcPr marL="36000" marT="72000" marB="72000" anchor="ctr">
                    <a:lnL w="3175" cap="flat" cmpd="sng" algn="ctr">
                      <a:solidFill>
                        <a:srgbClr val="D9D9D9"/>
                      </a:solidFill>
                      <a:prstDash val="solid"/>
                      <a:round/>
                      <a:headEnd type="none" w="med" len="med"/>
                      <a:tailEnd type="none" w="med" len="med"/>
                    </a:lnL>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213.9</a:t>
                      </a:r>
                    </a:p>
                  </a:txBody>
                  <a:tcPr marL="36000" marT="72000" marB="72000" anchor="ctr">
                    <a:lnR w="9525" cap="flat" cmpd="sng" algn="ctr">
                      <a:solidFill>
                        <a:srgbClr val="0085D5"/>
                      </a:solidFill>
                      <a:prstDash val="solid"/>
                      <a:round/>
                      <a:headEnd type="none" w="med" len="med"/>
                      <a:tailEnd type="none" w="med" len="med"/>
                    </a:lnR>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0" algn="l" defTabSz="685800">
                        <a:buNone/>
                      </a:pPr>
                      <a:r>
                        <a:rPr lang="en-US" sz="1400" b="1" i="0">
                          <a:solidFill>
                            <a:schemeClr val="dk1"/>
                          </a:solidFill>
                          <a:latin typeface="Arial"/>
                          <a:ea typeface="+mn-ea"/>
                          <a:cs typeface="+mn-cs"/>
                        </a:rPr>
                        <a:t>技术</a:t>
                      </a:r>
                    </a:p>
                  </a:txBody>
                  <a:tcPr marT="72000" marB="72000" anchor="ctr">
                    <a:lnL w="9525" cap="flat" cmpd="sng" algn="ctr">
                      <a:solidFill>
                        <a:srgbClr val="0085D5"/>
                      </a:solidFill>
                      <a:prstDash val="solid"/>
                      <a:round/>
                      <a:headEnd type="none" w="med" len="med"/>
                      <a:tailEnd type="none" w="med" len="med"/>
                    </a:lnL>
                    <a:lnR w="3175" cap="flat" cmpd="sng" algn="ctr">
                      <a:solidFill>
                        <a:srgbClr val="D9D9D9"/>
                      </a:solidFill>
                      <a:prstDash val="solid"/>
                      <a:round/>
                      <a:headEnd type="none" w="med" len="med"/>
                      <a:tailEnd type="none" w="med" len="med"/>
                    </a:lnR>
                    <a:lnT w="9525" cap="flat" cmpd="sng" algn="ctr">
                      <a:solidFill>
                        <a:srgbClr val="0085D5"/>
                      </a:solidFill>
                      <a:prstDash val="solid"/>
                      <a:round/>
                      <a:headEnd type="none" w="med" len="med"/>
                      <a:tailEnd type="none" w="med" len="med"/>
                    </a:lnT>
                    <a:noFill/>
                  </a:tcPr>
                </a:tc>
                <a:tc>
                  <a:txBody>
                    <a:bodyPr/>
                    <a:lstStyle/>
                    <a:p>
                      <a:pPr marL="0" algn="ctr" defTabSz="685800">
                        <a:buNone/>
                      </a:pPr>
                      <a:r>
                        <a:rPr lang="en-US" sz="1400" b="0" i="0">
                          <a:solidFill>
                            <a:schemeClr val="dk1"/>
                          </a:solidFill>
                          <a:latin typeface="Arial"/>
                          <a:ea typeface="+mn-ea"/>
                          <a:cs typeface="+mn-cs"/>
                        </a:rPr>
                        <a:t>MP-AES</a:t>
                      </a:r>
                    </a:p>
                  </a:txBody>
                  <a:tcPr marL="36000" marT="72000" marB="72000" anchor="ctr">
                    <a:lnL w="3175" cap="flat" cmpd="sng" algn="ctr">
                      <a:solidFill>
                        <a:srgbClr val="D9D9D9"/>
                      </a:solidFill>
                      <a:prstDash val="solid"/>
                      <a:round/>
                      <a:headEnd type="none" w="med" len="med"/>
                      <a:tailEnd type="none" w="med" len="med"/>
                    </a:lnL>
                    <a:lnT w="9525" cap="flat" cmpd="sng" algn="ctr">
                      <a:solidFill>
                        <a:srgbClr val="0085D5"/>
                      </a:solidFill>
                      <a:prstDash val="solid"/>
                      <a:round/>
                      <a:headEnd type="none" w="med" len="med"/>
                      <a:tailEnd type="none" w="med" len="med"/>
                    </a:lnT>
                    <a:noFill/>
                  </a:tcPr>
                </a:tc>
                <a:tc>
                  <a:txBody>
                    <a:bodyPr/>
                    <a:lstStyle/>
                    <a:p>
                      <a:pPr marL="0" algn="ctr" defTabSz="685800">
                        <a:buNone/>
                      </a:pPr>
                      <a:r>
                        <a:rPr lang="en-US" sz="1400" b="0" i="0">
                          <a:solidFill>
                            <a:schemeClr val="dk1"/>
                          </a:solidFill>
                          <a:latin typeface="Arial"/>
                          <a:ea typeface="+mn-ea"/>
                          <a:cs typeface="+mn-cs"/>
                        </a:rPr>
                        <a:t>FAAS</a:t>
                      </a:r>
                    </a:p>
                  </a:txBody>
                  <a:tcPr marL="36000" marT="72000" marB="72000" anchor="ctr">
                    <a:lnR w="3175" cap="flat" cmpd="sng" algn="ctr">
                      <a:solidFill>
                        <a:srgbClr val="D9D9D9"/>
                      </a:solidFill>
                      <a:prstDash val="solid"/>
                      <a:round/>
                      <a:headEnd type="none" w="med" len="med"/>
                      <a:tailEnd type="none" w="med" len="med"/>
                    </a:lnR>
                    <a:lnT w="9525" cap="flat" cmpd="sng" algn="ctr">
                      <a:solidFill>
                        <a:srgbClr val="0085D5"/>
                      </a:solidFill>
                      <a:prstDash val="solid"/>
                      <a:round/>
                      <a:headEnd type="none" w="med" len="med"/>
                      <a:tailEnd type="none" w="med" len="med"/>
                    </a:lnT>
                    <a:noFill/>
                  </a:tcPr>
                </a:tc>
                <a:tc>
                  <a:txBody>
                    <a:bodyPr/>
                    <a:lstStyle/>
                    <a:p>
                      <a:pPr marL="0" algn="ctr" defTabSz="685800">
                        <a:buNone/>
                      </a:pPr>
                      <a:r>
                        <a:rPr lang="en-US" sz="1400" b="0" i="0">
                          <a:solidFill>
                            <a:schemeClr val="dk1"/>
                          </a:solidFill>
                          <a:latin typeface="Arial"/>
                          <a:ea typeface="+mn-ea"/>
                          <a:cs typeface="+mn-cs"/>
                        </a:rPr>
                        <a:t>MP-AES</a:t>
                      </a:r>
                    </a:p>
                  </a:txBody>
                  <a:tcPr marL="36000" marR="36000" marT="72000" marB="72000" anchor="ctr">
                    <a:lnL w="3175" cap="flat" cmpd="sng" algn="ctr">
                      <a:solidFill>
                        <a:srgbClr val="D9D9D9"/>
                      </a:solidFill>
                      <a:prstDash val="solid"/>
                      <a:round/>
                      <a:headEnd type="none" w="med" len="med"/>
                      <a:tailEnd type="none" w="med" len="med"/>
                    </a:lnL>
                    <a:lnT w="9525" cap="flat" cmpd="sng" algn="ctr">
                      <a:solidFill>
                        <a:srgbClr val="0085D5"/>
                      </a:solidFill>
                      <a:prstDash val="solid"/>
                      <a:round/>
                      <a:headEnd type="none" w="med" len="med"/>
                      <a:tailEnd type="none" w="med" len="med"/>
                    </a:lnT>
                    <a:noFill/>
                  </a:tcPr>
                </a:tc>
                <a:tc>
                  <a:txBody>
                    <a:bodyPr/>
                    <a:lstStyle/>
                    <a:p>
                      <a:pPr marL="0" algn="ctr" defTabSz="685800">
                        <a:buNone/>
                      </a:pPr>
                      <a:r>
                        <a:rPr lang="en-US" sz="1400" b="0" i="0">
                          <a:solidFill>
                            <a:schemeClr val="dk1"/>
                          </a:solidFill>
                          <a:latin typeface="Arial"/>
                          <a:ea typeface="+mn-ea"/>
                          <a:cs typeface="+mn-cs"/>
                        </a:rPr>
                        <a:t>FAAS</a:t>
                      </a:r>
                    </a:p>
                  </a:txBody>
                  <a:tcPr marL="36000" marT="72000" marB="72000" anchor="ctr">
                    <a:lnR w="3175" cap="flat" cmpd="sng" algn="ctr">
                      <a:solidFill>
                        <a:srgbClr val="D9D9D9"/>
                      </a:solidFill>
                      <a:prstDash val="solid"/>
                      <a:round/>
                      <a:headEnd type="none" w="med" len="med"/>
                      <a:tailEnd type="none" w="med" len="med"/>
                    </a:lnR>
                    <a:lnT w="9525" cap="flat" cmpd="sng" algn="ctr">
                      <a:solidFill>
                        <a:srgbClr val="0085D5"/>
                      </a:solidFill>
                      <a:prstDash val="solid"/>
                      <a:round/>
                      <a:headEnd type="none" w="med" len="med"/>
                      <a:tailEnd type="none" w="med" len="med"/>
                    </a:lnT>
                    <a:noFill/>
                  </a:tcPr>
                </a:tc>
                <a:tc>
                  <a:txBody>
                    <a:bodyPr/>
                    <a:lstStyle/>
                    <a:p>
                      <a:pPr marL="0" algn="ctr" defTabSz="685800">
                        <a:buNone/>
                      </a:pPr>
                      <a:r>
                        <a:rPr lang="en-US" sz="1400" b="0" i="0">
                          <a:solidFill>
                            <a:schemeClr val="dk1"/>
                          </a:solidFill>
                          <a:latin typeface="Arial"/>
                          <a:ea typeface="+mn-ea"/>
                          <a:cs typeface="+mn-cs"/>
                        </a:rPr>
                        <a:t>MP-AES</a:t>
                      </a:r>
                    </a:p>
                  </a:txBody>
                  <a:tcPr marL="36000" marR="72000" marT="72000" marB="72000" anchor="ctr">
                    <a:lnL w="3175" cap="flat" cmpd="sng" algn="ctr">
                      <a:solidFill>
                        <a:srgbClr val="D9D9D9"/>
                      </a:solidFill>
                      <a:prstDash val="solid"/>
                      <a:round/>
                      <a:headEnd type="none" w="med" len="med"/>
                      <a:tailEnd type="none" w="med" len="med"/>
                    </a:lnL>
                    <a:lnT w="9525" cap="flat" cmpd="sng" algn="ctr">
                      <a:solidFill>
                        <a:srgbClr val="0085D5"/>
                      </a:solidFill>
                      <a:prstDash val="solid"/>
                      <a:round/>
                      <a:headEnd type="none" w="med" len="med"/>
                      <a:tailEnd type="none" w="med" len="med"/>
                    </a:lnT>
                    <a:noFill/>
                  </a:tcPr>
                </a:tc>
                <a:tc>
                  <a:txBody>
                    <a:bodyPr/>
                    <a:lstStyle/>
                    <a:p>
                      <a:pPr marL="0" algn="ctr" defTabSz="685800">
                        <a:buNone/>
                      </a:pPr>
                      <a:r>
                        <a:rPr lang="en-US" sz="1400" b="0" i="0">
                          <a:solidFill>
                            <a:schemeClr val="dk1"/>
                          </a:solidFill>
                          <a:latin typeface="Arial"/>
                          <a:ea typeface="+mn-ea"/>
                          <a:cs typeface="+mn-cs"/>
                        </a:rPr>
                        <a:t>FAAS</a:t>
                      </a:r>
                    </a:p>
                  </a:txBody>
                  <a:tcPr marL="36000" marT="72000" marB="72000" anchor="ctr">
                    <a:lnR w="3175" cap="flat" cmpd="sng" algn="ctr">
                      <a:solidFill>
                        <a:srgbClr val="D9D9D9"/>
                      </a:solidFill>
                      <a:prstDash val="solid"/>
                      <a:round/>
                      <a:headEnd type="none" w="med" len="med"/>
                      <a:tailEnd type="none" w="med" len="med"/>
                    </a:lnR>
                    <a:lnT w="9525" cap="flat" cmpd="sng" algn="ctr">
                      <a:solidFill>
                        <a:srgbClr val="0085D5"/>
                      </a:solidFill>
                      <a:prstDash val="solid"/>
                      <a:round/>
                      <a:headEnd type="none" w="med" len="med"/>
                      <a:tailEnd type="none" w="med" len="med"/>
                    </a:lnT>
                    <a:noFill/>
                  </a:tcPr>
                </a:tc>
                <a:tc>
                  <a:txBody>
                    <a:bodyPr/>
                    <a:lstStyle/>
                    <a:p>
                      <a:pPr marL="0" algn="ctr" defTabSz="685800">
                        <a:buNone/>
                      </a:pPr>
                      <a:r>
                        <a:rPr lang="en-US" sz="1400" b="0" i="0">
                          <a:solidFill>
                            <a:schemeClr val="dk1"/>
                          </a:solidFill>
                          <a:latin typeface="Arial"/>
                          <a:ea typeface="+mn-ea"/>
                          <a:cs typeface="+mn-cs"/>
                        </a:rPr>
                        <a:t>MP-AES</a:t>
                      </a:r>
                    </a:p>
                  </a:txBody>
                  <a:tcPr marL="36000" marT="72000" marB="72000" anchor="ctr">
                    <a:lnL w="3175" cap="flat" cmpd="sng" algn="ctr">
                      <a:solidFill>
                        <a:srgbClr val="D9D9D9"/>
                      </a:solidFill>
                      <a:prstDash val="solid"/>
                      <a:round/>
                      <a:headEnd type="none" w="med" len="med"/>
                      <a:tailEnd type="none" w="med" len="med"/>
                    </a:lnL>
                    <a:lnT w="9525" cap="flat" cmpd="sng" algn="ctr">
                      <a:solidFill>
                        <a:srgbClr val="0085D5"/>
                      </a:solidFill>
                      <a:prstDash val="solid"/>
                      <a:round/>
                      <a:headEnd type="none" w="med" len="med"/>
                      <a:tailEnd type="none" w="med" len="med"/>
                    </a:lnT>
                    <a:noFill/>
                  </a:tcPr>
                </a:tc>
                <a:tc>
                  <a:txBody>
                    <a:bodyPr/>
                    <a:lstStyle/>
                    <a:p>
                      <a:pPr marL="0" algn="ctr" defTabSz="685800">
                        <a:buNone/>
                      </a:pPr>
                      <a:r>
                        <a:rPr lang="en-US" sz="1400" b="0" i="0">
                          <a:solidFill>
                            <a:schemeClr val="dk1"/>
                          </a:solidFill>
                          <a:latin typeface="Arial"/>
                          <a:ea typeface="+mn-ea"/>
                          <a:cs typeface="+mn-cs"/>
                        </a:rPr>
                        <a:t>FAAS</a:t>
                      </a:r>
                    </a:p>
                  </a:txBody>
                  <a:tcPr marL="36000" marT="72000" marB="72000" anchor="ctr">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noFill/>
                  </a:tcPr>
                </a:tc>
                <a:extLst>
                  <a:ext uri="{0D108BD9-81ED-4DB2-BD59-A6C34878D82A}">
                    <a16:rowId xmlns:a16="http://schemas.microsoft.com/office/drawing/2014/main" val="10002"/>
                  </a:ext>
                </a:extLst>
              </a:tr>
              <a:tr h="324000">
                <a:tc gridSpan="9">
                  <a:txBody>
                    <a:bodyPr/>
                    <a:lstStyle/>
                    <a:p>
                      <a:pPr marL="0" algn="ctr" defTabSz="685800">
                        <a:buNone/>
                      </a:pPr>
                      <a:r>
                        <a:rPr lang="en-US" sz="1400" b="1" i="0" u="none" strike="noStrike" baseline="0" dirty="0" err="1">
                          <a:solidFill>
                            <a:srgbClr val="FFFFFF"/>
                          </a:solidFill>
                          <a:latin typeface="Arial"/>
                          <a:ea typeface="+mn-ea"/>
                          <a:cs typeface="+mn-cs"/>
                        </a:rPr>
                        <a:t>测定浓度</a:t>
                      </a:r>
                      <a:r>
                        <a:rPr lang="en-US" sz="1400" b="1" i="0" u="none" strike="noStrike" baseline="0" dirty="0">
                          <a:solidFill>
                            <a:srgbClr val="FFFFFF"/>
                          </a:solidFill>
                          <a:latin typeface="Arial"/>
                          <a:ea typeface="+mn-ea"/>
                          <a:cs typeface="+mn-cs"/>
                        </a:rPr>
                        <a:t> </a:t>
                      </a:r>
                      <a:r>
                        <a:rPr lang="el-GR" sz="1400" b="1" i="0" u="none" strike="noStrike" baseline="0" dirty="0">
                          <a:solidFill>
                            <a:srgbClr val="FFFFFF"/>
                          </a:solidFill>
                          <a:latin typeface="Arial"/>
                          <a:ea typeface="+mn-ea"/>
                          <a:cs typeface="+mn-cs"/>
                        </a:rPr>
                        <a:t>μ</a:t>
                      </a:r>
                      <a:r>
                        <a:rPr lang="en-US" sz="1400" b="1" i="0" u="none" strike="noStrike" baseline="0" dirty="0">
                          <a:solidFill>
                            <a:srgbClr val="FFFFFF"/>
                          </a:solidFill>
                          <a:latin typeface="Arial"/>
                          <a:ea typeface="+mn-ea"/>
                          <a:cs typeface="+mn-cs"/>
                        </a:rPr>
                        <a:t>g/g</a:t>
                      </a:r>
                    </a:p>
                  </a:txBody>
                  <a:tcPr anchor="ctr">
                    <a:lnL w="9525" cap="flat" cmpd="sng" algn="ctr">
                      <a:solidFill>
                        <a:srgbClr val="0085D5"/>
                      </a:solidFill>
                      <a:prstDash val="solid"/>
                      <a:round/>
                      <a:headEnd type="none" w="med" len="med"/>
                      <a:tailEnd type="none" w="med" len="med"/>
                    </a:lnL>
                    <a:lnR w="9525" cap="flat" cmpd="sng" algn="ctr">
                      <a:solidFill>
                        <a:srgbClr val="0085D5"/>
                      </a:solidFill>
                      <a:prstDash val="solid"/>
                      <a:round/>
                      <a:headEnd type="none" w="med" len="med"/>
                      <a:tailEnd type="none" w="med" len="med"/>
                    </a:lnR>
                    <a:solidFill>
                      <a:srgbClr val="0085D5"/>
                    </a:solidFill>
                  </a:tcPr>
                </a:tc>
                <a:tc hMerge="1">
                  <a:txBody>
                    <a:bodyPr/>
                    <a:lstStyle/>
                    <a:p>
                      <a:endParaRPr lang="en-US"/>
                    </a:p>
                  </a:txBody>
                  <a:tcP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0003"/>
                  </a:ext>
                </a:extLst>
              </a:tr>
              <a:tr h="370840">
                <a:tc>
                  <a:txBody>
                    <a:bodyPr/>
                    <a:lstStyle/>
                    <a:p>
                      <a:pPr marL="0" algn="l" defTabSz="685800">
                        <a:buNone/>
                      </a:pPr>
                      <a:r>
                        <a:rPr lang="en-US" sz="1400" b="1" i="0">
                          <a:solidFill>
                            <a:schemeClr val="dk1"/>
                          </a:solidFill>
                          <a:latin typeface="Arial"/>
                          <a:ea typeface="+mn-ea"/>
                          <a:cs typeface="+mn-cs"/>
                        </a:rPr>
                        <a:t>SSTD-Trail 1</a:t>
                      </a:r>
                    </a:p>
                  </a:txBody>
                  <a:tcPr marT="72000" marB="72000" anchor="ctr">
                    <a:lnL w="9525" cap="flat" cmpd="sng" algn="ctr">
                      <a:solidFill>
                        <a:srgbClr val="0085D5"/>
                      </a:solidFill>
                      <a:prstDash val="solid"/>
                      <a:round/>
                      <a:headEnd type="none" w="med" len="med"/>
                      <a:tailEnd type="none" w="med" len="med"/>
                    </a:lnL>
                    <a:lnR w="3175" cap="flat" cmpd="sng" algn="ctr">
                      <a:solidFill>
                        <a:srgbClr val="D9D9D9"/>
                      </a:solidFill>
                      <a:prstDash val="solid"/>
                      <a:round/>
                      <a:headEnd type="none" w="med" len="med"/>
                      <a:tailEnd type="none" w="med" len="med"/>
                    </a:lnR>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1.44</a:t>
                      </a:r>
                    </a:p>
                  </a:txBody>
                  <a:tcPr marT="72000" marB="72000" anchor="ctr">
                    <a:lnL w="3175" cap="flat" cmpd="sng" algn="ctr">
                      <a:solidFill>
                        <a:srgbClr val="D9D9D9"/>
                      </a:solidFill>
                      <a:prstDash val="solid"/>
                      <a:round/>
                      <a:headEnd type="none" w="med" len="med"/>
                      <a:tailEnd type="none" w="med" len="med"/>
                    </a:lnL>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1.42</a:t>
                      </a:r>
                    </a:p>
                  </a:txBody>
                  <a:tcPr marT="72000" marB="72000" anchor="ctr">
                    <a:lnR w="3175" cap="flat" cmpd="sng" algn="ctr">
                      <a:solidFill>
                        <a:srgbClr val="D9D9D9"/>
                      </a:solidFill>
                      <a:prstDash val="solid"/>
                      <a:round/>
                      <a:headEnd type="none" w="med" len="med"/>
                      <a:tailEnd type="none" w="med" len="med"/>
                    </a:lnR>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7.76</a:t>
                      </a:r>
                    </a:p>
                  </a:txBody>
                  <a:tcPr marT="72000" marB="72000" anchor="ctr">
                    <a:lnL w="3175" cap="flat" cmpd="sng" algn="ctr">
                      <a:solidFill>
                        <a:srgbClr val="D9D9D9"/>
                      </a:solidFill>
                      <a:prstDash val="solid"/>
                      <a:round/>
                      <a:headEnd type="none" w="med" len="med"/>
                      <a:tailEnd type="none" w="med" len="med"/>
                    </a:lnL>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8.44</a:t>
                      </a:r>
                    </a:p>
                  </a:txBody>
                  <a:tcPr marT="72000" marB="72000" anchor="ctr">
                    <a:lnR w="3175" cap="flat" cmpd="sng" algn="ctr">
                      <a:solidFill>
                        <a:srgbClr val="D9D9D9"/>
                      </a:solidFill>
                      <a:prstDash val="solid"/>
                      <a:round/>
                      <a:headEnd type="none" w="med" len="med"/>
                      <a:tailEnd type="none" w="med" len="med"/>
                    </a:lnR>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24.26</a:t>
                      </a:r>
                    </a:p>
                  </a:txBody>
                  <a:tcPr marT="72000" marB="72000" anchor="ctr">
                    <a:lnL w="3175" cap="flat" cmpd="sng" algn="ctr">
                      <a:solidFill>
                        <a:srgbClr val="D9D9D9"/>
                      </a:solidFill>
                      <a:prstDash val="solid"/>
                      <a:round/>
                      <a:headEnd type="none" w="med" len="med"/>
                      <a:tailEnd type="none" w="med" len="med"/>
                    </a:lnL>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26.22</a:t>
                      </a:r>
                    </a:p>
                  </a:txBody>
                  <a:tcPr marT="72000" marB="72000" anchor="ctr">
                    <a:lnR w="3175" cap="flat" cmpd="sng" algn="ctr">
                      <a:solidFill>
                        <a:srgbClr val="D9D9D9"/>
                      </a:solidFill>
                      <a:prstDash val="solid"/>
                      <a:round/>
                      <a:headEnd type="none" w="med" len="med"/>
                      <a:tailEnd type="none" w="med" len="med"/>
                    </a:lnR>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0.64</a:t>
                      </a:r>
                    </a:p>
                  </a:txBody>
                  <a:tcPr marT="72000" marB="72000" anchor="ctr">
                    <a:lnL w="3175" cap="flat" cmpd="sng" algn="ctr">
                      <a:solidFill>
                        <a:srgbClr val="D9D9D9"/>
                      </a:solidFill>
                      <a:prstDash val="solid"/>
                      <a:round/>
                      <a:headEnd type="none" w="med" len="med"/>
                      <a:tailEnd type="none" w="med" len="med"/>
                    </a:lnL>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0.62</a:t>
                      </a:r>
                    </a:p>
                  </a:txBody>
                  <a:tcPr marT="72000" marB="72000" anchor="ctr">
                    <a:lnR w="9525" cap="flat" cmpd="sng" algn="ctr">
                      <a:solidFill>
                        <a:srgbClr val="0085D5"/>
                      </a:solidFill>
                      <a:prstDash val="solid"/>
                      <a:round/>
                      <a:headEnd type="none" w="med" len="med"/>
                      <a:tailEnd type="none" w="med" len="med"/>
                    </a:lnR>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marL="0" algn="l" defTabSz="685800">
                        <a:buNone/>
                      </a:pPr>
                      <a:r>
                        <a:rPr lang="en-US" sz="1400" b="1" i="0">
                          <a:solidFill>
                            <a:schemeClr val="dk1"/>
                          </a:solidFill>
                          <a:latin typeface="Arial"/>
                          <a:ea typeface="+mn-ea"/>
                          <a:cs typeface="+mn-cs"/>
                        </a:rPr>
                        <a:t>SSTD-Trail 1</a:t>
                      </a:r>
                    </a:p>
                  </a:txBody>
                  <a:tcPr marT="72000" marB="72000" anchor="ctr">
                    <a:lnL w="9525" cap="flat" cmpd="sng" algn="ctr">
                      <a:solidFill>
                        <a:srgbClr val="0085D5"/>
                      </a:solidFill>
                      <a:prstDash val="solid"/>
                      <a:round/>
                      <a:headEnd type="none" w="med" len="med"/>
                      <a:tailEnd type="none" w="med" len="med"/>
                    </a:lnL>
                    <a:lnR w="3175" cap="flat" cmpd="sng" algn="ctr">
                      <a:solidFill>
                        <a:srgbClr val="D9D9D9"/>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1.46</a:t>
                      </a:r>
                    </a:p>
                  </a:txBody>
                  <a:tcPr marT="72000" marB="72000" anchor="ctr">
                    <a:lnL w="3175" cap="flat" cmpd="sng" algn="ctr">
                      <a:solidFill>
                        <a:srgbClr val="D9D9D9"/>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1.45</a:t>
                      </a:r>
                    </a:p>
                  </a:txBody>
                  <a:tcPr marT="72000" marB="72000" anchor="ctr">
                    <a:lnR w="3175" cap="flat" cmpd="sng" algn="ctr">
                      <a:solidFill>
                        <a:srgbClr val="D9D9D9"/>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7.96</a:t>
                      </a:r>
                    </a:p>
                  </a:txBody>
                  <a:tcPr marT="72000" marB="72000" anchor="ctr">
                    <a:lnL w="3175" cap="flat" cmpd="sng" algn="ctr">
                      <a:solidFill>
                        <a:srgbClr val="D9D9D9"/>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8.24</a:t>
                      </a:r>
                    </a:p>
                  </a:txBody>
                  <a:tcPr marT="72000" marB="72000" anchor="ctr">
                    <a:lnR w="3175" cap="flat" cmpd="sng" algn="ctr">
                      <a:solidFill>
                        <a:srgbClr val="D9D9D9"/>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24.40</a:t>
                      </a:r>
                    </a:p>
                  </a:txBody>
                  <a:tcPr marT="72000" marB="72000" anchor="ctr">
                    <a:lnL w="3175" cap="flat" cmpd="sng" algn="ctr">
                      <a:solidFill>
                        <a:srgbClr val="D9D9D9"/>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25.96</a:t>
                      </a:r>
                    </a:p>
                  </a:txBody>
                  <a:tcPr marT="72000" marB="72000" anchor="ctr">
                    <a:lnR w="3175" cap="flat" cmpd="sng" algn="ctr">
                      <a:solidFill>
                        <a:srgbClr val="D9D9D9"/>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0.64</a:t>
                      </a:r>
                    </a:p>
                  </a:txBody>
                  <a:tcPr marT="72000" marB="72000" anchor="ctr">
                    <a:lnL w="3175" cap="flat" cmpd="sng" algn="ctr">
                      <a:solidFill>
                        <a:srgbClr val="D9D9D9"/>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0.64</a:t>
                      </a:r>
                    </a:p>
                  </a:txBody>
                  <a:tcPr marT="72000" marB="72000" anchor="ctr">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marL="0" algn="l" defTabSz="685800">
                        <a:buNone/>
                      </a:pPr>
                      <a:r>
                        <a:rPr lang="en-US" sz="1400" b="1" i="0">
                          <a:solidFill>
                            <a:schemeClr val="dk1"/>
                          </a:solidFill>
                          <a:latin typeface="Arial"/>
                          <a:ea typeface="+mn-ea"/>
                          <a:cs typeface="+mn-cs"/>
                        </a:rPr>
                        <a:t>SSTD-Trail 1</a:t>
                      </a:r>
                    </a:p>
                  </a:txBody>
                  <a:tcPr marT="72000" marB="72000" anchor="ctr">
                    <a:lnL w="9525" cap="flat" cmpd="sng" algn="ctr">
                      <a:solidFill>
                        <a:srgbClr val="0085D5"/>
                      </a:solidFill>
                      <a:prstDash val="solid"/>
                      <a:round/>
                      <a:headEnd type="none" w="med" len="med"/>
                      <a:tailEnd type="none" w="med" len="med"/>
                    </a:lnL>
                    <a:lnR w="3175" cap="flat" cmpd="sng" algn="ctr">
                      <a:solidFill>
                        <a:srgbClr val="D9D9D9"/>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1.44</a:t>
                      </a:r>
                    </a:p>
                  </a:txBody>
                  <a:tcPr marT="72000" marB="72000" anchor="ctr">
                    <a:lnL w="3175" cap="flat" cmpd="sng" algn="ctr">
                      <a:solidFill>
                        <a:srgbClr val="D9D9D9"/>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1.42</a:t>
                      </a:r>
                    </a:p>
                  </a:txBody>
                  <a:tcPr marT="72000" marB="72000" anchor="ctr">
                    <a:lnR w="3175" cap="flat" cmpd="sng" algn="ctr">
                      <a:solidFill>
                        <a:srgbClr val="D9D9D9"/>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8.08</a:t>
                      </a:r>
                    </a:p>
                  </a:txBody>
                  <a:tcPr marT="72000" marB="72000" anchor="ctr">
                    <a:lnL w="3175" cap="flat" cmpd="sng" algn="ctr">
                      <a:solidFill>
                        <a:srgbClr val="D9D9D9"/>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8.64</a:t>
                      </a:r>
                    </a:p>
                  </a:txBody>
                  <a:tcPr marT="72000" marB="72000" anchor="ctr">
                    <a:lnR w="3175" cap="flat" cmpd="sng" algn="ctr">
                      <a:solidFill>
                        <a:srgbClr val="D9D9D9"/>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23.70</a:t>
                      </a:r>
                    </a:p>
                  </a:txBody>
                  <a:tcPr marT="72000" marB="72000" anchor="ctr">
                    <a:lnL w="3175" cap="flat" cmpd="sng" algn="ctr">
                      <a:solidFill>
                        <a:srgbClr val="D9D9D9"/>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26.50</a:t>
                      </a:r>
                    </a:p>
                  </a:txBody>
                  <a:tcPr marT="72000" marB="72000" anchor="ctr">
                    <a:lnR w="3175" cap="flat" cmpd="sng" algn="ctr">
                      <a:solidFill>
                        <a:srgbClr val="D9D9D9"/>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0.62</a:t>
                      </a:r>
                    </a:p>
                  </a:txBody>
                  <a:tcPr marT="72000" marB="72000" anchor="ctr">
                    <a:lnL w="3175" cap="flat" cmpd="sng" algn="ctr">
                      <a:solidFill>
                        <a:srgbClr val="D9D9D9"/>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0.58</a:t>
                      </a:r>
                    </a:p>
                  </a:txBody>
                  <a:tcPr marT="72000" marB="72000" anchor="ctr">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marL="0" algn="l" defTabSz="685800">
                        <a:buNone/>
                      </a:pPr>
                      <a:r>
                        <a:rPr lang="en-US" sz="1400" b="1" i="0">
                          <a:solidFill>
                            <a:schemeClr val="dk1"/>
                          </a:solidFill>
                          <a:latin typeface="Arial"/>
                          <a:ea typeface="+mn-ea"/>
                          <a:cs typeface="+mn-cs"/>
                        </a:rPr>
                        <a:t>平均值 µg/g</a:t>
                      </a:r>
                    </a:p>
                  </a:txBody>
                  <a:tcPr marT="72000" marB="72000" anchor="ctr">
                    <a:lnL w="9525" cap="flat" cmpd="sng" algn="ctr">
                      <a:solidFill>
                        <a:srgbClr val="0085D5"/>
                      </a:solidFill>
                      <a:prstDash val="solid"/>
                      <a:round/>
                      <a:headEnd type="none" w="med" len="med"/>
                      <a:tailEnd type="none" w="med" len="med"/>
                    </a:lnL>
                    <a:lnR w="3175" cap="flat" cmpd="sng" algn="ctr">
                      <a:solidFill>
                        <a:srgbClr val="D9D9D9"/>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1.45</a:t>
                      </a:r>
                    </a:p>
                  </a:txBody>
                  <a:tcPr marT="72000" marB="72000" anchor="ctr">
                    <a:lnL w="3175" cap="flat" cmpd="sng" algn="ctr">
                      <a:solidFill>
                        <a:srgbClr val="D9D9D9"/>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1.43</a:t>
                      </a:r>
                    </a:p>
                  </a:txBody>
                  <a:tcPr marT="72000" marB="72000" anchor="ctr">
                    <a:lnR w="3175" cap="flat" cmpd="sng" algn="ctr">
                      <a:solidFill>
                        <a:srgbClr val="D9D9D9"/>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7.93</a:t>
                      </a:r>
                    </a:p>
                  </a:txBody>
                  <a:tcPr marT="72000" marB="72000" anchor="ctr">
                    <a:lnL w="3175" cap="flat" cmpd="sng" algn="ctr">
                      <a:solidFill>
                        <a:srgbClr val="D9D9D9"/>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8.44</a:t>
                      </a:r>
                    </a:p>
                  </a:txBody>
                  <a:tcPr marT="72000" marB="72000" anchor="ctr">
                    <a:lnR w="3175" cap="flat" cmpd="sng" algn="ctr">
                      <a:solidFill>
                        <a:srgbClr val="D9D9D9"/>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24.12</a:t>
                      </a:r>
                    </a:p>
                  </a:txBody>
                  <a:tcPr marT="72000" marB="72000" anchor="ctr">
                    <a:lnL w="3175" cap="flat" cmpd="sng" algn="ctr">
                      <a:solidFill>
                        <a:srgbClr val="D9D9D9"/>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26.23</a:t>
                      </a:r>
                    </a:p>
                  </a:txBody>
                  <a:tcPr marT="72000" marB="72000" anchor="ctr">
                    <a:lnR w="3175" cap="flat" cmpd="sng" algn="ctr">
                      <a:solidFill>
                        <a:srgbClr val="D9D9D9"/>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0.63</a:t>
                      </a:r>
                    </a:p>
                  </a:txBody>
                  <a:tcPr marT="72000" marB="72000" anchor="ctr">
                    <a:lnL w="3175" cap="flat" cmpd="sng" algn="ctr">
                      <a:solidFill>
                        <a:srgbClr val="D9D9D9"/>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0.61</a:t>
                      </a:r>
                    </a:p>
                  </a:txBody>
                  <a:tcPr marT="72000" marB="72000" anchor="ctr">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pPr marL="0" algn="l" defTabSz="685800">
                        <a:buNone/>
                      </a:pPr>
                      <a:r>
                        <a:rPr lang="en-US" sz="1400" b="1" i="0">
                          <a:solidFill>
                            <a:schemeClr val="dk1"/>
                          </a:solidFill>
                          <a:latin typeface="Arial"/>
                          <a:ea typeface="+mn-ea"/>
                          <a:cs typeface="+mn-cs"/>
                        </a:rPr>
                        <a:t>标准偏差</a:t>
                      </a:r>
                    </a:p>
                  </a:txBody>
                  <a:tcPr marT="72000" marB="72000" anchor="ctr">
                    <a:lnL w="9525" cap="flat" cmpd="sng" algn="ctr">
                      <a:solidFill>
                        <a:srgbClr val="0085D5"/>
                      </a:solidFill>
                      <a:prstDash val="solid"/>
                      <a:round/>
                      <a:headEnd type="none" w="med" len="med"/>
                      <a:tailEnd type="none" w="med" len="med"/>
                    </a:lnL>
                    <a:lnR w="3175" cap="flat" cmpd="sng" algn="ctr">
                      <a:solidFill>
                        <a:srgbClr val="D9D9D9"/>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0.01</a:t>
                      </a:r>
                    </a:p>
                  </a:txBody>
                  <a:tcPr marT="72000" marB="72000" anchor="ctr">
                    <a:lnL w="3175" cap="flat" cmpd="sng" algn="ctr">
                      <a:solidFill>
                        <a:srgbClr val="D9D9D9"/>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0.02</a:t>
                      </a:r>
                    </a:p>
                  </a:txBody>
                  <a:tcPr marT="72000" marB="72000" anchor="ctr">
                    <a:lnR w="3175" cap="flat" cmpd="sng" algn="ctr">
                      <a:solidFill>
                        <a:srgbClr val="D9D9D9"/>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0.16</a:t>
                      </a:r>
                    </a:p>
                  </a:txBody>
                  <a:tcPr marT="72000" marB="72000" anchor="ctr">
                    <a:lnL w="3175" cap="flat" cmpd="sng" algn="ctr">
                      <a:solidFill>
                        <a:srgbClr val="D9D9D9"/>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0.20</a:t>
                      </a:r>
                    </a:p>
                  </a:txBody>
                  <a:tcPr marT="72000" marB="72000" anchor="ctr">
                    <a:lnR w="3175" cap="flat" cmpd="sng" algn="ctr">
                      <a:solidFill>
                        <a:srgbClr val="D9D9D9"/>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0.37</a:t>
                      </a:r>
                    </a:p>
                  </a:txBody>
                  <a:tcPr marT="72000" marB="72000" anchor="ctr">
                    <a:lnL w="3175" cap="flat" cmpd="sng" algn="ctr">
                      <a:solidFill>
                        <a:srgbClr val="D9D9D9"/>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0.27</a:t>
                      </a:r>
                    </a:p>
                  </a:txBody>
                  <a:tcPr marT="72000" marB="72000" anchor="ctr">
                    <a:lnR w="3175" cap="flat" cmpd="sng" algn="ctr">
                      <a:solidFill>
                        <a:srgbClr val="D9D9D9"/>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0.01</a:t>
                      </a:r>
                    </a:p>
                  </a:txBody>
                  <a:tcPr marT="72000" marB="72000" anchor="ctr">
                    <a:lnL w="3175" cap="flat" cmpd="sng" algn="ctr">
                      <a:solidFill>
                        <a:srgbClr val="D9D9D9"/>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a:txBody>
                    <a:bodyPr/>
                    <a:lstStyle/>
                    <a:p>
                      <a:pPr marL="0" algn="ctr" defTabSz="685800">
                        <a:buNone/>
                      </a:pPr>
                      <a:r>
                        <a:rPr lang="en-US" sz="1400" b="0" i="0">
                          <a:solidFill>
                            <a:schemeClr val="dk1"/>
                          </a:solidFill>
                          <a:latin typeface="Arial"/>
                          <a:ea typeface="+mn-ea"/>
                          <a:cs typeface="+mn-cs"/>
                        </a:rPr>
                        <a:t>0.03</a:t>
                      </a:r>
                    </a:p>
                  </a:txBody>
                  <a:tcPr marT="72000" marB="72000" anchor="ctr">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12" name="Rectangle 3"/>
          <p:cNvSpPr/>
          <p:nvPr/>
        </p:nvSpPr>
        <p:spPr>
          <a:xfrm>
            <a:off x="4788000" y="5868283"/>
            <a:ext cx="3800452" cy="461665"/>
          </a:xfrm>
          <a:prstGeom prst="rect">
            <a:avLst/>
          </a:prstGeom>
        </p:spPr>
        <p:txBody>
          <a:bodyPr wrap="square" lIns="0">
            <a:spAutoFit/>
          </a:bodyPr>
          <a:lstStyle/>
          <a:p>
            <a:pPr algn="l" defTabSz="914400">
              <a:buNone/>
            </a:pPr>
            <a:r>
              <a:rPr lang="en-US" sz="1200" b="0" i="0" dirty="0" err="1">
                <a:solidFill>
                  <a:srgbClr val="777777"/>
                </a:solidFill>
                <a:latin typeface="Arial"/>
                <a:ea typeface="+mn-ea"/>
                <a:cs typeface="+mn-cs"/>
              </a:rPr>
              <a:t>来源：</a:t>
            </a:r>
            <a:r>
              <a:rPr lang="en-US" sz="1200" b="0" i="0" dirty="0" err="1">
                <a:solidFill>
                  <a:srgbClr val="777777"/>
                </a:solidFill>
                <a:latin typeface="Arial"/>
                <a:ea typeface="+mn-ea"/>
                <a:cs typeface="+mn-cs"/>
                <a:hlinkClick r:id="rId4"/>
              </a:rPr>
              <a:t>采用</a:t>
            </a:r>
            <a:r>
              <a:rPr lang="en-US" sz="1200" b="0" i="0" dirty="0">
                <a:solidFill>
                  <a:srgbClr val="777777"/>
                </a:solidFill>
                <a:latin typeface="Arial"/>
                <a:ea typeface="+mn-ea"/>
                <a:cs typeface="+mn-cs"/>
                <a:hlinkClick r:id="rId4"/>
              </a:rPr>
              <a:t>  Agilent 4200 MP-AES  </a:t>
            </a:r>
            <a:r>
              <a:rPr lang="en-US" sz="1200" b="0" i="0" dirty="0" err="1">
                <a:solidFill>
                  <a:srgbClr val="777777"/>
                </a:solidFill>
                <a:latin typeface="Arial"/>
                <a:ea typeface="+mn-ea"/>
                <a:cs typeface="+mn-cs"/>
                <a:hlinkClick r:id="rId4"/>
              </a:rPr>
              <a:t>测定</a:t>
            </a:r>
            <a:r>
              <a:rPr lang="en-US" sz="1200" b="0" i="0" dirty="0">
                <a:solidFill>
                  <a:srgbClr val="777777"/>
                </a:solidFill>
                <a:latin typeface="Arial"/>
                <a:ea typeface="+mn-ea"/>
                <a:cs typeface="+mn-cs"/>
                <a:hlinkClick r:id="rId4"/>
              </a:rPr>
              <a:t> </a:t>
            </a:r>
            <a:r>
              <a:rPr lang="en-US" sz="1200" b="0" i="0" dirty="0" err="1">
                <a:solidFill>
                  <a:srgbClr val="777777"/>
                </a:solidFill>
                <a:latin typeface="Arial"/>
                <a:ea typeface="+mn-ea"/>
                <a:cs typeface="+mn-cs"/>
                <a:hlinkClick r:id="rId4"/>
              </a:rPr>
              <a:t>土壤中存在的营养元素</a:t>
            </a:r>
            <a:endParaRPr lang="en-US" sz="1200" b="0" i="0" dirty="0">
              <a:solidFill>
                <a:srgbClr val="777777"/>
              </a:solidFill>
              <a:latin typeface="Arial"/>
              <a:ea typeface="+mn-ea"/>
              <a:cs typeface="+mn-cs"/>
              <a:hlinkClick r:id="rId4"/>
            </a:endParaRPr>
          </a:p>
        </p:txBody>
      </p:sp>
    </p:spTree>
    <p:extLst>
      <p:ext uri="{BB962C8B-B14F-4D97-AF65-F5344CB8AC3E}">
        <p14:creationId xmlns:p14="http://schemas.microsoft.com/office/powerpoint/2010/main" val="488375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pPr>
              <a:spcBef>
                <a:spcPts val="1"/>
              </a:spcBef>
            </a:pPr>
            <a:r>
              <a:rPr lang="en-US" sz="3800" b="0" i="0" dirty="0" err="1">
                <a:solidFill>
                  <a:srgbClr val="000000"/>
                </a:solidFill>
                <a:latin typeface="Arial Narrow"/>
                <a:ea typeface="+mj-ea"/>
                <a:cs typeface="Arial Narrow"/>
              </a:rPr>
              <a:t>微波等离子体原子发射光谱</a:t>
            </a:r>
            <a:br>
              <a:rPr lang="en-US" sz="3800" b="0" i="0" dirty="0">
                <a:solidFill>
                  <a:srgbClr val="000000"/>
                </a:solidFill>
                <a:latin typeface="Arial Narrow"/>
                <a:ea typeface="+mj-ea"/>
                <a:cs typeface="Arial Narrow"/>
              </a:rPr>
            </a:br>
            <a:r>
              <a:rPr lang="en-US" sz="3100" b="0" i="0" dirty="0" err="1">
                <a:solidFill>
                  <a:srgbClr val="000000"/>
                </a:solidFill>
                <a:latin typeface="Arial Narrow"/>
                <a:ea typeface="+mj-ea"/>
                <a:cs typeface="Arial Narrow"/>
              </a:rPr>
              <a:t>测定牛奶中的</a:t>
            </a:r>
            <a:r>
              <a:rPr lang="zh-CN" altLang="en-US" sz="3100" dirty="0"/>
              <a:t>主量</a:t>
            </a:r>
            <a:r>
              <a:rPr lang="en-US" sz="3100" b="0" i="0" dirty="0" err="1">
                <a:solidFill>
                  <a:srgbClr val="000000"/>
                </a:solidFill>
                <a:latin typeface="Arial Narrow"/>
                <a:ea typeface="+mj-ea"/>
                <a:cs typeface="Arial Narrow"/>
              </a:rPr>
              <a:t>元素和微量元素</a:t>
            </a:r>
            <a:br>
              <a:rPr lang="en-US" sz="3200" b="0" i="0" dirty="0">
                <a:solidFill>
                  <a:srgbClr val="000000"/>
                </a:solidFill>
                <a:latin typeface="Arial Narrow"/>
                <a:ea typeface="+mj-ea"/>
                <a:cs typeface="Arial Narrow"/>
              </a:rPr>
            </a:br>
            <a:endParaRPr lang="en-US" sz="3200" b="0" i="0" dirty="0">
              <a:solidFill>
                <a:srgbClr val="000000"/>
              </a:solidFill>
              <a:latin typeface="Arial Narrow"/>
              <a:ea typeface="+mj-ea"/>
              <a:cs typeface="Arial Narrow"/>
            </a:endParaRPr>
          </a:p>
        </p:txBody>
      </p:sp>
      <p:grpSp>
        <p:nvGrpSpPr>
          <p:cNvPr id="9" name="Group 8"/>
          <p:cNvGrpSpPr/>
          <p:nvPr/>
        </p:nvGrpSpPr>
        <p:grpSpPr>
          <a:xfrm>
            <a:off x="0" y="6085641"/>
            <a:ext cx="619067" cy="246221"/>
            <a:chOff x="1689099" y="6028267"/>
            <a:chExt cx="1087983" cy="246221"/>
          </a:xfrm>
        </p:grpSpPr>
        <p:sp>
          <p:nvSpPr>
            <p:cNvPr id="10" name="Action Button: Custom 9">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Chevron 10">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Chevron 11">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hlinkClick r:id="rId3"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sz="1000" b="1" i="0" dirty="0">
                <a:solidFill>
                  <a:srgbClr val="FFFFFF"/>
                </a:solidFill>
                <a:latin typeface="Arial"/>
                <a:ea typeface="+mn-ea"/>
                <a:cs typeface="+mn-cs"/>
              </a:endParaRPr>
            </a:p>
          </p:txBody>
        </p:sp>
      </p:grpSp>
      <p:graphicFrame>
        <p:nvGraphicFramePr>
          <p:cNvPr id="14" name="Table 14"/>
          <p:cNvGraphicFramePr>
            <a:graphicFrameLocks noGrp="1"/>
          </p:cNvGraphicFramePr>
          <p:nvPr>
            <p:extLst>
              <p:ext uri="{D42A27DB-BD31-4B8C-83A1-F6EECF244321}">
                <p14:modId xmlns:p14="http://schemas.microsoft.com/office/powerpoint/2010/main" val="519435183"/>
              </p:ext>
            </p:extLst>
          </p:nvPr>
        </p:nvGraphicFramePr>
        <p:xfrm>
          <a:off x="230400" y="1612800"/>
          <a:ext cx="4303497" cy="4041484"/>
        </p:xfrm>
        <a:graphic>
          <a:graphicData uri="http://schemas.openxmlformats.org/drawingml/2006/table">
            <a:tbl>
              <a:tblPr firstRow="1" bandRow="1">
                <a:tableStyleId>{B301B821-A1FF-4177-AEE7-76D212191A09}</a:tableStyleId>
              </a:tblPr>
              <a:tblGrid>
                <a:gridCol w="712572">
                  <a:extLst>
                    <a:ext uri="{9D8B030D-6E8A-4147-A177-3AD203B41FA5}">
                      <a16:colId xmlns:a16="http://schemas.microsoft.com/office/drawing/2014/main" val="20000"/>
                    </a:ext>
                  </a:extLst>
                </a:gridCol>
                <a:gridCol w="1038225">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676275">
                  <a:extLst>
                    <a:ext uri="{9D8B030D-6E8A-4147-A177-3AD203B41FA5}">
                      <a16:colId xmlns:a16="http://schemas.microsoft.com/office/drawing/2014/main" val="20003"/>
                    </a:ext>
                  </a:extLst>
                </a:gridCol>
                <a:gridCol w="885825">
                  <a:extLst>
                    <a:ext uri="{9D8B030D-6E8A-4147-A177-3AD203B41FA5}">
                      <a16:colId xmlns:a16="http://schemas.microsoft.com/office/drawing/2014/main" val="20004"/>
                    </a:ext>
                  </a:extLst>
                </a:gridCol>
              </a:tblGrid>
              <a:tr h="396000">
                <a:tc>
                  <a:txBody>
                    <a:bodyPr/>
                    <a:lstStyle/>
                    <a:p>
                      <a:pPr marL="0" algn="l" defTabSz="685800">
                        <a:buNone/>
                      </a:pPr>
                      <a:r>
                        <a:rPr lang="en-US" sz="1200" b="1" i="0" dirty="0" err="1">
                          <a:solidFill>
                            <a:schemeClr val="lt1"/>
                          </a:solidFill>
                          <a:latin typeface="Arial"/>
                          <a:ea typeface="+mn-ea"/>
                          <a:cs typeface="+mn-cs"/>
                        </a:rPr>
                        <a:t>元素</a:t>
                      </a:r>
                      <a:endParaRPr lang="en-US" sz="1200" b="1" i="0" dirty="0">
                        <a:solidFill>
                          <a:schemeClr val="lt1"/>
                        </a:solidFill>
                        <a:latin typeface="Arial"/>
                        <a:ea typeface="+mn-ea"/>
                        <a:cs typeface="+mn-cs"/>
                      </a:endParaRPr>
                    </a:p>
                  </a:txBody>
                  <a:tcPr marL="72000" marR="30951" marT="35491" marB="35491">
                    <a:solidFill>
                      <a:srgbClr val="0085D5"/>
                    </a:solidFill>
                  </a:tcPr>
                </a:tc>
                <a:tc>
                  <a:txBody>
                    <a:bodyPr/>
                    <a:lstStyle/>
                    <a:p>
                      <a:pPr marL="0" algn="ctr" defTabSz="685800">
                        <a:buNone/>
                      </a:pPr>
                      <a:r>
                        <a:rPr lang="en-US" sz="1200" b="1" i="0" dirty="0" err="1">
                          <a:solidFill>
                            <a:schemeClr val="lt1"/>
                          </a:solidFill>
                          <a:latin typeface="Arial"/>
                          <a:ea typeface="+mn-ea"/>
                          <a:cs typeface="+mn-cs"/>
                        </a:rPr>
                        <a:t>标准</a:t>
                      </a:r>
                      <a:r>
                        <a:rPr lang="en-US" sz="1200" b="1" i="0" baseline="0" dirty="0" err="1">
                          <a:solidFill>
                            <a:schemeClr val="lt1"/>
                          </a:solidFill>
                          <a:latin typeface="Arial"/>
                          <a:ea typeface="+mn-ea"/>
                          <a:cs typeface="+mn-cs"/>
                        </a:rPr>
                        <a:t>值</a:t>
                      </a:r>
                      <a:r>
                        <a:rPr lang="en-US" sz="1200" b="1" i="0" baseline="0" dirty="0">
                          <a:solidFill>
                            <a:schemeClr val="lt1"/>
                          </a:solidFill>
                          <a:latin typeface="Arial"/>
                          <a:ea typeface="+mn-ea"/>
                          <a:cs typeface="+mn-cs"/>
                        </a:rPr>
                        <a:t> </a:t>
                      </a:r>
                      <a:br>
                        <a:rPr lang="en-US" sz="1200" b="1" i="0" baseline="0" dirty="0">
                          <a:solidFill>
                            <a:schemeClr val="lt1"/>
                          </a:solidFill>
                          <a:latin typeface="Arial"/>
                          <a:ea typeface="+mn-ea"/>
                          <a:cs typeface="+mn-cs"/>
                        </a:rPr>
                      </a:br>
                      <a:r>
                        <a:rPr lang="en-US" sz="1200" b="0" i="0" baseline="0" dirty="0">
                          <a:solidFill>
                            <a:schemeClr val="lt1"/>
                          </a:solidFill>
                          <a:latin typeface="Arial"/>
                          <a:ea typeface="+mn-ea"/>
                          <a:cs typeface="+mn-cs"/>
                        </a:rPr>
                        <a:t>(g/kg)</a:t>
                      </a:r>
                    </a:p>
                  </a:txBody>
                  <a:tcPr marL="30951" marR="30951" marT="35491" marB="35491">
                    <a:solidFill>
                      <a:srgbClr val="0085D5"/>
                    </a:solidFill>
                  </a:tcPr>
                </a:tc>
                <a:tc>
                  <a:txBody>
                    <a:bodyPr/>
                    <a:lstStyle/>
                    <a:p>
                      <a:pPr marL="0" algn="ctr" defTabSz="685800">
                        <a:buNone/>
                      </a:pPr>
                      <a:r>
                        <a:rPr lang="en-US" sz="1200" b="1" i="0">
                          <a:solidFill>
                            <a:schemeClr val="lt1"/>
                          </a:solidFill>
                          <a:latin typeface="Arial"/>
                          <a:ea typeface="+mn-ea"/>
                          <a:cs typeface="+mn-cs"/>
                        </a:rPr>
                        <a:t>不确定度 </a:t>
                      </a:r>
                      <a:r>
                        <a:rPr lang="en-US" sz="1200" b="0" i="0">
                          <a:solidFill>
                            <a:schemeClr val="lt1"/>
                          </a:solidFill>
                          <a:latin typeface="Arial"/>
                          <a:ea typeface="+mn-ea"/>
                          <a:cs typeface="+mn-cs"/>
                        </a:rPr>
                        <a:t>(g/kg)</a:t>
                      </a:r>
                    </a:p>
                  </a:txBody>
                  <a:tcPr marL="30951" marR="30951" marT="35491" marB="35491">
                    <a:solidFill>
                      <a:srgbClr val="0085D5"/>
                    </a:solidFill>
                  </a:tcPr>
                </a:tc>
                <a:tc>
                  <a:txBody>
                    <a:bodyPr/>
                    <a:lstStyle/>
                    <a:p>
                      <a:pPr marL="0" algn="ctr" defTabSz="685800">
                        <a:buNone/>
                      </a:pPr>
                      <a:r>
                        <a:rPr lang="en-US" sz="1200" b="1" i="0">
                          <a:solidFill>
                            <a:schemeClr val="lt1"/>
                          </a:solidFill>
                          <a:latin typeface="Arial"/>
                          <a:ea typeface="+mn-ea"/>
                          <a:cs typeface="+mn-cs"/>
                        </a:rPr>
                        <a:t>结果 </a:t>
                      </a:r>
                      <a:r>
                        <a:rPr lang="en-US" sz="1200" b="0" i="0">
                          <a:solidFill>
                            <a:schemeClr val="lt1"/>
                          </a:solidFill>
                          <a:latin typeface="Arial"/>
                          <a:ea typeface="+mn-ea"/>
                          <a:cs typeface="+mn-cs"/>
                        </a:rPr>
                        <a:t>(g/kg)</a:t>
                      </a:r>
                    </a:p>
                  </a:txBody>
                  <a:tcPr marL="30951" marR="30951" marT="35491" marB="35491">
                    <a:solidFill>
                      <a:srgbClr val="0085D5"/>
                    </a:solidFill>
                  </a:tcPr>
                </a:tc>
                <a:tc>
                  <a:txBody>
                    <a:bodyPr/>
                    <a:lstStyle/>
                    <a:p>
                      <a:pPr marL="0" algn="ctr" defTabSz="685800">
                        <a:buNone/>
                      </a:pPr>
                      <a:r>
                        <a:rPr lang="en-US" sz="1200" b="1" i="0" dirty="0" err="1">
                          <a:solidFill>
                            <a:schemeClr val="lt1"/>
                          </a:solidFill>
                          <a:latin typeface="Arial"/>
                          <a:ea typeface="+mn-ea"/>
                          <a:cs typeface="+mn-cs"/>
                        </a:rPr>
                        <a:t>回收率</a:t>
                      </a:r>
                      <a:br>
                        <a:rPr lang="en-US" sz="1200" b="1" i="0" dirty="0">
                          <a:solidFill>
                            <a:schemeClr val="lt1"/>
                          </a:solidFill>
                          <a:latin typeface="Arial"/>
                          <a:ea typeface="+mn-ea"/>
                          <a:cs typeface="+mn-cs"/>
                        </a:rPr>
                      </a:br>
                      <a:r>
                        <a:rPr lang="en-US" sz="1200" b="0" i="0" dirty="0">
                          <a:solidFill>
                            <a:schemeClr val="lt1"/>
                          </a:solidFill>
                          <a:latin typeface="Arial"/>
                          <a:ea typeface="+mn-ea"/>
                          <a:cs typeface="+mn-cs"/>
                        </a:rPr>
                        <a:t>(%)</a:t>
                      </a:r>
                    </a:p>
                  </a:txBody>
                  <a:tcPr marL="30951" marR="30951" marT="35491" marB="35491">
                    <a:solidFill>
                      <a:srgbClr val="0085D5"/>
                    </a:solidFill>
                  </a:tcPr>
                </a:tc>
                <a:extLst>
                  <a:ext uri="{0D108BD9-81ED-4DB2-BD59-A6C34878D82A}">
                    <a16:rowId xmlns:a16="http://schemas.microsoft.com/office/drawing/2014/main" val="10000"/>
                  </a:ext>
                </a:extLst>
              </a:tr>
              <a:tr h="396000">
                <a:tc>
                  <a:txBody>
                    <a:bodyPr/>
                    <a:lstStyle/>
                    <a:p>
                      <a:pPr marL="0" algn="l" defTabSz="685800">
                        <a:buNone/>
                      </a:pPr>
                      <a:r>
                        <a:rPr lang="en-US" sz="1200" b="1" i="0">
                          <a:solidFill>
                            <a:schemeClr val="dk1"/>
                          </a:solidFill>
                          <a:latin typeface="Arial"/>
                          <a:ea typeface="+mn-ea"/>
                          <a:cs typeface="+mn-cs"/>
                        </a:rPr>
                        <a:t>Ca</a:t>
                      </a:r>
                    </a:p>
                  </a:txBody>
                  <a:tcPr marL="72000" marR="70982" marT="35491" marB="35491" anchor="ctr">
                    <a:noFill/>
                  </a:tcPr>
                </a:tc>
                <a:tc>
                  <a:txBody>
                    <a:bodyPr/>
                    <a:lstStyle/>
                    <a:p>
                      <a:pPr marL="0" algn="ctr" defTabSz="685800">
                        <a:buNone/>
                      </a:pPr>
                      <a:r>
                        <a:rPr lang="en-US" sz="1200" b="0" i="0">
                          <a:solidFill>
                            <a:schemeClr val="dk1"/>
                          </a:solidFill>
                          <a:latin typeface="Arial"/>
                          <a:ea typeface="+mn-ea"/>
                          <a:cs typeface="+mn-cs"/>
                        </a:rPr>
                        <a:t>13.9</a:t>
                      </a:r>
                    </a:p>
                  </a:txBody>
                  <a:tcPr marL="40237" marR="40237" marT="35491" marB="35491" anchor="ctr">
                    <a:noFill/>
                  </a:tcPr>
                </a:tc>
                <a:tc>
                  <a:txBody>
                    <a:bodyPr/>
                    <a:lstStyle/>
                    <a:p>
                      <a:pPr marL="0" algn="ctr" defTabSz="685800">
                        <a:buNone/>
                      </a:pPr>
                      <a:r>
                        <a:rPr lang="en-US" sz="1200" b="0" i="0">
                          <a:solidFill>
                            <a:schemeClr val="dk1"/>
                          </a:solidFill>
                          <a:latin typeface="Arial"/>
                          <a:ea typeface="+mn-ea"/>
                          <a:cs typeface="+mn-cs"/>
                        </a:rPr>
                        <a:t>0.7</a:t>
                      </a:r>
                    </a:p>
                  </a:txBody>
                  <a:tcPr marL="40237" marR="40237" marT="35491" marB="35491" anchor="ctr">
                    <a:noFill/>
                  </a:tcPr>
                </a:tc>
                <a:tc>
                  <a:txBody>
                    <a:bodyPr/>
                    <a:lstStyle/>
                    <a:p>
                      <a:pPr marL="0" algn="ctr" defTabSz="685800">
                        <a:buNone/>
                      </a:pPr>
                      <a:r>
                        <a:rPr lang="en-US" sz="1200" b="0" i="0">
                          <a:solidFill>
                            <a:schemeClr val="dk1"/>
                          </a:solidFill>
                          <a:latin typeface="Arial"/>
                          <a:ea typeface="+mn-ea"/>
                          <a:cs typeface="+mn-cs"/>
                        </a:rPr>
                        <a:t>14.21</a:t>
                      </a:r>
                    </a:p>
                  </a:txBody>
                  <a:tcPr marL="40237" marR="40237" marT="35491" marB="35491" anchor="ctr">
                    <a:noFill/>
                  </a:tcPr>
                </a:tc>
                <a:tc>
                  <a:txBody>
                    <a:bodyPr/>
                    <a:lstStyle/>
                    <a:p>
                      <a:pPr marL="0" algn="ctr" defTabSz="685800">
                        <a:buNone/>
                      </a:pPr>
                      <a:r>
                        <a:rPr lang="en-US" sz="1200" b="0" i="0">
                          <a:solidFill>
                            <a:schemeClr val="dk1"/>
                          </a:solidFill>
                          <a:latin typeface="Arial"/>
                          <a:ea typeface="+mn-ea"/>
                          <a:cs typeface="+mn-cs"/>
                        </a:rPr>
                        <a:t>102</a:t>
                      </a:r>
                    </a:p>
                  </a:txBody>
                  <a:tcPr marL="40237" marR="40237" marT="35491" marB="35491" anchor="ctr">
                    <a:noFill/>
                  </a:tcPr>
                </a:tc>
                <a:extLst>
                  <a:ext uri="{0D108BD9-81ED-4DB2-BD59-A6C34878D82A}">
                    <a16:rowId xmlns:a16="http://schemas.microsoft.com/office/drawing/2014/main" val="10001"/>
                  </a:ext>
                </a:extLst>
              </a:tr>
              <a:tr h="396000">
                <a:tc>
                  <a:txBody>
                    <a:bodyPr/>
                    <a:lstStyle/>
                    <a:p>
                      <a:pPr marL="0" algn="l" defTabSz="685800">
                        <a:buNone/>
                      </a:pPr>
                      <a:r>
                        <a:rPr lang="en-US" sz="1200" b="1" i="0">
                          <a:solidFill>
                            <a:schemeClr val="dk1"/>
                          </a:solidFill>
                          <a:latin typeface="Arial"/>
                          <a:ea typeface="+mn-ea"/>
                          <a:cs typeface="+mn-cs"/>
                        </a:rPr>
                        <a:t>K</a:t>
                      </a:r>
                    </a:p>
                  </a:txBody>
                  <a:tcPr marL="72000" marR="70982" marT="35491" marB="35491" anchor="ctr">
                    <a:noFill/>
                  </a:tcPr>
                </a:tc>
                <a:tc>
                  <a:txBody>
                    <a:bodyPr/>
                    <a:lstStyle/>
                    <a:p>
                      <a:pPr marL="0" algn="ctr" defTabSz="685800">
                        <a:buNone/>
                      </a:pPr>
                      <a:r>
                        <a:rPr lang="en-US" sz="1200" b="0" i="0">
                          <a:solidFill>
                            <a:schemeClr val="dk1"/>
                          </a:solidFill>
                          <a:latin typeface="Arial"/>
                          <a:ea typeface="+mn-ea"/>
                          <a:cs typeface="+mn-cs"/>
                        </a:rPr>
                        <a:t>17</a:t>
                      </a:r>
                    </a:p>
                  </a:txBody>
                  <a:tcPr marL="40237" marR="40237" marT="35491" marB="35491" anchor="ctr">
                    <a:noFill/>
                  </a:tcPr>
                </a:tc>
                <a:tc>
                  <a:txBody>
                    <a:bodyPr/>
                    <a:lstStyle/>
                    <a:p>
                      <a:pPr marL="0" algn="ctr" defTabSz="685800">
                        <a:buNone/>
                      </a:pPr>
                      <a:r>
                        <a:rPr lang="en-US" sz="1200" b="0" i="0">
                          <a:solidFill>
                            <a:schemeClr val="dk1"/>
                          </a:solidFill>
                          <a:latin typeface="Arial"/>
                          <a:ea typeface="+mn-ea"/>
                          <a:cs typeface="+mn-cs"/>
                        </a:rPr>
                        <a:t>0.8</a:t>
                      </a:r>
                    </a:p>
                  </a:txBody>
                  <a:tcPr marL="40237" marR="40237" marT="35491" marB="35491" anchor="ctr">
                    <a:noFill/>
                  </a:tcPr>
                </a:tc>
                <a:tc>
                  <a:txBody>
                    <a:bodyPr/>
                    <a:lstStyle/>
                    <a:p>
                      <a:pPr marL="0" algn="ctr" defTabSz="685800">
                        <a:buNone/>
                      </a:pPr>
                      <a:r>
                        <a:rPr lang="en-US" sz="1200" b="0" i="0">
                          <a:solidFill>
                            <a:schemeClr val="dk1"/>
                          </a:solidFill>
                          <a:latin typeface="Arial"/>
                          <a:ea typeface="+mn-ea"/>
                          <a:cs typeface="+mn-cs"/>
                        </a:rPr>
                        <a:t>16.66</a:t>
                      </a:r>
                    </a:p>
                  </a:txBody>
                  <a:tcPr marL="40237" marR="40237" marT="35491" marB="35491" anchor="ctr">
                    <a:noFill/>
                  </a:tcPr>
                </a:tc>
                <a:tc>
                  <a:txBody>
                    <a:bodyPr/>
                    <a:lstStyle/>
                    <a:p>
                      <a:pPr marL="0" algn="ctr" defTabSz="685800">
                        <a:buNone/>
                      </a:pPr>
                      <a:r>
                        <a:rPr lang="en-US" sz="1200" b="0" i="0">
                          <a:solidFill>
                            <a:schemeClr val="dk1"/>
                          </a:solidFill>
                          <a:latin typeface="Arial"/>
                          <a:ea typeface="+mn-ea"/>
                          <a:cs typeface="+mn-cs"/>
                        </a:rPr>
                        <a:t>98</a:t>
                      </a:r>
                    </a:p>
                  </a:txBody>
                  <a:tcPr marL="40237" marR="40237" marT="35491" marB="35491" anchor="ctr">
                    <a:noFill/>
                  </a:tcPr>
                </a:tc>
                <a:extLst>
                  <a:ext uri="{0D108BD9-81ED-4DB2-BD59-A6C34878D82A}">
                    <a16:rowId xmlns:a16="http://schemas.microsoft.com/office/drawing/2014/main" val="10002"/>
                  </a:ext>
                </a:extLst>
              </a:tr>
              <a:tr h="396000">
                <a:tc>
                  <a:txBody>
                    <a:bodyPr/>
                    <a:lstStyle/>
                    <a:p>
                      <a:pPr marL="0" algn="l" defTabSz="685800">
                        <a:buNone/>
                      </a:pPr>
                      <a:r>
                        <a:rPr lang="en-US" sz="1200" b="1" i="0">
                          <a:solidFill>
                            <a:schemeClr val="dk1"/>
                          </a:solidFill>
                          <a:latin typeface="Arial"/>
                          <a:ea typeface="+mn-ea"/>
                          <a:cs typeface="+mn-cs"/>
                        </a:rPr>
                        <a:t>Mg</a:t>
                      </a:r>
                    </a:p>
                  </a:txBody>
                  <a:tcPr marL="72000" marR="70982" marT="35491" marB="35491" anchor="ctr">
                    <a:noFill/>
                  </a:tcPr>
                </a:tc>
                <a:tc>
                  <a:txBody>
                    <a:bodyPr/>
                    <a:lstStyle/>
                    <a:p>
                      <a:pPr marL="0" algn="ctr" defTabSz="685800">
                        <a:buNone/>
                      </a:pPr>
                      <a:r>
                        <a:rPr lang="en-US" sz="1200" b="0" i="0">
                          <a:solidFill>
                            <a:schemeClr val="dk1"/>
                          </a:solidFill>
                          <a:latin typeface="Arial"/>
                          <a:ea typeface="+mn-ea"/>
                          <a:cs typeface="+mn-cs"/>
                        </a:rPr>
                        <a:t>1.26</a:t>
                      </a:r>
                    </a:p>
                  </a:txBody>
                  <a:tcPr marL="40237" marR="40237" marT="35491" marB="35491" anchor="ctr">
                    <a:noFill/>
                  </a:tcPr>
                </a:tc>
                <a:tc>
                  <a:txBody>
                    <a:bodyPr/>
                    <a:lstStyle/>
                    <a:p>
                      <a:pPr marL="0" algn="ctr" defTabSz="685800">
                        <a:buNone/>
                      </a:pPr>
                      <a:r>
                        <a:rPr lang="en-US" sz="1200" b="0" i="0">
                          <a:solidFill>
                            <a:schemeClr val="dk1"/>
                          </a:solidFill>
                          <a:latin typeface="Arial"/>
                          <a:ea typeface="+mn-ea"/>
                          <a:cs typeface="+mn-cs"/>
                        </a:rPr>
                        <a:t>0.07</a:t>
                      </a:r>
                    </a:p>
                  </a:txBody>
                  <a:tcPr marL="40237" marR="40237" marT="35491" marB="35491" anchor="ctr">
                    <a:noFill/>
                  </a:tcPr>
                </a:tc>
                <a:tc>
                  <a:txBody>
                    <a:bodyPr/>
                    <a:lstStyle/>
                    <a:p>
                      <a:pPr marL="0" algn="ctr" defTabSz="685800">
                        <a:buNone/>
                      </a:pPr>
                      <a:r>
                        <a:rPr lang="en-US" sz="1200" b="0" i="0">
                          <a:solidFill>
                            <a:schemeClr val="dk1"/>
                          </a:solidFill>
                          <a:latin typeface="Arial"/>
                          <a:ea typeface="+mn-ea"/>
                          <a:cs typeface="+mn-cs"/>
                        </a:rPr>
                        <a:t>1.31</a:t>
                      </a:r>
                    </a:p>
                  </a:txBody>
                  <a:tcPr marL="40237" marR="40237" marT="35491" marB="35491" anchor="ctr">
                    <a:noFill/>
                  </a:tcPr>
                </a:tc>
                <a:tc>
                  <a:txBody>
                    <a:bodyPr/>
                    <a:lstStyle/>
                    <a:p>
                      <a:pPr marL="0" algn="ctr" defTabSz="685800">
                        <a:buNone/>
                      </a:pPr>
                      <a:r>
                        <a:rPr lang="en-US" sz="1200" b="0" i="0">
                          <a:solidFill>
                            <a:schemeClr val="dk1"/>
                          </a:solidFill>
                          <a:latin typeface="Arial"/>
                          <a:ea typeface="+mn-ea"/>
                          <a:cs typeface="+mn-cs"/>
                        </a:rPr>
                        <a:t>104</a:t>
                      </a:r>
                    </a:p>
                  </a:txBody>
                  <a:tcPr marL="40237" marR="40237" marT="35491" marB="35491" anchor="ctr">
                    <a:noFill/>
                  </a:tcPr>
                </a:tc>
                <a:extLst>
                  <a:ext uri="{0D108BD9-81ED-4DB2-BD59-A6C34878D82A}">
                    <a16:rowId xmlns:a16="http://schemas.microsoft.com/office/drawing/2014/main" val="10003"/>
                  </a:ext>
                </a:extLst>
              </a:tr>
              <a:tr h="396000">
                <a:tc>
                  <a:txBody>
                    <a:bodyPr/>
                    <a:lstStyle/>
                    <a:p>
                      <a:pPr marL="0" algn="l" defTabSz="685800">
                        <a:buNone/>
                      </a:pPr>
                      <a:r>
                        <a:rPr lang="en-US" sz="1200" b="1" i="0">
                          <a:solidFill>
                            <a:schemeClr val="dk1"/>
                          </a:solidFill>
                          <a:latin typeface="Arial"/>
                          <a:ea typeface="+mn-ea"/>
                          <a:cs typeface="+mn-cs"/>
                        </a:rPr>
                        <a:t>Na</a:t>
                      </a:r>
                    </a:p>
                  </a:txBody>
                  <a:tcPr marL="72000" marR="70982" marT="35491" marB="35491" anchor="ctr">
                    <a:noFill/>
                  </a:tcPr>
                </a:tc>
                <a:tc>
                  <a:txBody>
                    <a:bodyPr/>
                    <a:lstStyle/>
                    <a:p>
                      <a:pPr marL="0" algn="ctr" defTabSz="685800">
                        <a:buNone/>
                      </a:pPr>
                      <a:r>
                        <a:rPr lang="en-US" sz="1200" b="0" i="0">
                          <a:solidFill>
                            <a:schemeClr val="dk1"/>
                          </a:solidFill>
                          <a:latin typeface="Arial"/>
                          <a:ea typeface="+mn-ea"/>
                          <a:cs typeface="+mn-cs"/>
                        </a:rPr>
                        <a:t>4.19</a:t>
                      </a:r>
                    </a:p>
                  </a:txBody>
                  <a:tcPr marL="40237" marR="40237" marT="35491" marB="35491" anchor="ctr">
                    <a:noFill/>
                  </a:tcPr>
                </a:tc>
                <a:tc>
                  <a:txBody>
                    <a:bodyPr/>
                    <a:lstStyle/>
                    <a:p>
                      <a:pPr marL="0" algn="ctr" defTabSz="685800">
                        <a:buNone/>
                      </a:pPr>
                      <a:r>
                        <a:rPr lang="en-US" sz="1200" b="0" i="0">
                          <a:solidFill>
                            <a:schemeClr val="dk1"/>
                          </a:solidFill>
                          <a:latin typeface="Arial"/>
                          <a:ea typeface="+mn-ea"/>
                          <a:cs typeface="+mn-cs"/>
                        </a:rPr>
                        <a:t>0.23</a:t>
                      </a:r>
                    </a:p>
                  </a:txBody>
                  <a:tcPr marL="40237" marR="40237" marT="35491" marB="35491" anchor="ctr">
                    <a:noFill/>
                  </a:tcPr>
                </a:tc>
                <a:tc>
                  <a:txBody>
                    <a:bodyPr/>
                    <a:lstStyle/>
                    <a:p>
                      <a:pPr marL="0" algn="ctr" defTabSz="685800">
                        <a:buNone/>
                      </a:pPr>
                      <a:r>
                        <a:rPr lang="en-US" sz="1200" b="0" i="0">
                          <a:solidFill>
                            <a:schemeClr val="dk1"/>
                          </a:solidFill>
                          <a:latin typeface="Arial"/>
                          <a:ea typeface="+mn-ea"/>
                          <a:cs typeface="+mn-cs"/>
                        </a:rPr>
                        <a:t>4.25</a:t>
                      </a:r>
                    </a:p>
                  </a:txBody>
                  <a:tcPr marL="40237" marR="40237" marT="35491" marB="35491" anchor="ctr">
                    <a:noFill/>
                  </a:tcPr>
                </a:tc>
                <a:tc>
                  <a:txBody>
                    <a:bodyPr/>
                    <a:lstStyle/>
                    <a:p>
                      <a:pPr marL="0" algn="ctr" defTabSz="685800">
                        <a:buNone/>
                      </a:pPr>
                      <a:r>
                        <a:rPr lang="en-US" sz="1200" b="0" i="0">
                          <a:solidFill>
                            <a:schemeClr val="dk1"/>
                          </a:solidFill>
                          <a:latin typeface="Arial"/>
                          <a:ea typeface="+mn-ea"/>
                          <a:cs typeface="+mn-cs"/>
                        </a:rPr>
                        <a:t>101</a:t>
                      </a:r>
                    </a:p>
                  </a:txBody>
                  <a:tcPr marL="40237" marR="40237" marT="35491" marB="35491" anchor="ctr">
                    <a:noFill/>
                  </a:tcPr>
                </a:tc>
                <a:extLst>
                  <a:ext uri="{0D108BD9-81ED-4DB2-BD59-A6C34878D82A}">
                    <a16:rowId xmlns:a16="http://schemas.microsoft.com/office/drawing/2014/main" val="10004"/>
                  </a:ext>
                </a:extLst>
              </a:tr>
              <a:tr h="396000">
                <a:tc>
                  <a:txBody>
                    <a:bodyPr/>
                    <a:lstStyle/>
                    <a:p>
                      <a:pPr marL="0" algn="l" defTabSz="685800">
                        <a:buNone/>
                      </a:pPr>
                      <a:r>
                        <a:rPr lang="en-US" sz="1200" b="1" i="0">
                          <a:solidFill>
                            <a:schemeClr val="dk1"/>
                          </a:solidFill>
                          <a:latin typeface="Arial"/>
                          <a:ea typeface="+mn-ea"/>
                          <a:cs typeface="+mn-cs"/>
                        </a:rPr>
                        <a:t>P</a:t>
                      </a:r>
                    </a:p>
                  </a:txBody>
                  <a:tcPr marL="72000" marR="70982" marT="35491" marB="35491" anchor="ctr">
                    <a:noFill/>
                  </a:tcPr>
                </a:tc>
                <a:tc>
                  <a:txBody>
                    <a:bodyPr/>
                    <a:lstStyle/>
                    <a:p>
                      <a:pPr marL="0" algn="ctr" defTabSz="685800">
                        <a:buNone/>
                      </a:pPr>
                      <a:r>
                        <a:rPr lang="en-US" sz="1200" b="0" i="0">
                          <a:solidFill>
                            <a:schemeClr val="dk1"/>
                          </a:solidFill>
                          <a:latin typeface="Arial"/>
                          <a:ea typeface="+mn-ea"/>
                          <a:cs typeface="+mn-cs"/>
                        </a:rPr>
                        <a:t>11</a:t>
                      </a:r>
                    </a:p>
                  </a:txBody>
                  <a:tcPr marL="40237" marR="40237" marT="35491" marB="35491" anchor="ctr">
                    <a:noFill/>
                  </a:tcPr>
                </a:tc>
                <a:tc>
                  <a:txBody>
                    <a:bodyPr/>
                    <a:lstStyle/>
                    <a:p>
                      <a:pPr marL="0" algn="ctr" defTabSz="685800">
                        <a:buNone/>
                      </a:pPr>
                      <a:r>
                        <a:rPr lang="en-US" sz="1200" b="0" i="0">
                          <a:solidFill>
                            <a:schemeClr val="dk1"/>
                          </a:solidFill>
                          <a:latin typeface="Arial"/>
                          <a:ea typeface="+mn-ea"/>
                          <a:cs typeface="+mn-cs"/>
                        </a:rPr>
                        <a:t>0.6</a:t>
                      </a:r>
                    </a:p>
                  </a:txBody>
                  <a:tcPr marL="40237" marR="40237" marT="35491" marB="35491" anchor="ctr">
                    <a:noFill/>
                  </a:tcPr>
                </a:tc>
                <a:tc>
                  <a:txBody>
                    <a:bodyPr/>
                    <a:lstStyle/>
                    <a:p>
                      <a:pPr marL="0" algn="ctr" defTabSz="685800">
                        <a:buNone/>
                      </a:pPr>
                      <a:r>
                        <a:rPr lang="en-US" sz="1200" b="0" i="0">
                          <a:solidFill>
                            <a:schemeClr val="dk1"/>
                          </a:solidFill>
                          <a:latin typeface="Arial"/>
                          <a:ea typeface="+mn-ea"/>
                          <a:cs typeface="+mn-cs"/>
                        </a:rPr>
                        <a:t>11.27</a:t>
                      </a:r>
                    </a:p>
                  </a:txBody>
                  <a:tcPr marL="40237" marR="40237" marT="35491" marB="35491" anchor="ctr">
                    <a:noFill/>
                  </a:tcPr>
                </a:tc>
                <a:tc>
                  <a:txBody>
                    <a:bodyPr/>
                    <a:lstStyle/>
                    <a:p>
                      <a:pPr marL="0" algn="ctr" defTabSz="685800">
                        <a:buNone/>
                      </a:pPr>
                      <a:r>
                        <a:rPr lang="en-US" sz="1200" b="0" i="0">
                          <a:solidFill>
                            <a:schemeClr val="dk1"/>
                          </a:solidFill>
                          <a:latin typeface="Arial"/>
                          <a:ea typeface="+mn-ea"/>
                          <a:cs typeface="+mn-cs"/>
                        </a:rPr>
                        <a:t>102</a:t>
                      </a:r>
                    </a:p>
                  </a:txBody>
                  <a:tcPr marL="40237" marR="40237" marT="35491" marB="35491" anchor="ctr">
                    <a:noFill/>
                  </a:tcPr>
                </a:tc>
                <a:extLst>
                  <a:ext uri="{0D108BD9-81ED-4DB2-BD59-A6C34878D82A}">
                    <a16:rowId xmlns:a16="http://schemas.microsoft.com/office/drawing/2014/main" val="10005"/>
                  </a:ext>
                </a:extLst>
              </a:tr>
              <a:tr h="396000">
                <a:tc>
                  <a:txBody>
                    <a:bodyPr/>
                    <a:lstStyle/>
                    <a:p>
                      <a:pPr marL="0" algn="ctr" defTabSz="685800" rtl="0" eaLnBrk="1" latinLnBrk="0" hangingPunct="1"/>
                      <a:endParaRPr lang="en-US" sz="1200" b="1" kern="1200" dirty="0">
                        <a:solidFill>
                          <a:schemeClr val="lt1"/>
                        </a:solidFill>
                        <a:latin typeface="+mn-lt"/>
                        <a:ea typeface="+mn-ea"/>
                        <a:cs typeface="+mn-cs"/>
                      </a:endParaRPr>
                    </a:p>
                  </a:txBody>
                  <a:tcPr marL="72000" marR="70982" marT="35491" marB="35491" anchor="ctr">
                    <a:solidFill>
                      <a:srgbClr val="0085D5"/>
                    </a:solidFill>
                  </a:tcPr>
                </a:tc>
                <a:tc>
                  <a:txBody>
                    <a:bodyPr/>
                    <a:lstStyle/>
                    <a:p>
                      <a:pPr marL="0" algn="ctr" defTabSz="685800">
                        <a:buNone/>
                      </a:pPr>
                      <a:r>
                        <a:rPr lang="en-US" sz="1200" b="1" i="0" baseline="0" dirty="0" err="1">
                          <a:solidFill>
                            <a:schemeClr val="lt1"/>
                          </a:solidFill>
                          <a:latin typeface="Arial"/>
                          <a:ea typeface="+mn-ea"/>
                          <a:cs typeface="+mn-cs"/>
                        </a:rPr>
                        <a:t>标准值</a:t>
                      </a:r>
                      <a:br>
                        <a:rPr lang="en-US" sz="1200" b="1" i="0" baseline="0" dirty="0">
                          <a:solidFill>
                            <a:schemeClr val="lt1"/>
                          </a:solidFill>
                          <a:latin typeface="Arial"/>
                          <a:ea typeface="+mn-ea"/>
                          <a:cs typeface="+mn-cs"/>
                        </a:rPr>
                      </a:br>
                      <a:r>
                        <a:rPr lang="en-US" sz="1200" b="0" i="0" baseline="0" dirty="0">
                          <a:solidFill>
                            <a:schemeClr val="lt1"/>
                          </a:solidFill>
                          <a:latin typeface="Arial"/>
                          <a:ea typeface="+mn-ea"/>
                          <a:cs typeface="+mn-cs"/>
                        </a:rPr>
                        <a:t>(g/kg)</a:t>
                      </a:r>
                    </a:p>
                  </a:txBody>
                  <a:tcPr marL="40237" marR="40237" marT="35491" marB="35491">
                    <a:solidFill>
                      <a:srgbClr val="0085D5"/>
                    </a:solidFill>
                  </a:tcPr>
                </a:tc>
                <a:tc>
                  <a:txBody>
                    <a:bodyPr/>
                    <a:lstStyle/>
                    <a:p>
                      <a:pPr marL="0" algn="ctr" defTabSz="685800">
                        <a:buNone/>
                      </a:pPr>
                      <a:r>
                        <a:rPr lang="en-US" sz="1200" b="1" i="0">
                          <a:solidFill>
                            <a:schemeClr val="lt1"/>
                          </a:solidFill>
                          <a:latin typeface="Arial"/>
                          <a:ea typeface="+mn-ea"/>
                          <a:cs typeface="+mn-cs"/>
                        </a:rPr>
                        <a:t>不确定度 </a:t>
                      </a:r>
                      <a:r>
                        <a:rPr lang="en-US" sz="1200" b="0" i="0">
                          <a:solidFill>
                            <a:schemeClr val="lt1"/>
                          </a:solidFill>
                          <a:latin typeface="Arial"/>
                          <a:ea typeface="+mn-ea"/>
                          <a:cs typeface="+mn-cs"/>
                        </a:rPr>
                        <a:t>(mg/kg)</a:t>
                      </a:r>
                    </a:p>
                  </a:txBody>
                  <a:tcPr marL="30951" marR="30951" marT="35491" marB="35491">
                    <a:solidFill>
                      <a:srgbClr val="0085D5"/>
                    </a:solidFill>
                  </a:tcPr>
                </a:tc>
                <a:tc>
                  <a:txBody>
                    <a:bodyPr/>
                    <a:lstStyle/>
                    <a:p>
                      <a:pPr marL="0" algn="ctr" defTabSz="685800">
                        <a:buNone/>
                      </a:pPr>
                      <a:r>
                        <a:rPr lang="en-US" sz="1200" b="1" i="0">
                          <a:solidFill>
                            <a:schemeClr val="lt1"/>
                          </a:solidFill>
                          <a:latin typeface="Arial"/>
                          <a:ea typeface="+mn-ea"/>
                          <a:cs typeface="+mn-cs"/>
                        </a:rPr>
                        <a:t>结果 </a:t>
                      </a:r>
                      <a:r>
                        <a:rPr lang="en-US" sz="1200" b="0" i="0">
                          <a:solidFill>
                            <a:schemeClr val="lt1"/>
                          </a:solidFill>
                          <a:latin typeface="Arial"/>
                          <a:ea typeface="+mn-ea"/>
                          <a:cs typeface="+mn-cs"/>
                        </a:rPr>
                        <a:t>(mg/kg)</a:t>
                      </a:r>
                    </a:p>
                  </a:txBody>
                  <a:tcPr marL="40237" marR="40237" marT="35491" marB="35491">
                    <a:solidFill>
                      <a:srgbClr val="0085D5"/>
                    </a:solidFill>
                  </a:tcPr>
                </a:tc>
                <a:tc>
                  <a:txBody>
                    <a:bodyPr/>
                    <a:lstStyle/>
                    <a:p>
                      <a:pPr marL="0" algn="ctr" defTabSz="685800">
                        <a:buNone/>
                      </a:pPr>
                      <a:r>
                        <a:rPr lang="en-US" sz="1200" b="1" i="0" dirty="0" err="1">
                          <a:solidFill>
                            <a:schemeClr val="lt1"/>
                          </a:solidFill>
                          <a:latin typeface="Arial"/>
                          <a:ea typeface="+mn-ea"/>
                          <a:cs typeface="+mn-cs"/>
                        </a:rPr>
                        <a:t>回收率</a:t>
                      </a:r>
                      <a:br>
                        <a:rPr lang="en-US" sz="1200" b="1" i="0" dirty="0">
                          <a:solidFill>
                            <a:schemeClr val="lt1"/>
                          </a:solidFill>
                          <a:latin typeface="Arial"/>
                          <a:ea typeface="+mn-ea"/>
                          <a:cs typeface="+mn-cs"/>
                        </a:rPr>
                      </a:br>
                      <a:r>
                        <a:rPr lang="en-US" sz="1200" b="0" i="0" dirty="0">
                          <a:solidFill>
                            <a:schemeClr val="lt1"/>
                          </a:solidFill>
                          <a:latin typeface="Arial"/>
                          <a:ea typeface="+mn-ea"/>
                          <a:cs typeface="+mn-cs"/>
                        </a:rPr>
                        <a:t>(%)</a:t>
                      </a:r>
                    </a:p>
                  </a:txBody>
                  <a:tcPr marL="40237" marR="40237" marT="35491" marB="35491">
                    <a:solidFill>
                      <a:srgbClr val="0085D5"/>
                    </a:solidFill>
                  </a:tcPr>
                </a:tc>
                <a:extLst>
                  <a:ext uri="{0D108BD9-81ED-4DB2-BD59-A6C34878D82A}">
                    <a16:rowId xmlns:a16="http://schemas.microsoft.com/office/drawing/2014/main" val="10006"/>
                  </a:ext>
                </a:extLst>
              </a:tr>
              <a:tr h="396000">
                <a:tc>
                  <a:txBody>
                    <a:bodyPr/>
                    <a:lstStyle/>
                    <a:p>
                      <a:pPr marL="0" algn="l" defTabSz="685800">
                        <a:buNone/>
                      </a:pPr>
                      <a:r>
                        <a:rPr lang="en-US" sz="1200" b="1" i="0">
                          <a:solidFill>
                            <a:schemeClr val="dk1"/>
                          </a:solidFill>
                          <a:latin typeface="Arial"/>
                          <a:ea typeface="+mn-ea"/>
                          <a:cs typeface="+mn-cs"/>
                        </a:rPr>
                        <a:t>Zn</a:t>
                      </a:r>
                    </a:p>
                  </a:txBody>
                  <a:tcPr marL="72000" marR="70982" marT="35491" marB="35491" anchor="ctr">
                    <a:noFill/>
                  </a:tcPr>
                </a:tc>
                <a:tc>
                  <a:txBody>
                    <a:bodyPr/>
                    <a:lstStyle/>
                    <a:p>
                      <a:pPr marL="0" algn="ctr" defTabSz="685800">
                        <a:buNone/>
                      </a:pPr>
                      <a:r>
                        <a:rPr lang="en-US" sz="1200" b="0" i="0">
                          <a:solidFill>
                            <a:schemeClr val="dk1"/>
                          </a:solidFill>
                          <a:latin typeface="Arial"/>
                          <a:ea typeface="+mn-ea"/>
                          <a:cs typeface="+mn-cs"/>
                        </a:rPr>
                        <a:t>44.9</a:t>
                      </a:r>
                    </a:p>
                  </a:txBody>
                  <a:tcPr marL="40237" marR="40237" marT="35491" marB="35491" anchor="ctr">
                    <a:noFill/>
                  </a:tcPr>
                </a:tc>
                <a:tc>
                  <a:txBody>
                    <a:bodyPr/>
                    <a:lstStyle/>
                    <a:p>
                      <a:pPr marL="0" algn="ctr" defTabSz="685800">
                        <a:buNone/>
                      </a:pPr>
                      <a:r>
                        <a:rPr lang="en-US" sz="1200" b="0" i="0">
                          <a:solidFill>
                            <a:schemeClr val="dk1"/>
                          </a:solidFill>
                          <a:latin typeface="Arial"/>
                          <a:ea typeface="+mn-ea"/>
                          <a:cs typeface="+mn-cs"/>
                        </a:rPr>
                        <a:t>2.3</a:t>
                      </a:r>
                    </a:p>
                  </a:txBody>
                  <a:tcPr marL="40237" marR="40237" marT="35491" marB="35491" anchor="ctr">
                    <a:noFill/>
                  </a:tcPr>
                </a:tc>
                <a:tc>
                  <a:txBody>
                    <a:bodyPr/>
                    <a:lstStyle/>
                    <a:p>
                      <a:pPr marL="0" algn="ctr" defTabSz="685800">
                        <a:buNone/>
                      </a:pPr>
                      <a:r>
                        <a:rPr lang="en-US" sz="1200" b="0" i="0">
                          <a:solidFill>
                            <a:schemeClr val="dk1"/>
                          </a:solidFill>
                          <a:latin typeface="Arial"/>
                          <a:ea typeface="+mn-ea"/>
                          <a:cs typeface="+mn-cs"/>
                        </a:rPr>
                        <a:t>45.89</a:t>
                      </a:r>
                    </a:p>
                  </a:txBody>
                  <a:tcPr marL="40237" marR="40237" marT="35491" marB="35491" anchor="ctr">
                    <a:noFill/>
                  </a:tcPr>
                </a:tc>
                <a:tc>
                  <a:txBody>
                    <a:bodyPr/>
                    <a:lstStyle/>
                    <a:p>
                      <a:pPr marL="0" algn="ctr" defTabSz="685800">
                        <a:buNone/>
                      </a:pPr>
                      <a:r>
                        <a:rPr lang="en-US" sz="1200" b="0" i="0">
                          <a:solidFill>
                            <a:schemeClr val="dk1"/>
                          </a:solidFill>
                          <a:latin typeface="Arial"/>
                          <a:ea typeface="+mn-ea"/>
                          <a:cs typeface="+mn-cs"/>
                        </a:rPr>
                        <a:t>102</a:t>
                      </a:r>
                    </a:p>
                  </a:txBody>
                  <a:tcPr marL="40237" marR="40237" marT="35491" marB="35491" anchor="ctr">
                    <a:noFill/>
                  </a:tcPr>
                </a:tc>
                <a:extLst>
                  <a:ext uri="{0D108BD9-81ED-4DB2-BD59-A6C34878D82A}">
                    <a16:rowId xmlns:a16="http://schemas.microsoft.com/office/drawing/2014/main" val="10007"/>
                  </a:ext>
                </a:extLst>
              </a:tr>
              <a:tr h="396000">
                <a:tc>
                  <a:txBody>
                    <a:bodyPr/>
                    <a:lstStyle/>
                    <a:p>
                      <a:pPr marL="0" algn="l" defTabSz="685800">
                        <a:buNone/>
                      </a:pPr>
                      <a:r>
                        <a:rPr lang="en-US" sz="1200" b="1" i="0">
                          <a:solidFill>
                            <a:schemeClr val="dk1"/>
                          </a:solidFill>
                          <a:latin typeface="Arial"/>
                          <a:ea typeface="+mn-ea"/>
                          <a:cs typeface="+mn-cs"/>
                        </a:rPr>
                        <a:t>Fe</a:t>
                      </a:r>
                    </a:p>
                  </a:txBody>
                  <a:tcPr marL="72000" marR="70982" marT="35491" marB="35491" anchor="ctr">
                    <a:noFill/>
                  </a:tcPr>
                </a:tc>
                <a:tc>
                  <a:txBody>
                    <a:bodyPr/>
                    <a:lstStyle/>
                    <a:p>
                      <a:pPr marL="0" algn="ctr" defTabSz="685800">
                        <a:buNone/>
                      </a:pPr>
                      <a:r>
                        <a:rPr lang="en-US" sz="1200" b="0" i="0">
                          <a:solidFill>
                            <a:schemeClr val="dk1"/>
                          </a:solidFill>
                          <a:latin typeface="Arial"/>
                          <a:ea typeface="+mn-ea"/>
                          <a:cs typeface="+mn-cs"/>
                        </a:rPr>
                        <a:t>53</a:t>
                      </a:r>
                    </a:p>
                  </a:txBody>
                  <a:tcPr marL="40237" marR="40237" marT="35491" marB="35491" anchor="ctr">
                    <a:noFill/>
                  </a:tcPr>
                </a:tc>
                <a:tc>
                  <a:txBody>
                    <a:bodyPr/>
                    <a:lstStyle/>
                    <a:p>
                      <a:pPr marL="0" algn="ctr" defTabSz="685800">
                        <a:buNone/>
                      </a:pPr>
                      <a:r>
                        <a:rPr lang="en-US" sz="1200" b="0" i="0">
                          <a:solidFill>
                            <a:schemeClr val="dk1"/>
                          </a:solidFill>
                          <a:latin typeface="Arial"/>
                          <a:ea typeface="+mn-ea"/>
                          <a:cs typeface="+mn-cs"/>
                        </a:rPr>
                        <a:t>4</a:t>
                      </a:r>
                    </a:p>
                  </a:txBody>
                  <a:tcPr marL="40237" marR="40237" marT="35491" marB="35491" anchor="ctr">
                    <a:noFill/>
                  </a:tcPr>
                </a:tc>
                <a:tc>
                  <a:txBody>
                    <a:bodyPr/>
                    <a:lstStyle/>
                    <a:p>
                      <a:pPr marL="0" algn="ctr" defTabSz="685800">
                        <a:buNone/>
                      </a:pPr>
                      <a:r>
                        <a:rPr lang="en-US" sz="1200" b="0" i="0">
                          <a:solidFill>
                            <a:schemeClr val="dk1"/>
                          </a:solidFill>
                          <a:latin typeface="Arial"/>
                          <a:ea typeface="+mn-ea"/>
                          <a:cs typeface="+mn-cs"/>
                        </a:rPr>
                        <a:t>50.51</a:t>
                      </a:r>
                    </a:p>
                  </a:txBody>
                  <a:tcPr marL="40237" marR="40237" marT="35491" marB="35491" anchor="ctr">
                    <a:noFill/>
                  </a:tcPr>
                </a:tc>
                <a:tc>
                  <a:txBody>
                    <a:bodyPr/>
                    <a:lstStyle/>
                    <a:p>
                      <a:pPr marL="0" algn="ctr" defTabSz="685800">
                        <a:buNone/>
                      </a:pPr>
                      <a:r>
                        <a:rPr lang="en-US" sz="1200" b="0" i="0">
                          <a:solidFill>
                            <a:schemeClr val="dk1"/>
                          </a:solidFill>
                          <a:latin typeface="Arial"/>
                          <a:ea typeface="+mn-ea"/>
                          <a:cs typeface="+mn-cs"/>
                        </a:rPr>
                        <a:t>95</a:t>
                      </a:r>
                    </a:p>
                  </a:txBody>
                  <a:tcPr marL="40237" marR="40237" marT="35491" marB="35491" anchor="ctr">
                    <a:noFill/>
                  </a:tcPr>
                </a:tc>
                <a:extLst>
                  <a:ext uri="{0D108BD9-81ED-4DB2-BD59-A6C34878D82A}">
                    <a16:rowId xmlns:a16="http://schemas.microsoft.com/office/drawing/2014/main" val="10008"/>
                  </a:ext>
                </a:extLst>
              </a:tr>
              <a:tr h="396000">
                <a:tc>
                  <a:txBody>
                    <a:bodyPr/>
                    <a:lstStyle/>
                    <a:p>
                      <a:pPr marL="0" algn="l" defTabSz="685800">
                        <a:buNone/>
                      </a:pPr>
                      <a:r>
                        <a:rPr lang="en-US" sz="1200" b="1" i="0">
                          <a:solidFill>
                            <a:schemeClr val="dk1"/>
                          </a:solidFill>
                          <a:latin typeface="Arial"/>
                          <a:ea typeface="+mn-ea"/>
                          <a:cs typeface="+mn-cs"/>
                        </a:rPr>
                        <a:t>Cu</a:t>
                      </a:r>
                    </a:p>
                  </a:txBody>
                  <a:tcPr marL="72000" marR="70982" marT="35491" marB="35491" anchor="ctr">
                    <a:noFill/>
                  </a:tcPr>
                </a:tc>
                <a:tc>
                  <a:txBody>
                    <a:bodyPr/>
                    <a:lstStyle/>
                    <a:p>
                      <a:pPr marL="0" algn="ctr" defTabSz="685800">
                        <a:buNone/>
                      </a:pPr>
                      <a:r>
                        <a:rPr lang="en-US" sz="1200" b="0" i="0">
                          <a:solidFill>
                            <a:schemeClr val="dk1"/>
                          </a:solidFill>
                          <a:latin typeface="Arial"/>
                          <a:ea typeface="+mn-ea"/>
                          <a:cs typeface="+mn-cs"/>
                        </a:rPr>
                        <a:t>5</a:t>
                      </a:r>
                    </a:p>
                  </a:txBody>
                  <a:tcPr marL="40237" marR="40237" marT="35491" marB="35491" anchor="ctr">
                    <a:noFill/>
                  </a:tcPr>
                </a:tc>
                <a:tc>
                  <a:txBody>
                    <a:bodyPr/>
                    <a:lstStyle/>
                    <a:p>
                      <a:pPr marL="0" algn="ctr" defTabSz="685800">
                        <a:buNone/>
                      </a:pPr>
                      <a:r>
                        <a:rPr lang="en-US" sz="1200" b="0" i="0">
                          <a:solidFill>
                            <a:schemeClr val="dk1"/>
                          </a:solidFill>
                          <a:latin typeface="Arial"/>
                          <a:ea typeface="+mn-ea"/>
                          <a:cs typeface="+mn-cs"/>
                        </a:rPr>
                        <a:t>0.23</a:t>
                      </a:r>
                    </a:p>
                  </a:txBody>
                  <a:tcPr marL="40237" marR="40237" marT="35491" marB="35491" anchor="ctr">
                    <a:noFill/>
                  </a:tcPr>
                </a:tc>
                <a:tc>
                  <a:txBody>
                    <a:bodyPr/>
                    <a:lstStyle/>
                    <a:p>
                      <a:pPr marL="0" algn="ctr" defTabSz="685800">
                        <a:buNone/>
                      </a:pPr>
                      <a:r>
                        <a:rPr lang="en-US" sz="1200" b="0" i="0">
                          <a:solidFill>
                            <a:schemeClr val="dk1"/>
                          </a:solidFill>
                          <a:latin typeface="Arial"/>
                          <a:ea typeface="+mn-ea"/>
                          <a:cs typeface="+mn-cs"/>
                        </a:rPr>
                        <a:t>5.13</a:t>
                      </a:r>
                    </a:p>
                  </a:txBody>
                  <a:tcPr marL="40237" marR="40237" marT="35491" marB="35491" anchor="ctr">
                    <a:noFill/>
                  </a:tcPr>
                </a:tc>
                <a:tc>
                  <a:txBody>
                    <a:bodyPr/>
                    <a:lstStyle/>
                    <a:p>
                      <a:pPr marL="0" algn="ctr" defTabSz="685800">
                        <a:buNone/>
                      </a:pPr>
                      <a:r>
                        <a:rPr lang="en-US" sz="1200" b="0" i="0">
                          <a:solidFill>
                            <a:schemeClr val="dk1"/>
                          </a:solidFill>
                          <a:latin typeface="Arial"/>
                          <a:ea typeface="+mn-ea"/>
                          <a:cs typeface="+mn-cs"/>
                        </a:rPr>
                        <a:t>103</a:t>
                      </a:r>
                    </a:p>
                  </a:txBody>
                  <a:tcPr marL="40237" marR="40237" marT="35491" marB="35491" anchor="ctr">
                    <a:noFill/>
                  </a:tcPr>
                </a:tc>
                <a:extLst>
                  <a:ext uri="{0D108BD9-81ED-4DB2-BD59-A6C34878D82A}">
                    <a16:rowId xmlns:a16="http://schemas.microsoft.com/office/drawing/2014/main" val="10009"/>
                  </a:ext>
                </a:extLst>
              </a:tr>
            </a:tbl>
          </a:graphicData>
        </a:graphic>
      </p:graphicFrame>
      <p:sp>
        <p:nvSpPr>
          <p:cNvPr id="17" name="Rechteck 16"/>
          <p:cNvSpPr/>
          <p:nvPr/>
        </p:nvSpPr>
        <p:spPr>
          <a:xfrm>
            <a:off x="4788000" y="4094923"/>
            <a:ext cx="4177698" cy="461665"/>
          </a:xfrm>
          <a:prstGeom prst="rect">
            <a:avLst/>
          </a:prstGeom>
        </p:spPr>
        <p:txBody>
          <a:bodyPr wrap="square" lIns="0">
            <a:spAutoFit/>
          </a:bodyPr>
          <a:lstStyle/>
          <a:p>
            <a:pPr algn="l" defTabSz="914400">
              <a:spcAft>
                <a:spcPts val="300"/>
              </a:spcAft>
              <a:buNone/>
            </a:pPr>
            <a:r>
              <a:rPr lang="en-US" sz="1200" b="0" i="1">
                <a:latin typeface="Arial"/>
                <a:ea typeface="+mn-ea"/>
                <a:cs typeface="+mn-cs"/>
              </a:rPr>
              <a:t>通过 MP-AES 4200 测定 TMAH、Triton X-100、EDTA 与电离缓冲液中的 Ca、K、Mg、Na、P、Fe、Zn 和 Cu</a:t>
            </a:r>
          </a:p>
        </p:txBody>
      </p:sp>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183" y="1721098"/>
            <a:ext cx="4127033" cy="2100039"/>
          </a:xfrm>
          <a:prstGeom prst="rect">
            <a:avLst/>
          </a:prstGeom>
        </p:spPr>
      </p:pic>
      <p:sp>
        <p:nvSpPr>
          <p:cNvPr id="18" name="Rechteck 17"/>
          <p:cNvSpPr/>
          <p:nvPr/>
        </p:nvSpPr>
        <p:spPr>
          <a:xfrm>
            <a:off x="4788001" y="1612799"/>
            <a:ext cx="4127400" cy="2482124"/>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4788000" y="5868000"/>
            <a:ext cx="4127400" cy="461665"/>
          </a:xfrm>
          <a:prstGeom prst="rect">
            <a:avLst/>
          </a:prstGeom>
        </p:spPr>
        <p:txBody>
          <a:bodyPr wrap="square" lIns="0">
            <a:spAutoFit/>
          </a:bodyPr>
          <a:lstStyle/>
          <a:p>
            <a:pPr algn="l" defTabSz="914400">
              <a:buNone/>
            </a:pPr>
            <a:r>
              <a:rPr lang="en-US" sz="1200" b="0" i="0" dirty="0" err="1">
                <a:solidFill>
                  <a:srgbClr val="777777"/>
                </a:solidFill>
                <a:latin typeface="Arial"/>
                <a:ea typeface="+mn-ea"/>
                <a:cs typeface="+mn-cs"/>
              </a:rPr>
              <a:t>来源：</a:t>
            </a:r>
            <a:r>
              <a:rPr lang="en-US" sz="1200" b="0" i="0" dirty="0" err="1">
                <a:solidFill>
                  <a:srgbClr val="777777"/>
                </a:solidFill>
                <a:latin typeface="Arial"/>
                <a:ea typeface="+mn-ea"/>
                <a:cs typeface="+mn-cs"/>
                <a:hlinkClick r:id="rId5"/>
              </a:rPr>
              <a:t>使用</a:t>
            </a:r>
            <a:r>
              <a:rPr lang="en-US" sz="1200" b="0" i="0" dirty="0">
                <a:solidFill>
                  <a:srgbClr val="777777"/>
                </a:solidFill>
                <a:latin typeface="Arial"/>
                <a:ea typeface="+mn-ea"/>
                <a:cs typeface="+mn-cs"/>
                <a:hlinkClick r:id="rId5"/>
              </a:rPr>
              <a:t> Agilent MP-AES 4200 </a:t>
            </a:r>
            <a:r>
              <a:rPr lang="en-US" sz="1200" b="0" i="0" dirty="0" err="1">
                <a:solidFill>
                  <a:srgbClr val="777777"/>
                </a:solidFill>
                <a:latin typeface="Arial"/>
                <a:ea typeface="+mn-ea"/>
                <a:cs typeface="+mn-cs"/>
                <a:hlinkClick r:id="rId5"/>
              </a:rPr>
              <a:t>测定牛奶中的主要元素和微量元素</a:t>
            </a:r>
            <a:endParaRPr lang="en-US" sz="1200" b="0" i="0" dirty="0">
              <a:solidFill>
                <a:srgbClr val="777777"/>
              </a:solidFill>
              <a:latin typeface="Arial"/>
              <a:ea typeface="+mn-ea"/>
              <a:cs typeface="+mn-cs"/>
              <a:hlinkClick r:id="rId5"/>
            </a:endParaRPr>
          </a:p>
        </p:txBody>
      </p:sp>
    </p:spTree>
    <p:extLst>
      <p:ext uri="{BB962C8B-B14F-4D97-AF65-F5344CB8AC3E}">
        <p14:creationId xmlns:p14="http://schemas.microsoft.com/office/powerpoint/2010/main" val="3449852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28600" y="344085"/>
            <a:ext cx="8915400" cy="996696"/>
          </a:xfrm>
        </p:spPr>
        <p:txBody>
          <a:bodyPr>
            <a:normAutofit fontScale="90000"/>
          </a:bodyPr>
          <a:lstStyle/>
          <a:p>
            <a:pPr algn="l" defTabSz="685800">
              <a:spcBef>
                <a:spcPts val="1"/>
              </a:spcBef>
              <a:spcAft>
                <a:spcPts val="300"/>
              </a:spcAft>
              <a:buNone/>
            </a:pPr>
            <a:r>
              <a:rPr lang="zh-CN" altLang="en-US" sz="3600" b="0" i="0" dirty="0">
                <a:solidFill>
                  <a:srgbClr val="000000"/>
                </a:solidFill>
                <a:latin typeface="Arial Narrow"/>
                <a:ea typeface="+mj-ea"/>
                <a:cs typeface="Arial"/>
              </a:rPr>
              <a:t>电感耦合等离子体发射光谱</a:t>
            </a:r>
            <a:br>
              <a:rPr lang="zh-CN" altLang="en-US" sz="3400" b="0" i="0" dirty="0">
                <a:solidFill>
                  <a:srgbClr val="000000"/>
                </a:solidFill>
                <a:latin typeface="Arial Narrow"/>
                <a:ea typeface="+mj-ea"/>
                <a:cs typeface="Arial"/>
              </a:rPr>
            </a:br>
            <a:r>
              <a:rPr lang="zh-CN" altLang="en-US" sz="3100" b="0" i="0" dirty="0">
                <a:solidFill>
                  <a:srgbClr val="000000"/>
                </a:solidFill>
                <a:latin typeface="Arial Narrow"/>
                <a:ea typeface="+mj-ea"/>
                <a:cs typeface="Arial"/>
              </a:rPr>
              <a:t>操作原理</a:t>
            </a:r>
            <a:br>
              <a:rPr lang="zh-CN" altLang="en-US" sz="3100" b="0" i="0" dirty="0">
                <a:solidFill>
                  <a:srgbClr val="000000"/>
                </a:solidFill>
                <a:latin typeface="Arial Narrow"/>
                <a:ea typeface="+mj-ea"/>
                <a:cs typeface="Arial"/>
              </a:rPr>
            </a:br>
            <a:endParaRPr lang="zh-CN" altLang="en-US" sz="3100" b="0" i="0" dirty="0">
              <a:solidFill>
                <a:srgbClr val="000000"/>
              </a:solidFill>
              <a:latin typeface="Arial Narrow"/>
              <a:ea typeface="+mj-ea"/>
              <a:cs typeface="Arial"/>
            </a:endParaRPr>
          </a:p>
        </p:txBody>
      </p:sp>
      <p:graphicFrame>
        <p:nvGraphicFramePr>
          <p:cNvPr id="11" name="Table 10"/>
          <p:cNvGraphicFramePr>
            <a:graphicFrameLocks noGrp="1"/>
          </p:cNvGraphicFramePr>
          <p:nvPr>
            <p:extLst>
              <p:ext uri="{D42A27DB-BD31-4B8C-83A1-F6EECF244321}">
                <p14:modId xmlns:p14="http://schemas.microsoft.com/office/powerpoint/2010/main" val="3415939024"/>
              </p:ext>
            </p:extLst>
          </p:nvPr>
        </p:nvGraphicFramePr>
        <p:xfrm>
          <a:off x="4788000" y="1612800"/>
          <a:ext cx="4133363" cy="3593280"/>
        </p:xfrm>
        <a:graphic>
          <a:graphicData uri="http://schemas.openxmlformats.org/drawingml/2006/table">
            <a:tbl>
              <a:tblPr firstRow="1" bandRow="1">
                <a:tableStyleId>{69012ECD-51FC-41F1-AA8D-1B2483CD663E}</a:tableStyleId>
              </a:tblPr>
              <a:tblGrid>
                <a:gridCol w="4133363">
                  <a:extLst>
                    <a:ext uri="{9D8B030D-6E8A-4147-A177-3AD203B41FA5}">
                      <a16:colId xmlns:a16="http://schemas.microsoft.com/office/drawing/2014/main" val="20000"/>
                    </a:ext>
                  </a:extLst>
                </a:gridCol>
              </a:tblGrid>
              <a:tr h="324000">
                <a:tc>
                  <a:txBody>
                    <a:bodyPr/>
                    <a:lstStyle/>
                    <a:p>
                      <a:pPr marL="0" indent="-51206400" algn="l" defTabSz="685800">
                        <a:spcBef>
                          <a:spcPts val="300"/>
                        </a:spcBef>
                        <a:buNone/>
                      </a:pPr>
                      <a:r>
                        <a:rPr lang="en-US" altLang="zh-CN" sz="1400" b="1" i="0" noProof="0" dirty="0">
                          <a:solidFill>
                            <a:srgbClr val="FFFFFF"/>
                          </a:solidFill>
                          <a:latin typeface="Arial"/>
                          <a:ea typeface="+mn-ea"/>
                          <a:cs typeface="+mn-cs"/>
                        </a:rPr>
                        <a:t>ICP-OES</a:t>
                      </a:r>
                    </a:p>
                  </a:txBody>
                  <a:tcPr anchor="ctr"/>
                </a:tc>
                <a:extLst>
                  <a:ext uri="{0D108BD9-81ED-4DB2-BD59-A6C34878D82A}">
                    <a16:rowId xmlns:a16="http://schemas.microsoft.com/office/drawing/2014/main" val="10000"/>
                  </a:ext>
                </a:extLst>
              </a:tr>
              <a:tr h="324000">
                <a:tc>
                  <a:txBody>
                    <a:bodyPr/>
                    <a:lstStyle/>
                    <a:p>
                      <a:pPr marL="0" indent="0" algn="l" defTabSz="685800">
                        <a:spcAft>
                          <a:spcPts val="200"/>
                        </a:spcAft>
                        <a:buNone/>
                      </a:pPr>
                      <a:r>
                        <a:rPr lang="zh-CN" altLang="en-US" sz="1400" b="1" i="0" noProof="0" dirty="0">
                          <a:solidFill>
                            <a:srgbClr val="0085D5"/>
                          </a:solidFill>
                          <a:latin typeface="Arial"/>
                          <a:ea typeface="+mn-ea"/>
                          <a:cs typeface="+mn-cs"/>
                        </a:rPr>
                        <a:t>优点</a:t>
                      </a:r>
                    </a:p>
                  </a:txBody>
                  <a:tcPr anchor="ctr"/>
                </a:tc>
                <a:extLst>
                  <a:ext uri="{0D108BD9-81ED-4DB2-BD59-A6C34878D82A}">
                    <a16:rowId xmlns:a16="http://schemas.microsoft.com/office/drawing/2014/main" val="10001"/>
                  </a:ext>
                </a:extLst>
              </a:tr>
              <a:tr h="661436">
                <a:tc>
                  <a:txBody>
                    <a:bodyPr/>
                    <a:lstStyle/>
                    <a:p>
                      <a:pPr marL="144000" lvl="0" indent="-144000" algn="l" defTabSz="685800" rtl="0" eaLnBrk="1" latinLnBrk="0" hangingPunct="1">
                        <a:spcBef>
                          <a:spcPts val="300"/>
                        </a:spcBef>
                        <a:buClr>
                          <a:srgbClr val="4D4D4D"/>
                        </a:buClr>
                        <a:buFont typeface="Arial" panose="020B0604020202020204" pitchFamily="34" charset="0"/>
                        <a:buChar char="•"/>
                      </a:pPr>
                      <a:r>
                        <a:rPr lang="zh-CN" altLang="en-US" sz="1400" kern="1200" noProof="0" dirty="0">
                          <a:solidFill>
                            <a:srgbClr val="4D4D4D"/>
                          </a:solidFill>
                          <a:latin typeface="+mn-lt"/>
                          <a:ea typeface="+mn-ea"/>
                          <a:cs typeface="+mn-cs"/>
                        </a:rPr>
                        <a:t>样品通量高</a:t>
                      </a:r>
                    </a:p>
                    <a:p>
                      <a:pPr marL="144000" lvl="0" indent="-144000" algn="l" defTabSz="685800" rtl="0" eaLnBrk="1" latinLnBrk="0" hangingPunct="1">
                        <a:spcBef>
                          <a:spcPts val="300"/>
                        </a:spcBef>
                        <a:buClr>
                          <a:srgbClr val="4D4D4D"/>
                        </a:buClr>
                        <a:buFont typeface="Arial" panose="020B0604020202020204" pitchFamily="34" charset="0"/>
                        <a:buChar char="•"/>
                      </a:pPr>
                      <a:r>
                        <a:rPr lang="zh-CN" altLang="en-US" sz="1400" kern="1200" noProof="0" dirty="0">
                          <a:solidFill>
                            <a:srgbClr val="4D4D4D"/>
                          </a:solidFill>
                          <a:latin typeface="+mn-lt"/>
                          <a:ea typeface="+mn-ea"/>
                          <a:cs typeface="+mn-cs"/>
                        </a:rPr>
                        <a:t>同时多元素分析（最多分析 </a:t>
                      </a:r>
                      <a:r>
                        <a:rPr lang="en-US" altLang="zh-CN" sz="1400" kern="1200" noProof="0" dirty="0">
                          <a:solidFill>
                            <a:srgbClr val="4D4D4D"/>
                          </a:solidFill>
                          <a:latin typeface="+mn-lt"/>
                          <a:ea typeface="+mn-ea"/>
                          <a:cs typeface="+mn-cs"/>
                        </a:rPr>
                        <a:t>73 </a:t>
                      </a:r>
                      <a:r>
                        <a:rPr lang="zh-CN" altLang="en-US" sz="1400" kern="1200" noProof="0" dirty="0">
                          <a:solidFill>
                            <a:srgbClr val="4D4D4D"/>
                          </a:solidFill>
                          <a:latin typeface="+mn-lt"/>
                          <a:ea typeface="+mn-ea"/>
                          <a:cs typeface="+mn-cs"/>
                        </a:rPr>
                        <a:t>种元素）</a:t>
                      </a:r>
                    </a:p>
                    <a:p>
                      <a:pPr marL="144000" lvl="0" indent="-144000" algn="l" defTabSz="685800" rtl="0" eaLnBrk="1" latinLnBrk="0" hangingPunct="1">
                        <a:spcBef>
                          <a:spcPts val="300"/>
                        </a:spcBef>
                        <a:buClr>
                          <a:srgbClr val="4D4D4D"/>
                        </a:buClr>
                        <a:buFont typeface="Arial" panose="020B0604020202020204" pitchFamily="34" charset="0"/>
                        <a:buChar char="•"/>
                      </a:pPr>
                      <a:r>
                        <a:rPr lang="zh-CN" altLang="en-US" sz="1400" kern="1200" noProof="0" dirty="0">
                          <a:solidFill>
                            <a:srgbClr val="4D4D4D"/>
                          </a:solidFill>
                          <a:latin typeface="+mn-lt"/>
                          <a:ea typeface="+mn-ea"/>
                          <a:cs typeface="+mn-cs"/>
                        </a:rPr>
                        <a:t>动态范围宽（从亚 </a:t>
                      </a:r>
                      <a:r>
                        <a:rPr lang="en-US" altLang="zh-CN" sz="1400" kern="1200" noProof="0" dirty="0">
                          <a:solidFill>
                            <a:srgbClr val="4D4D4D"/>
                          </a:solidFill>
                          <a:latin typeface="+mn-lt"/>
                          <a:ea typeface="+mn-ea"/>
                          <a:cs typeface="+mn-cs"/>
                        </a:rPr>
                        <a:t>ppb </a:t>
                      </a:r>
                      <a:r>
                        <a:rPr lang="zh-CN" altLang="en-US" sz="1400" kern="1200" noProof="0" dirty="0">
                          <a:solidFill>
                            <a:srgbClr val="4D4D4D"/>
                          </a:solidFill>
                          <a:latin typeface="+mn-lt"/>
                          <a:ea typeface="+mn-ea"/>
                          <a:cs typeface="+mn-cs"/>
                        </a:rPr>
                        <a:t>到百分级）</a:t>
                      </a:r>
                    </a:p>
                    <a:p>
                      <a:pPr marL="144000" lvl="0" indent="-144000" algn="l" defTabSz="685800" rtl="0" eaLnBrk="1" latinLnBrk="0" hangingPunct="1">
                        <a:spcBef>
                          <a:spcPts val="300"/>
                        </a:spcBef>
                        <a:buClr>
                          <a:srgbClr val="4D4D4D"/>
                        </a:buClr>
                        <a:buFont typeface="Arial" panose="020B0604020202020204" pitchFamily="34" charset="0"/>
                        <a:buChar char="•"/>
                      </a:pPr>
                      <a:r>
                        <a:rPr lang="zh-CN" altLang="en-US" sz="1400" kern="1200" noProof="0" dirty="0">
                          <a:solidFill>
                            <a:srgbClr val="4D4D4D"/>
                          </a:solidFill>
                          <a:latin typeface="+mn-lt"/>
                          <a:ea typeface="+mn-ea"/>
                          <a:cs typeface="+mn-cs"/>
                        </a:rPr>
                        <a:t>可耐受复杂基质</a:t>
                      </a:r>
                    </a:p>
                    <a:p>
                      <a:pPr marL="144000" lvl="0" indent="-144000" algn="l" defTabSz="685800" rtl="0" eaLnBrk="1" latinLnBrk="0" hangingPunct="1">
                        <a:spcBef>
                          <a:spcPts val="300"/>
                        </a:spcBef>
                        <a:buClr>
                          <a:srgbClr val="4D4D4D"/>
                        </a:buClr>
                        <a:buFont typeface="Arial" panose="020B0604020202020204" pitchFamily="34" charset="0"/>
                        <a:buChar char="•"/>
                      </a:pPr>
                      <a:r>
                        <a:rPr lang="zh-CN" altLang="en-US" sz="1400" kern="1200" noProof="0" dirty="0">
                          <a:solidFill>
                            <a:srgbClr val="4D4D4D"/>
                          </a:solidFill>
                          <a:latin typeface="+mn-lt"/>
                          <a:ea typeface="+mn-ea"/>
                          <a:cs typeface="+mn-cs"/>
                        </a:rPr>
                        <a:t>氩气用量少</a:t>
                      </a:r>
                    </a:p>
                    <a:p>
                      <a:pPr marL="144000" lvl="0" indent="-144000" algn="l" defTabSz="685800" rtl="0" eaLnBrk="1" latinLnBrk="0" hangingPunct="1">
                        <a:spcBef>
                          <a:spcPts val="300"/>
                        </a:spcBef>
                        <a:buClr>
                          <a:srgbClr val="4D4D4D"/>
                        </a:buClr>
                        <a:buFont typeface="Arial" panose="020B0604020202020204" pitchFamily="34" charset="0"/>
                        <a:buChar char="•"/>
                      </a:pPr>
                      <a:r>
                        <a:rPr lang="zh-CN" altLang="en-US" sz="1400" kern="1200" noProof="0" dirty="0">
                          <a:solidFill>
                            <a:srgbClr val="4D4D4D"/>
                          </a:solidFill>
                          <a:latin typeface="+mn-lt"/>
                          <a:ea typeface="+mn-ea"/>
                          <a:cs typeface="+mn-cs"/>
                        </a:rPr>
                        <a:t>安全（无需使用可燃气体）</a:t>
                      </a:r>
                    </a:p>
                  </a:txBody>
                  <a:tcPr/>
                </a:tc>
                <a:extLst>
                  <a:ext uri="{0D108BD9-81ED-4DB2-BD59-A6C34878D82A}">
                    <a16:rowId xmlns:a16="http://schemas.microsoft.com/office/drawing/2014/main" val="10002"/>
                  </a:ext>
                </a:extLst>
              </a:tr>
              <a:tr h="324000">
                <a:tc>
                  <a:txBody>
                    <a:bodyPr/>
                    <a:lstStyle/>
                    <a:p>
                      <a:pPr marL="0" indent="0" algn="l" defTabSz="685800">
                        <a:spcAft>
                          <a:spcPts val="200"/>
                        </a:spcAft>
                        <a:buNone/>
                      </a:pPr>
                      <a:r>
                        <a:rPr lang="zh-CN" altLang="en-US" sz="1400" b="1" i="0" noProof="0" dirty="0">
                          <a:solidFill>
                            <a:srgbClr val="0085D5"/>
                          </a:solidFill>
                          <a:latin typeface="Arial"/>
                          <a:ea typeface="+mn-ea"/>
                          <a:cs typeface="+mn-cs"/>
                        </a:rPr>
                        <a:t>局限性</a:t>
                      </a:r>
                    </a:p>
                  </a:txBody>
                  <a:tcPr>
                    <a:noFill/>
                  </a:tcPr>
                </a:tc>
                <a:extLst>
                  <a:ext uri="{0D108BD9-81ED-4DB2-BD59-A6C34878D82A}">
                    <a16:rowId xmlns:a16="http://schemas.microsoft.com/office/drawing/2014/main" val="10003"/>
                  </a:ext>
                </a:extLst>
              </a:tr>
              <a:tr h="917837">
                <a:tc>
                  <a:txBody>
                    <a:bodyPr/>
                    <a:lstStyle/>
                    <a:p>
                      <a:pPr marL="144000" marR="0" lvl="0" indent="-144000" algn="l" defTabSz="685800" rtl="0" eaLnBrk="1" latinLnBrk="0" hangingPunct="1">
                        <a:lnSpc>
                          <a:spcPct val="100000"/>
                        </a:lnSpc>
                        <a:spcBef>
                          <a:spcPts val="300"/>
                        </a:spcBef>
                        <a:spcAft>
                          <a:spcPts val="0"/>
                        </a:spcAft>
                        <a:buClr>
                          <a:srgbClr val="4D4D4D"/>
                        </a:buClr>
                        <a:buFont typeface="Arial" panose="020B0604020202020204" pitchFamily="34" charset="0"/>
                        <a:buChar char="•"/>
                      </a:pPr>
                      <a:r>
                        <a:rPr lang="zh-CN" altLang="en-US" sz="1400" kern="1200" noProof="0" dirty="0">
                          <a:solidFill>
                            <a:srgbClr val="4D4D4D"/>
                          </a:solidFill>
                          <a:latin typeface="+mn-lt"/>
                          <a:ea typeface="+mn-ea"/>
                          <a:cs typeface="+mn-cs"/>
                        </a:rPr>
                        <a:t>初始成本比 </a:t>
                      </a:r>
                      <a:r>
                        <a:rPr lang="en-US" altLang="zh-CN" sz="1400" kern="1200" noProof="0" dirty="0">
                          <a:solidFill>
                            <a:srgbClr val="4D4D4D"/>
                          </a:solidFill>
                          <a:latin typeface="+mn-lt"/>
                          <a:ea typeface="+mn-ea"/>
                          <a:cs typeface="+mn-cs"/>
                        </a:rPr>
                        <a:t>AAS </a:t>
                      </a:r>
                      <a:r>
                        <a:rPr lang="zh-CN" altLang="en-US" sz="1400" kern="1200" noProof="0" dirty="0">
                          <a:solidFill>
                            <a:srgbClr val="4D4D4D"/>
                          </a:solidFill>
                          <a:latin typeface="+mn-lt"/>
                          <a:ea typeface="+mn-ea"/>
                          <a:cs typeface="+mn-cs"/>
                        </a:rPr>
                        <a:t>或 </a:t>
                      </a:r>
                      <a:r>
                        <a:rPr lang="en-US" altLang="zh-CN" sz="1400" kern="1200" noProof="0" dirty="0">
                          <a:solidFill>
                            <a:srgbClr val="4D4D4D"/>
                          </a:solidFill>
                          <a:latin typeface="+mn-lt"/>
                          <a:ea typeface="+mn-ea"/>
                          <a:cs typeface="+mn-cs"/>
                        </a:rPr>
                        <a:t>MP-AES </a:t>
                      </a:r>
                      <a:r>
                        <a:rPr lang="zh-CN" altLang="en-US" sz="1400" kern="1200" noProof="0" dirty="0">
                          <a:solidFill>
                            <a:srgbClr val="4D4D4D"/>
                          </a:solidFill>
                          <a:latin typeface="+mn-lt"/>
                          <a:ea typeface="+mn-ea"/>
                          <a:cs typeface="+mn-cs"/>
                        </a:rPr>
                        <a:t>高</a:t>
                      </a:r>
                    </a:p>
                    <a:p>
                      <a:pPr marL="144000" marR="0" lvl="0" indent="-144000" algn="l" defTabSz="685800" rtl="0" eaLnBrk="1" latinLnBrk="0" hangingPunct="1">
                        <a:lnSpc>
                          <a:spcPct val="100000"/>
                        </a:lnSpc>
                        <a:spcBef>
                          <a:spcPts val="300"/>
                        </a:spcBef>
                        <a:spcAft>
                          <a:spcPts val="0"/>
                        </a:spcAft>
                        <a:buClr>
                          <a:srgbClr val="4D4D4D"/>
                        </a:buClr>
                        <a:buFont typeface="Arial" panose="020B0604020202020204" pitchFamily="34" charset="0"/>
                        <a:buChar char="•"/>
                      </a:pPr>
                      <a:r>
                        <a:rPr lang="zh-CN" altLang="en-US" sz="1400" kern="1200" noProof="0" dirty="0">
                          <a:solidFill>
                            <a:srgbClr val="4D4D4D"/>
                          </a:solidFill>
                          <a:latin typeface="+mn-lt"/>
                          <a:ea typeface="+mn-ea"/>
                          <a:cs typeface="+mn-cs"/>
                        </a:rPr>
                        <a:t>与 </a:t>
                      </a:r>
                      <a:r>
                        <a:rPr lang="en-US" altLang="zh-CN" sz="1400" kern="1200" noProof="0" dirty="0">
                          <a:solidFill>
                            <a:srgbClr val="4D4D4D"/>
                          </a:solidFill>
                          <a:latin typeface="+mn-lt"/>
                          <a:ea typeface="+mn-ea"/>
                          <a:cs typeface="+mn-cs"/>
                        </a:rPr>
                        <a:t>MP-AES </a:t>
                      </a:r>
                      <a:r>
                        <a:rPr lang="zh-CN" altLang="en-US" sz="1400" kern="1200" noProof="0" dirty="0">
                          <a:solidFill>
                            <a:srgbClr val="4D4D4D"/>
                          </a:solidFill>
                          <a:latin typeface="+mn-lt"/>
                          <a:ea typeface="+mn-ea"/>
                          <a:cs typeface="+mn-cs"/>
                        </a:rPr>
                        <a:t>相比存在更多光谱干扰</a:t>
                      </a:r>
                    </a:p>
                    <a:p>
                      <a:pPr marL="144000" marR="0" lvl="0" indent="-144000" algn="l" defTabSz="685800" rtl="0" eaLnBrk="1" latinLnBrk="0" hangingPunct="1">
                        <a:lnSpc>
                          <a:spcPct val="100000"/>
                        </a:lnSpc>
                        <a:spcBef>
                          <a:spcPts val="300"/>
                        </a:spcBef>
                        <a:spcAft>
                          <a:spcPts val="0"/>
                        </a:spcAft>
                        <a:buClr>
                          <a:srgbClr val="4D4D4D"/>
                        </a:buClr>
                        <a:buFont typeface="Arial" panose="020B0604020202020204" pitchFamily="34" charset="0"/>
                        <a:buChar char="•"/>
                      </a:pPr>
                      <a:r>
                        <a:rPr lang="zh-CN" altLang="en-US" sz="1400" kern="1200" noProof="0" dirty="0">
                          <a:solidFill>
                            <a:srgbClr val="4D4D4D"/>
                          </a:solidFill>
                          <a:latin typeface="+mn-lt"/>
                          <a:ea typeface="+mn-ea"/>
                          <a:cs typeface="+mn-cs"/>
                        </a:rPr>
                        <a:t>灵敏度不及石墨炉 </a:t>
                      </a:r>
                      <a:r>
                        <a:rPr lang="en-US" altLang="zh-CN" sz="1400" kern="1200" noProof="0" dirty="0">
                          <a:solidFill>
                            <a:srgbClr val="4D4D4D"/>
                          </a:solidFill>
                          <a:latin typeface="+mn-lt"/>
                          <a:ea typeface="+mn-ea"/>
                          <a:cs typeface="+mn-cs"/>
                        </a:rPr>
                        <a:t>AAS </a:t>
                      </a:r>
                      <a:r>
                        <a:rPr lang="zh-CN" altLang="en-US" sz="1400" kern="1200" noProof="0" dirty="0">
                          <a:solidFill>
                            <a:srgbClr val="4D4D4D"/>
                          </a:solidFill>
                          <a:latin typeface="+mn-lt"/>
                          <a:ea typeface="+mn-ea"/>
                          <a:cs typeface="+mn-cs"/>
                        </a:rPr>
                        <a:t>或 </a:t>
                      </a:r>
                      <a:r>
                        <a:rPr lang="en-US" altLang="zh-CN" sz="1400" kern="1200" noProof="0" dirty="0">
                          <a:solidFill>
                            <a:srgbClr val="4D4D4D"/>
                          </a:solidFill>
                          <a:latin typeface="+mn-lt"/>
                          <a:ea typeface="+mn-ea"/>
                          <a:cs typeface="+mn-cs"/>
                        </a:rPr>
                        <a:t>ICP-MS</a:t>
                      </a:r>
                      <a:endParaRPr lang="zh-CN" altLang="en-US" sz="1400" kern="1200" noProof="0" dirty="0">
                        <a:solidFill>
                          <a:srgbClr val="4D4D4D"/>
                        </a:solidFill>
                        <a:latin typeface="+mn-lt"/>
                        <a:ea typeface="+mn-ea"/>
                        <a:cs typeface="+mn-cs"/>
                      </a:endParaRPr>
                    </a:p>
                    <a:p>
                      <a:pPr marL="144000" marR="0" lvl="0" indent="-144000" algn="l" defTabSz="685800" rtl="0" eaLnBrk="1" latinLnBrk="0" hangingPunct="1">
                        <a:lnSpc>
                          <a:spcPct val="100000"/>
                        </a:lnSpc>
                        <a:spcBef>
                          <a:spcPts val="300"/>
                        </a:spcBef>
                        <a:spcAft>
                          <a:spcPts val="0"/>
                        </a:spcAft>
                        <a:buClr>
                          <a:srgbClr val="4D4D4D"/>
                        </a:buClr>
                        <a:buFont typeface="Arial" panose="020B0604020202020204" pitchFamily="34" charset="0"/>
                        <a:buChar char="•"/>
                      </a:pPr>
                      <a:r>
                        <a:rPr lang="zh-CN" altLang="en-US" sz="1400" kern="1200" noProof="0" dirty="0">
                          <a:solidFill>
                            <a:srgbClr val="4D4D4D"/>
                          </a:solidFill>
                          <a:latin typeface="+mn-lt"/>
                          <a:ea typeface="+mn-ea"/>
                          <a:cs typeface="+mn-cs"/>
                        </a:rPr>
                        <a:t>无法测定同位素</a:t>
                      </a:r>
                    </a:p>
                  </a:txBody>
                  <a:tcPr/>
                </a:tc>
                <a:extLst>
                  <a:ext uri="{0D108BD9-81ED-4DB2-BD59-A6C34878D82A}">
                    <a16:rowId xmlns:a16="http://schemas.microsoft.com/office/drawing/2014/main" val="10004"/>
                  </a:ext>
                </a:extLst>
              </a:tr>
            </a:tbl>
          </a:graphicData>
        </a:graphic>
      </p:graphicFrame>
      <p:grpSp>
        <p:nvGrpSpPr>
          <p:cNvPr id="6" name="Group 5"/>
          <p:cNvGrpSpPr/>
          <p:nvPr/>
        </p:nvGrpSpPr>
        <p:grpSpPr>
          <a:xfrm>
            <a:off x="0" y="6085641"/>
            <a:ext cx="619067" cy="246221"/>
            <a:chOff x="1689099" y="6028267"/>
            <a:chExt cx="1087983" cy="246221"/>
          </a:xfrm>
        </p:grpSpPr>
        <p:sp>
          <p:nvSpPr>
            <p:cNvPr id="7" name="Action Button: Custom 6">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8" name="Chevron 7">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D4D4D"/>
                </a:solidFill>
              </a:endParaRPr>
            </a:p>
          </p:txBody>
        </p:sp>
        <p:sp>
          <p:nvSpPr>
            <p:cNvPr id="9" name="Chevron 8">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D4D4D"/>
                </a:solidFill>
              </a:endParaRPr>
            </a:p>
          </p:txBody>
        </p:sp>
        <p:sp>
          <p:nvSpPr>
            <p:cNvPr id="12" name="TextBox 11">
              <a:hlinkClick r:id="rId3"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altLang="zh-CN" sz="1000" b="1" i="0" dirty="0">
                <a:solidFill>
                  <a:srgbClr val="FFFFFF"/>
                </a:solidFill>
                <a:latin typeface="Arial"/>
                <a:ea typeface="+mn-ea"/>
                <a:cs typeface="+mn-cs"/>
              </a:endParaRPr>
            </a:p>
          </p:txBody>
        </p:sp>
      </p:grpSp>
      <p:sp>
        <p:nvSpPr>
          <p:cNvPr id="14" name="Content Placeholder 9"/>
          <p:cNvSpPr>
            <a:spLocks noGrp="1"/>
          </p:cNvSpPr>
          <p:nvPr>
            <p:ph sz="half" idx="1"/>
          </p:nvPr>
        </p:nvSpPr>
        <p:spPr>
          <a:xfrm>
            <a:off x="228600" y="1512000"/>
            <a:ext cx="4270248" cy="4562856"/>
          </a:xfrm>
        </p:spPr>
        <p:txBody>
          <a:bodyPr>
            <a:noAutofit/>
          </a:bodyPr>
          <a:lstStyle/>
          <a:p>
            <a:pPr marL="0" indent="0" algn="l" defTabSz="685800">
              <a:spcBef>
                <a:spcPts val="1400"/>
              </a:spcBef>
              <a:buNone/>
            </a:pPr>
            <a:r>
              <a:rPr lang="zh-CN" altLang="en-US" sz="1600" b="0" i="0" dirty="0">
                <a:solidFill>
                  <a:srgbClr val="000000"/>
                </a:solidFill>
                <a:latin typeface="Arial"/>
                <a:ea typeface="+mn-ea"/>
                <a:cs typeface="Arial"/>
              </a:rPr>
              <a:t>氩电感耦合等离子体（比 </a:t>
            </a:r>
            <a:r>
              <a:rPr lang="en-US" altLang="zh-CN" sz="1600" b="0" i="0" dirty="0">
                <a:solidFill>
                  <a:srgbClr val="000000"/>
                </a:solidFill>
                <a:latin typeface="Arial"/>
                <a:ea typeface="+mn-ea"/>
                <a:cs typeface="Arial"/>
              </a:rPr>
              <a:t>MP </a:t>
            </a:r>
            <a:r>
              <a:rPr lang="zh-CN" altLang="en-US" sz="1600" b="0" i="0" spc="-20" dirty="0">
                <a:solidFill>
                  <a:srgbClr val="000000"/>
                </a:solidFill>
                <a:latin typeface="Arial"/>
                <a:ea typeface="+mn-ea"/>
                <a:cs typeface="Arial"/>
              </a:rPr>
              <a:t>温度更高，最高可达 </a:t>
            </a:r>
            <a:r>
              <a:rPr lang="en-US" altLang="zh-CN" sz="1600" b="0" i="0" spc="-20" dirty="0">
                <a:solidFill>
                  <a:srgbClr val="000000"/>
                </a:solidFill>
                <a:latin typeface="Arial"/>
                <a:ea typeface="+mn-ea"/>
                <a:cs typeface="Arial"/>
              </a:rPr>
              <a:t>10000</a:t>
            </a:r>
            <a:r>
              <a:rPr lang="en-US" altLang="zh-CN" sz="1600" b="0" i="0" spc="-20" baseline="30000" dirty="0">
                <a:solidFill>
                  <a:srgbClr val="000000"/>
                </a:solidFill>
                <a:latin typeface="Arial"/>
                <a:ea typeface="+mn-ea"/>
                <a:cs typeface="Arial"/>
              </a:rPr>
              <a:t>o</a:t>
            </a:r>
            <a:r>
              <a:rPr lang="zh-CN" altLang="en-US" sz="1600" b="0" i="0" dirty="0">
                <a:solidFill>
                  <a:srgbClr val="000000"/>
                </a:solidFill>
                <a:latin typeface="Arial"/>
                <a:ea typeface="+mn-ea"/>
                <a:cs typeface="Arial"/>
              </a:rPr>
              <a:t> </a:t>
            </a:r>
            <a:r>
              <a:rPr lang="en-US" altLang="zh-CN" sz="1600" b="0" i="0" spc="-20" dirty="0">
                <a:solidFill>
                  <a:srgbClr val="000000"/>
                </a:solidFill>
                <a:latin typeface="Arial"/>
                <a:ea typeface="+mn-ea"/>
                <a:cs typeface="Arial"/>
              </a:rPr>
              <a:t>K</a:t>
            </a:r>
            <a:r>
              <a:rPr lang="zh-CN" altLang="en-US" sz="1600" b="0" i="0" spc="-20" dirty="0">
                <a:solidFill>
                  <a:srgbClr val="000000"/>
                </a:solidFill>
                <a:latin typeface="Arial"/>
                <a:ea typeface="+mn-ea"/>
                <a:cs typeface="Arial"/>
              </a:rPr>
              <a:t>）用于对已经雾化进入其中的液体样品中原子进行脱溶剂、原子化与激发。</a:t>
            </a:r>
            <a:r>
              <a:rPr lang="zh-CN" altLang="en-US" sz="1600" b="0" i="0" dirty="0">
                <a:solidFill>
                  <a:srgbClr val="000000"/>
                </a:solidFill>
                <a:latin typeface="Arial"/>
                <a:ea typeface="+mn-ea"/>
                <a:cs typeface="Arial"/>
              </a:rPr>
              <a:t> </a:t>
            </a:r>
          </a:p>
          <a:p>
            <a:pPr>
              <a:spcBef>
                <a:spcPts val="1400"/>
              </a:spcBef>
            </a:pPr>
            <a:r>
              <a:rPr lang="zh-CN" altLang="en-US" sz="1600" b="0" dirty="0">
                <a:solidFill>
                  <a:srgbClr val="000000"/>
                </a:solidFill>
                <a:latin typeface="Arial"/>
                <a:cs typeface="Arial"/>
              </a:rPr>
              <a:t>通过目标元素特征波长的光学测定来测量发射光线的强度。</a:t>
            </a:r>
            <a:endParaRPr lang="zh-CN" altLang="en-US" sz="1600" b="0" i="0" dirty="0">
              <a:solidFill>
                <a:srgbClr val="000000"/>
              </a:solidFill>
              <a:latin typeface="Arial"/>
              <a:ea typeface="+mn-ea"/>
              <a:cs typeface="Arial"/>
            </a:endParaRPr>
          </a:p>
          <a:p>
            <a:pPr marL="0" indent="0" algn="l" defTabSz="685800">
              <a:spcBef>
                <a:spcPts val="1400"/>
              </a:spcBef>
              <a:buNone/>
            </a:pPr>
            <a:r>
              <a:rPr lang="en-US" altLang="zh-CN" sz="1600" b="1" i="0" dirty="0">
                <a:solidFill>
                  <a:srgbClr val="000000"/>
                </a:solidFill>
                <a:latin typeface="Arial"/>
                <a:ea typeface="+mn-ea"/>
                <a:cs typeface="Arial"/>
              </a:rPr>
              <a:t>ICP-OES</a:t>
            </a:r>
            <a:r>
              <a:rPr lang="zh-CN" altLang="en-US" sz="1600" b="0" i="0" dirty="0">
                <a:solidFill>
                  <a:srgbClr val="000000"/>
                </a:solidFill>
                <a:latin typeface="Arial"/>
                <a:ea typeface="+mn-ea"/>
                <a:cs typeface="Arial"/>
              </a:rPr>
              <a:t> 能够测定原子与离子发射，因此可以监测到更多波长。</a:t>
            </a:r>
          </a:p>
          <a:p>
            <a:pPr marL="0" indent="0" algn="l" defTabSz="685800">
              <a:spcBef>
                <a:spcPts val="1400"/>
              </a:spcBef>
              <a:buNone/>
            </a:pPr>
            <a:r>
              <a:rPr lang="zh-CN" altLang="en-US" sz="1600" b="0" i="0" dirty="0">
                <a:solidFill>
                  <a:srgbClr val="000000"/>
                </a:solidFill>
                <a:latin typeface="Arial"/>
                <a:ea typeface="+mn-ea"/>
                <a:cs typeface="Arial"/>
              </a:rPr>
              <a:t>将这些测量值与标准品比较后即可对样品中的元素浓度进行定量分析。</a:t>
            </a:r>
          </a:p>
        </p:txBody>
      </p:sp>
    </p:spTree>
    <p:extLst>
      <p:ext uri="{BB962C8B-B14F-4D97-AF65-F5344CB8AC3E}">
        <p14:creationId xmlns:p14="http://schemas.microsoft.com/office/powerpoint/2010/main" val="712434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pPr algn="l" defTabSz="685800">
              <a:spcBef>
                <a:spcPts val="1"/>
              </a:spcBef>
              <a:spcAft>
                <a:spcPts val="300"/>
              </a:spcAft>
              <a:buNone/>
            </a:pPr>
            <a:r>
              <a:rPr lang="de-DE" sz="3400" b="0" i="0">
                <a:solidFill>
                  <a:srgbClr val="000000"/>
                </a:solidFill>
                <a:latin typeface="Arial Narrow"/>
                <a:ea typeface="+mj-ea"/>
                <a:cs typeface="Arial (Body)"/>
              </a:rPr>
              <a:t>目录</a:t>
            </a:r>
          </a:p>
        </p:txBody>
      </p:sp>
      <p:sp>
        <p:nvSpPr>
          <p:cNvPr id="8" name="Content Placeholder 7"/>
          <p:cNvSpPr>
            <a:spLocks noGrp="1"/>
          </p:cNvSpPr>
          <p:nvPr>
            <p:ph sz="half" idx="1"/>
          </p:nvPr>
        </p:nvSpPr>
        <p:spPr>
          <a:xfrm>
            <a:off x="228600" y="1508760"/>
            <a:ext cx="4206240" cy="4890627"/>
          </a:xfrm>
        </p:spPr>
        <p:txBody>
          <a:bodyPr>
            <a:noAutofit/>
          </a:bodyPr>
          <a:lstStyle/>
          <a:p>
            <a:pPr marL="0" indent="0" algn="l" defTabSz="685800">
              <a:lnSpc>
                <a:spcPct val="90000"/>
              </a:lnSpc>
              <a:spcBef>
                <a:spcPts val="1200"/>
              </a:spcBef>
              <a:spcAft>
                <a:spcPts val="600"/>
              </a:spcAft>
              <a:buNone/>
            </a:pPr>
            <a:r>
              <a:rPr lang="en-US" sz="1600" b="1" i="0" dirty="0" err="1">
                <a:solidFill>
                  <a:srgbClr val="0085D5"/>
                </a:solidFill>
                <a:latin typeface="Arial"/>
                <a:ea typeface="+mn-ea"/>
                <a:cs typeface="Arial"/>
              </a:rPr>
              <a:t>前言</a:t>
            </a:r>
            <a:endParaRPr lang="en-US" sz="1600" b="1" i="0" dirty="0">
              <a:solidFill>
                <a:srgbClr val="0085D5"/>
              </a:solidFill>
              <a:latin typeface="Arial"/>
              <a:ea typeface="+mn-ea"/>
              <a:cs typeface="Arial"/>
            </a:endParaRPr>
          </a:p>
          <a:p>
            <a:pPr marL="182880" lvl="1" indent="-182880"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hlinkClick r:id="rId3" action="ppaction://hlinksldjump"/>
              </a:rPr>
              <a:t>分类</a:t>
            </a:r>
            <a:endParaRPr lang="en-US" sz="1600" b="0" i="0" dirty="0">
              <a:solidFill>
                <a:srgbClr val="000000"/>
              </a:solidFill>
              <a:latin typeface="Arial"/>
              <a:ea typeface="+mn-ea"/>
              <a:cs typeface="Arial"/>
              <a:hlinkClick r:id="rId3" action="ppaction://hlinksldjump"/>
            </a:endParaRPr>
          </a:p>
          <a:p>
            <a:pPr marL="182880" lvl="1" indent="-182880"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hlinkClick r:id="rId4" action="ppaction://hlinksldjump"/>
              </a:rPr>
              <a:t>综述</a:t>
            </a:r>
            <a:endParaRPr lang="en-US" sz="1600" b="0" i="0" dirty="0">
              <a:solidFill>
                <a:srgbClr val="000000"/>
              </a:solidFill>
              <a:latin typeface="Arial"/>
              <a:ea typeface="+mn-ea"/>
              <a:cs typeface="Arial"/>
              <a:hlinkClick r:id="rId4" action="ppaction://hlinksldjump"/>
            </a:endParaRPr>
          </a:p>
          <a:p>
            <a:pPr marL="182880" lvl="1" indent="-182880">
              <a:lnSpc>
                <a:spcPct val="90000"/>
              </a:lnSpc>
              <a:spcBef>
                <a:spcPts val="0"/>
              </a:spcBef>
              <a:spcAft>
                <a:spcPts val="600"/>
              </a:spcAft>
              <a:buClr>
                <a:srgbClr val="000000"/>
              </a:buClr>
              <a:buFont typeface="Arial"/>
              <a:buChar char="•"/>
            </a:pPr>
            <a:r>
              <a:rPr lang="zh-CN" altLang="en-US" sz="1600" dirty="0">
                <a:solidFill>
                  <a:srgbClr val="000000"/>
                </a:solidFill>
                <a:cs typeface="Arial"/>
                <a:hlinkClick r:id="rId5" action="ppaction://hlinksldjump"/>
              </a:rPr>
              <a:t>早期发展历程</a:t>
            </a:r>
            <a:endParaRPr lang="en-US" sz="1600" b="0" i="0" dirty="0">
              <a:solidFill>
                <a:srgbClr val="000000"/>
              </a:solidFill>
              <a:latin typeface="Arial"/>
              <a:ea typeface="+mn-ea"/>
              <a:cs typeface="Arial"/>
              <a:hlinkClick r:id="rId5" action="ppaction://hlinksldjump"/>
            </a:endParaRPr>
          </a:p>
          <a:p>
            <a:pPr marL="182880" lvl="1" indent="-182880"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hlinkClick r:id="rId6" action="ppaction://hlinksldjump"/>
              </a:rPr>
              <a:t>测量对象</a:t>
            </a:r>
            <a:endParaRPr lang="en-US" sz="1600" b="0" i="0" dirty="0">
              <a:solidFill>
                <a:srgbClr val="000000"/>
              </a:solidFill>
              <a:latin typeface="Arial"/>
              <a:ea typeface="+mn-ea"/>
              <a:cs typeface="Arial"/>
              <a:hlinkClick r:id="rId6" action="ppaction://hlinksldjump"/>
            </a:endParaRPr>
          </a:p>
          <a:p>
            <a:pPr marL="0" indent="0" algn="l" defTabSz="685800">
              <a:lnSpc>
                <a:spcPct val="90000"/>
              </a:lnSpc>
              <a:spcBef>
                <a:spcPts val="0"/>
              </a:spcBef>
              <a:spcAft>
                <a:spcPts val="600"/>
              </a:spcAft>
              <a:buNone/>
            </a:pPr>
            <a:endParaRPr lang="en-US" dirty="0"/>
          </a:p>
          <a:p>
            <a:pPr marL="0" indent="0" algn="l" defTabSz="685800">
              <a:lnSpc>
                <a:spcPct val="90000"/>
              </a:lnSpc>
              <a:spcBef>
                <a:spcPts val="0"/>
              </a:spcBef>
              <a:spcAft>
                <a:spcPts val="600"/>
              </a:spcAft>
              <a:buNone/>
            </a:pPr>
            <a:r>
              <a:rPr lang="en-US" sz="1600" b="1" i="0" dirty="0" err="1">
                <a:solidFill>
                  <a:srgbClr val="0085D5"/>
                </a:solidFill>
                <a:latin typeface="Arial"/>
                <a:ea typeface="+mn-ea"/>
                <a:cs typeface="Arial"/>
              </a:rPr>
              <a:t>原子光谱技术</a:t>
            </a:r>
            <a:endParaRPr lang="en-US" sz="1600" b="1" i="0" dirty="0">
              <a:solidFill>
                <a:srgbClr val="0085D5"/>
              </a:solidFill>
              <a:latin typeface="Arial"/>
              <a:ea typeface="+mn-ea"/>
              <a:cs typeface="Arial"/>
            </a:endParaRPr>
          </a:p>
          <a:p>
            <a:pPr marL="182880" lvl="1" indent="-182880"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rPr>
              <a:t>原子吸收光谱</a:t>
            </a:r>
            <a:endParaRPr lang="en-US" sz="1600" b="0" i="0" dirty="0">
              <a:solidFill>
                <a:srgbClr val="000000"/>
              </a:solidFill>
              <a:latin typeface="Arial"/>
              <a:ea typeface="+mn-ea"/>
              <a:cs typeface="Arial"/>
            </a:endParaRPr>
          </a:p>
          <a:p>
            <a:pPr marL="468000" lvl="1">
              <a:lnSpc>
                <a:spcPct val="90000"/>
              </a:lnSpc>
              <a:spcBef>
                <a:spcPts val="0"/>
              </a:spcBef>
              <a:spcAft>
                <a:spcPts val="600"/>
              </a:spcAft>
              <a:buClr>
                <a:srgbClr val="000000"/>
              </a:buClr>
              <a:buFont typeface="Arial" panose="020B0604020202020204" pitchFamily="34" charset="0"/>
              <a:buChar char="−"/>
              <a:tabLst>
                <a:tab pos="287338" algn="l"/>
              </a:tabLst>
            </a:pPr>
            <a:r>
              <a:rPr lang="en-US" sz="1600" dirty="0" err="1">
                <a:solidFill>
                  <a:srgbClr val="000000"/>
                </a:solidFill>
                <a:hlinkClick r:id="rId7" action="ppaction://hlinksldjump"/>
              </a:rPr>
              <a:t>操作原理</a:t>
            </a:r>
            <a:endParaRPr lang="en-US" sz="1600" dirty="0">
              <a:solidFill>
                <a:srgbClr val="000000"/>
              </a:solidFill>
              <a:hlinkClick r:id="rId7" action="ppaction://hlinksldjump"/>
            </a:endParaRPr>
          </a:p>
          <a:p>
            <a:pPr marL="468000" lvl="1">
              <a:lnSpc>
                <a:spcPct val="90000"/>
              </a:lnSpc>
              <a:spcBef>
                <a:spcPts val="0"/>
              </a:spcBef>
              <a:spcAft>
                <a:spcPts val="600"/>
              </a:spcAft>
              <a:buClr>
                <a:srgbClr val="000000"/>
              </a:buClr>
              <a:buFont typeface="Arial" panose="020B0604020202020204" pitchFamily="34" charset="0"/>
              <a:buChar char="−"/>
              <a:tabLst>
                <a:tab pos="287338" algn="l"/>
              </a:tabLst>
            </a:pPr>
            <a:r>
              <a:rPr lang="en-US" sz="1600" dirty="0" err="1">
                <a:solidFill>
                  <a:srgbClr val="000000"/>
                </a:solidFill>
                <a:hlinkClick r:id="rId8" action="ppaction://hlinksldjump"/>
              </a:rPr>
              <a:t>常规设置</a:t>
            </a:r>
            <a:endParaRPr lang="en-US" sz="1600" dirty="0">
              <a:solidFill>
                <a:srgbClr val="000000"/>
              </a:solidFill>
              <a:hlinkClick r:id="rId8" action="ppaction://hlinksldjump"/>
            </a:endParaRPr>
          </a:p>
          <a:p>
            <a:pPr marL="468000" lvl="1">
              <a:lnSpc>
                <a:spcPct val="90000"/>
              </a:lnSpc>
              <a:spcBef>
                <a:spcPts val="0"/>
              </a:spcBef>
              <a:spcAft>
                <a:spcPts val="600"/>
              </a:spcAft>
              <a:buClr>
                <a:srgbClr val="000000"/>
              </a:buClr>
              <a:buFont typeface="Arial" panose="020B0604020202020204" pitchFamily="34" charset="0"/>
              <a:buChar char="−"/>
              <a:tabLst>
                <a:tab pos="287338" algn="l"/>
              </a:tabLst>
            </a:pPr>
            <a:r>
              <a:rPr lang="en-US" sz="1600" dirty="0">
                <a:solidFill>
                  <a:srgbClr val="000000"/>
                </a:solidFill>
                <a:hlinkClick r:id="rId9" action="ppaction://hlinksldjump"/>
              </a:rPr>
              <a:t>灯</a:t>
            </a:r>
          </a:p>
          <a:p>
            <a:pPr marL="468000" lvl="1">
              <a:lnSpc>
                <a:spcPct val="90000"/>
              </a:lnSpc>
              <a:spcBef>
                <a:spcPts val="0"/>
              </a:spcBef>
              <a:spcAft>
                <a:spcPts val="600"/>
              </a:spcAft>
              <a:buClr>
                <a:srgbClr val="000000"/>
              </a:buClr>
              <a:buFont typeface="Arial" panose="020B0604020202020204" pitchFamily="34" charset="0"/>
              <a:buChar char="−"/>
              <a:tabLst>
                <a:tab pos="287338" algn="l"/>
              </a:tabLst>
            </a:pPr>
            <a:r>
              <a:rPr lang="en-US" sz="1600" dirty="0" err="1">
                <a:solidFill>
                  <a:srgbClr val="000000"/>
                </a:solidFill>
                <a:hlinkClick r:id="rId10" action="ppaction://hlinksldjump"/>
              </a:rPr>
              <a:t>原子化器</a:t>
            </a:r>
            <a:endParaRPr lang="en-US" sz="1600" dirty="0">
              <a:solidFill>
                <a:srgbClr val="000000"/>
              </a:solidFill>
              <a:hlinkClick r:id="rId10" action="ppaction://hlinksldjump"/>
            </a:endParaRPr>
          </a:p>
          <a:p>
            <a:pPr marL="468000" lvl="1">
              <a:lnSpc>
                <a:spcPct val="90000"/>
              </a:lnSpc>
              <a:spcBef>
                <a:spcPts val="0"/>
              </a:spcBef>
              <a:spcAft>
                <a:spcPts val="600"/>
              </a:spcAft>
              <a:buClr>
                <a:srgbClr val="000000"/>
              </a:buClr>
              <a:buFont typeface="Arial" panose="020B0604020202020204" pitchFamily="34" charset="0"/>
              <a:buChar char="−"/>
              <a:tabLst>
                <a:tab pos="287338" algn="l"/>
              </a:tabLst>
            </a:pPr>
            <a:r>
              <a:rPr lang="en-US" sz="1600" dirty="0" err="1">
                <a:solidFill>
                  <a:srgbClr val="000000"/>
                </a:solidFill>
                <a:hlinkClick r:id="rId11" action="ppaction://hlinksldjump"/>
              </a:rPr>
              <a:t>系统</a:t>
            </a:r>
            <a:endParaRPr lang="en-US" sz="1600" dirty="0">
              <a:solidFill>
                <a:srgbClr val="000000"/>
              </a:solidFill>
              <a:hlinkClick r:id="rId11" action="ppaction://hlinksldjump"/>
            </a:endParaRPr>
          </a:p>
          <a:p>
            <a:pPr marL="468000" lvl="1">
              <a:lnSpc>
                <a:spcPct val="90000"/>
              </a:lnSpc>
              <a:spcBef>
                <a:spcPts val="0"/>
              </a:spcBef>
              <a:spcAft>
                <a:spcPts val="600"/>
              </a:spcAft>
              <a:buClr>
                <a:srgbClr val="000000"/>
              </a:buClr>
              <a:buFont typeface="Arial" panose="020B0604020202020204" pitchFamily="34" charset="0"/>
              <a:buChar char="−"/>
              <a:tabLst>
                <a:tab pos="287338" algn="l"/>
              </a:tabLst>
            </a:pPr>
            <a:r>
              <a:rPr lang="en-US" sz="1600" dirty="0" err="1">
                <a:solidFill>
                  <a:srgbClr val="000000"/>
                </a:solidFill>
                <a:hlinkClick r:id="rId12" action="ppaction://hlinksldjump"/>
              </a:rPr>
              <a:t>示例</a:t>
            </a:r>
            <a:endParaRPr lang="en-US" sz="1600" dirty="0">
              <a:solidFill>
                <a:srgbClr val="000000"/>
              </a:solidFill>
              <a:hlinkClick r:id="rId12" action="ppaction://hlinksldjump"/>
            </a:endParaRPr>
          </a:p>
          <a:p>
            <a:pPr marL="0" lvl="1" indent="0" algn="l" defTabSz="685800">
              <a:lnSpc>
                <a:spcPct val="90000"/>
              </a:lnSpc>
              <a:spcBef>
                <a:spcPts val="0"/>
              </a:spcBef>
              <a:spcAft>
                <a:spcPts val="600"/>
              </a:spcAft>
              <a:buNone/>
            </a:pPr>
            <a:endParaRPr lang="en-US" dirty="0"/>
          </a:p>
          <a:p>
            <a:pPr marL="0" indent="0" algn="l" defTabSz="685800">
              <a:lnSpc>
                <a:spcPct val="120000"/>
              </a:lnSpc>
              <a:spcBef>
                <a:spcPts val="1400"/>
              </a:spcBef>
              <a:buNone/>
            </a:pPr>
            <a:endParaRPr lang="en-US" dirty="0"/>
          </a:p>
        </p:txBody>
      </p:sp>
      <p:sp>
        <p:nvSpPr>
          <p:cNvPr id="9" name="Content Placeholder 8"/>
          <p:cNvSpPr>
            <a:spLocks noGrp="1"/>
          </p:cNvSpPr>
          <p:nvPr>
            <p:ph sz="half" idx="2"/>
          </p:nvPr>
        </p:nvSpPr>
        <p:spPr>
          <a:xfrm>
            <a:off x="4788000" y="1508759"/>
            <a:ext cx="4203954" cy="4844415"/>
          </a:xfrm>
        </p:spPr>
        <p:txBody>
          <a:bodyPr>
            <a:normAutofit/>
          </a:bodyPr>
          <a:lstStyle/>
          <a:p>
            <a:pPr marL="0" indent="0" algn="l" defTabSz="685800">
              <a:lnSpc>
                <a:spcPct val="90000"/>
              </a:lnSpc>
              <a:spcBef>
                <a:spcPts val="0"/>
              </a:spcBef>
              <a:spcAft>
                <a:spcPts val="600"/>
              </a:spcAft>
              <a:buNone/>
            </a:pPr>
            <a:r>
              <a:rPr lang="en-US" sz="1600" b="1" i="0" dirty="0" err="1">
                <a:solidFill>
                  <a:srgbClr val="0085D5"/>
                </a:solidFill>
                <a:latin typeface="Arial"/>
                <a:ea typeface="+mn-ea"/>
                <a:cs typeface="Arial"/>
              </a:rPr>
              <a:t>原子光谱技术</a:t>
            </a:r>
            <a:endParaRPr lang="en-US" sz="1600" b="1" i="0" dirty="0">
              <a:solidFill>
                <a:srgbClr val="0085D5"/>
              </a:solidFill>
              <a:latin typeface="Arial"/>
              <a:ea typeface="+mn-ea"/>
              <a:cs typeface="Arial"/>
            </a:endParaRPr>
          </a:p>
          <a:p>
            <a:pPr marL="182880" lvl="1" indent="-182880"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rPr>
              <a:t>原子发射光谱</a:t>
            </a:r>
            <a:endParaRPr lang="en-US" sz="1600" b="0" i="0" dirty="0">
              <a:solidFill>
                <a:srgbClr val="000000"/>
              </a:solidFill>
              <a:latin typeface="Arial"/>
              <a:ea typeface="+mn-ea"/>
              <a:cs typeface="Arial"/>
            </a:endParaRPr>
          </a:p>
          <a:p>
            <a:pPr marL="468000" lvl="1">
              <a:lnSpc>
                <a:spcPct val="90000"/>
              </a:lnSpc>
              <a:spcBef>
                <a:spcPts val="0"/>
              </a:spcBef>
              <a:spcAft>
                <a:spcPts val="600"/>
              </a:spcAft>
              <a:buClr>
                <a:srgbClr val="000000"/>
              </a:buClr>
              <a:buFont typeface="Arial" panose="020B0604020202020204" pitchFamily="34" charset="0"/>
              <a:buChar char="−"/>
              <a:tabLst>
                <a:tab pos="287338" algn="l"/>
              </a:tabLst>
            </a:pPr>
            <a:r>
              <a:rPr lang="en-US" sz="1600" dirty="0" err="1">
                <a:solidFill>
                  <a:srgbClr val="000000"/>
                </a:solidFill>
                <a:hlinkClick r:id="rId13" action="ppaction://hlinksldjump"/>
              </a:rPr>
              <a:t>综述</a:t>
            </a:r>
            <a:endParaRPr lang="en-US" sz="1600" dirty="0">
              <a:solidFill>
                <a:srgbClr val="000000"/>
              </a:solidFill>
              <a:hlinkClick r:id="rId13" action="ppaction://hlinksldjump"/>
            </a:endParaRPr>
          </a:p>
          <a:p>
            <a:pPr marL="468000" lvl="1">
              <a:lnSpc>
                <a:spcPct val="90000"/>
              </a:lnSpc>
              <a:spcBef>
                <a:spcPts val="0"/>
              </a:spcBef>
              <a:spcAft>
                <a:spcPts val="600"/>
              </a:spcAft>
              <a:buClr>
                <a:srgbClr val="000000"/>
              </a:buClr>
              <a:buFont typeface="Arial" panose="020B0604020202020204" pitchFamily="34" charset="0"/>
              <a:buChar char="−"/>
              <a:tabLst>
                <a:tab pos="287338" algn="l"/>
              </a:tabLst>
            </a:pPr>
            <a:r>
              <a:rPr lang="en-US" sz="1600" dirty="0">
                <a:solidFill>
                  <a:srgbClr val="000000"/>
                </a:solidFill>
                <a:hlinkClick r:id="rId14" action="ppaction://hlinksldjump"/>
              </a:rPr>
              <a:t>MP-AES</a:t>
            </a:r>
          </a:p>
          <a:p>
            <a:pPr marL="468000" lvl="1">
              <a:lnSpc>
                <a:spcPct val="90000"/>
              </a:lnSpc>
              <a:spcBef>
                <a:spcPts val="0"/>
              </a:spcBef>
              <a:spcAft>
                <a:spcPts val="600"/>
              </a:spcAft>
              <a:buClr>
                <a:srgbClr val="000000"/>
              </a:buClr>
              <a:buFont typeface="Arial" panose="020B0604020202020204" pitchFamily="34" charset="0"/>
              <a:buChar char="−"/>
              <a:tabLst>
                <a:tab pos="287338" algn="l"/>
              </a:tabLst>
            </a:pPr>
            <a:r>
              <a:rPr lang="en-US" sz="1600" dirty="0">
                <a:solidFill>
                  <a:srgbClr val="000000"/>
                </a:solidFill>
                <a:hlinkClick r:id="rId15" action="ppaction://hlinksldjump"/>
              </a:rPr>
              <a:t>ICP-OES</a:t>
            </a:r>
          </a:p>
          <a:p>
            <a:pPr marL="468000" lvl="1">
              <a:lnSpc>
                <a:spcPct val="90000"/>
              </a:lnSpc>
              <a:spcBef>
                <a:spcPts val="0"/>
              </a:spcBef>
              <a:spcAft>
                <a:spcPts val="600"/>
              </a:spcAft>
              <a:buClr>
                <a:srgbClr val="000000"/>
              </a:buClr>
              <a:buFont typeface="Arial" panose="020B0604020202020204" pitchFamily="34" charset="0"/>
              <a:buChar char="−"/>
              <a:tabLst>
                <a:tab pos="287338" algn="l"/>
              </a:tabLst>
            </a:pPr>
            <a:r>
              <a:rPr lang="en-US" sz="1600" dirty="0">
                <a:solidFill>
                  <a:srgbClr val="000000"/>
                </a:solidFill>
                <a:hlinkClick r:id="rId16" action="ppaction://hlinksldjump"/>
              </a:rPr>
              <a:t>ICP-MS</a:t>
            </a:r>
          </a:p>
          <a:p>
            <a:pPr marL="720000" lvl="1">
              <a:lnSpc>
                <a:spcPct val="90000"/>
              </a:lnSpc>
              <a:spcBef>
                <a:spcPts val="0"/>
              </a:spcBef>
              <a:spcAft>
                <a:spcPts val="600"/>
              </a:spcAft>
              <a:buClr>
                <a:srgbClr val="000000"/>
              </a:buClr>
              <a:buFont typeface="Arial" panose="020B0604020202020204" pitchFamily="34" charset="0"/>
              <a:buChar char="−"/>
              <a:tabLst>
                <a:tab pos="287338" algn="l"/>
              </a:tabLst>
            </a:pPr>
            <a:r>
              <a:rPr lang="en-US" sz="1600" dirty="0" err="1">
                <a:solidFill>
                  <a:srgbClr val="000000"/>
                </a:solidFill>
                <a:hlinkClick r:id="rId17" action="ppaction://hlinksldjump"/>
              </a:rPr>
              <a:t>常规设置</a:t>
            </a:r>
            <a:endParaRPr lang="en-US" sz="1600" dirty="0">
              <a:solidFill>
                <a:srgbClr val="000000"/>
              </a:solidFill>
              <a:hlinkClick r:id="rId17" action="ppaction://hlinksldjump"/>
            </a:endParaRPr>
          </a:p>
          <a:p>
            <a:pPr marL="720000" lvl="1">
              <a:lnSpc>
                <a:spcPct val="90000"/>
              </a:lnSpc>
              <a:spcBef>
                <a:spcPts val="0"/>
              </a:spcBef>
              <a:spcAft>
                <a:spcPts val="600"/>
              </a:spcAft>
              <a:buClr>
                <a:srgbClr val="000000"/>
              </a:buClr>
              <a:buFont typeface="Arial" panose="020B0604020202020204" pitchFamily="34" charset="0"/>
              <a:buChar char="−"/>
              <a:tabLst>
                <a:tab pos="287338" algn="l"/>
              </a:tabLst>
            </a:pPr>
            <a:r>
              <a:rPr lang="en-US" sz="1600" dirty="0" err="1">
                <a:solidFill>
                  <a:srgbClr val="000000"/>
                </a:solidFill>
                <a:hlinkClick r:id="rId18" action="ppaction://hlinksldjump"/>
              </a:rPr>
              <a:t>系统</a:t>
            </a:r>
            <a:endParaRPr lang="en-US" sz="1600" dirty="0">
              <a:solidFill>
                <a:srgbClr val="000000"/>
              </a:solidFill>
              <a:hlinkClick r:id="rId18" action="ppaction://hlinksldjump"/>
            </a:endParaRPr>
          </a:p>
          <a:p>
            <a:pPr marL="468000" lvl="1">
              <a:lnSpc>
                <a:spcPct val="90000"/>
              </a:lnSpc>
              <a:spcBef>
                <a:spcPts val="0"/>
              </a:spcBef>
              <a:spcAft>
                <a:spcPts val="600"/>
              </a:spcAft>
              <a:buClr>
                <a:srgbClr val="000000"/>
              </a:buClr>
              <a:buFont typeface="Arial" panose="020B0604020202020204" pitchFamily="34" charset="0"/>
              <a:buChar char="−"/>
              <a:tabLst>
                <a:tab pos="287338" algn="l"/>
              </a:tabLst>
            </a:pPr>
            <a:r>
              <a:rPr lang="en-US" sz="1600" dirty="0" err="1">
                <a:solidFill>
                  <a:srgbClr val="000000"/>
                </a:solidFill>
                <a:hlinkClick r:id="rId19" action="ppaction://hlinksldjump"/>
              </a:rPr>
              <a:t>示例</a:t>
            </a:r>
            <a:endParaRPr lang="en-US" sz="1600" dirty="0">
              <a:solidFill>
                <a:srgbClr val="000000"/>
              </a:solidFill>
              <a:hlinkClick r:id="rId19" action="ppaction://hlinksldjump"/>
            </a:endParaRPr>
          </a:p>
          <a:p>
            <a:pPr marL="228600" lvl="1" indent="-228600"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hlinkClick r:id="rId20" action="ppaction://hlinksldjump"/>
              </a:rPr>
              <a:t>总结</a:t>
            </a:r>
            <a:endParaRPr lang="en-US" sz="1600" b="0" i="0" dirty="0">
              <a:solidFill>
                <a:srgbClr val="000000"/>
              </a:solidFill>
              <a:latin typeface="Arial"/>
              <a:ea typeface="+mn-ea"/>
              <a:cs typeface="Arial"/>
              <a:hlinkClick r:id="rId20" action="ppaction://hlinksldjump"/>
            </a:endParaRPr>
          </a:p>
          <a:p>
            <a:pPr marL="228600" lvl="1" indent="-228600" algn="l" defTabSz="685800">
              <a:lnSpc>
                <a:spcPct val="90000"/>
              </a:lnSpc>
              <a:spcBef>
                <a:spcPts val="0"/>
              </a:spcBef>
              <a:spcAft>
                <a:spcPts val="600"/>
              </a:spcAft>
              <a:buClr>
                <a:srgbClr val="000000"/>
              </a:buClr>
              <a:buFont typeface="Arial"/>
              <a:buChar char="•"/>
            </a:pPr>
            <a:r>
              <a:rPr lang="en-US" sz="1600" b="0" i="0" dirty="0" err="1">
                <a:solidFill>
                  <a:srgbClr val="000000"/>
                </a:solidFill>
                <a:latin typeface="Arial"/>
                <a:ea typeface="+mn-ea"/>
                <a:cs typeface="Arial"/>
                <a:hlinkClick r:id="rId21" action="ppaction://hlinksldjump"/>
              </a:rPr>
              <a:t>更多信息</a:t>
            </a:r>
            <a:endParaRPr lang="en-US" sz="1600" b="0" i="0" dirty="0">
              <a:solidFill>
                <a:srgbClr val="000000"/>
              </a:solidFill>
              <a:latin typeface="Arial"/>
              <a:ea typeface="+mn-ea"/>
              <a:cs typeface="Arial"/>
              <a:hlinkClick r:id="rId21" action="ppaction://hlinksldjump"/>
            </a:endParaRPr>
          </a:p>
          <a:p>
            <a:pPr marL="0" lvl="1" indent="0" algn="l" defTabSz="685800">
              <a:lnSpc>
                <a:spcPct val="90000"/>
              </a:lnSpc>
              <a:spcBef>
                <a:spcPts val="0"/>
              </a:spcBef>
              <a:spcAft>
                <a:spcPts val="600"/>
              </a:spcAft>
              <a:buNone/>
            </a:pPr>
            <a:endParaRPr lang="en-US" dirty="0"/>
          </a:p>
        </p:txBody>
      </p:sp>
      <p:cxnSp>
        <p:nvCxnSpPr>
          <p:cNvPr id="5" name="Straight Connector 11"/>
          <p:cNvCxnSpPr/>
          <p:nvPr/>
        </p:nvCxnSpPr>
        <p:spPr>
          <a:xfrm rot="5400000">
            <a:off x="2433542" y="3674364"/>
            <a:ext cx="4280694" cy="5366"/>
          </a:xfrm>
          <a:prstGeom prst="line">
            <a:avLst/>
          </a:prstGeom>
          <a:ln>
            <a:solidFill>
              <a:srgbClr val="0085D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836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12" name="Grafi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184" y="1722269"/>
            <a:ext cx="5823063" cy="3477409"/>
          </a:xfrm>
          <a:prstGeom prst="rect">
            <a:avLst/>
          </a:prstGeom>
        </p:spPr>
      </p:pic>
      <p:sp>
        <p:nvSpPr>
          <p:cNvPr id="5" name="Title 4"/>
          <p:cNvSpPr>
            <a:spLocks noGrp="1"/>
          </p:cNvSpPr>
          <p:nvPr>
            <p:ph type="title"/>
          </p:nvPr>
        </p:nvSpPr>
        <p:spPr>
          <a:xfrm>
            <a:off x="228600" y="344085"/>
            <a:ext cx="8915400" cy="996696"/>
          </a:xfrm>
        </p:spPr>
        <p:txBody>
          <a:bodyPr>
            <a:normAutofit fontScale="90000"/>
          </a:bodyPr>
          <a:lstStyle/>
          <a:p>
            <a:pPr algn="l" defTabSz="685800">
              <a:spcBef>
                <a:spcPts val="1"/>
              </a:spcBef>
              <a:spcAft>
                <a:spcPts val="300"/>
              </a:spcAft>
              <a:buNone/>
            </a:pPr>
            <a:r>
              <a:rPr lang="en-US" sz="3600" b="0" i="0">
                <a:solidFill>
                  <a:srgbClr val="000000"/>
                </a:solidFill>
                <a:latin typeface="Arial Narrow"/>
                <a:ea typeface="+mj-ea"/>
                <a:cs typeface="Arial Narrow"/>
              </a:rPr>
              <a:t>电感耦合等离子体发射光谱</a:t>
            </a:r>
            <a:br>
              <a:rPr lang="en-US" sz="3600" b="0" i="0">
                <a:solidFill>
                  <a:srgbClr val="000000"/>
                </a:solidFill>
                <a:latin typeface="Arial Narrow"/>
                <a:ea typeface="+mj-ea"/>
                <a:cs typeface="Arial Narrow"/>
              </a:rPr>
            </a:br>
            <a:r>
              <a:rPr lang="en-US" sz="3100" b="0" i="0">
                <a:solidFill>
                  <a:srgbClr val="000000"/>
                </a:solidFill>
                <a:latin typeface="Arial Narrow"/>
                <a:ea typeface="+mj-ea"/>
                <a:cs typeface="Arial Narrow"/>
              </a:rPr>
              <a:t>常规设置</a:t>
            </a:r>
            <a:br>
              <a:rPr lang="en-US" sz="3800" b="0" i="0">
                <a:solidFill>
                  <a:srgbClr val="000000"/>
                </a:solidFill>
                <a:latin typeface="Arial Narrow"/>
                <a:ea typeface="+mj-ea"/>
                <a:cs typeface="Arial Narrow"/>
              </a:rPr>
            </a:br>
            <a:endParaRPr lang="en-US" sz="3800" b="0" i="0">
              <a:solidFill>
                <a:srgbClr val="000000"/>
              </a:solidFill>
              <a:latin typeface="Arial Narrow"/>
              <a:ea typeface="+mj-ea"/>
              <a:cs typeface="Arial Narrow"/>
            </a:endParaRPr>
          </a:p>
        </p:txBody>
      </p:sp>
      <p:grpSp>
        <p:nvGrpSpPr>
          <p:cNvPr id="6" name="Group 5"/>
          <p:cNvGrpSpPr/>
          <p:nvPr/>
        </p:nvGrpSpPr>
        <p:grpSpPr>
          <a:xfrm>
            <a:off x="0" y="6085641"/>
            <a:ext cx="619067" cy="246221"/>
            <a:chOff x="1689099" y="6028267"/>
            <a:chExt cx="1087983" cy="246221"/>
          </a:xfrm>
        </p:grpSpPr>
        <p:sp>
          <p:nvSpPr>
            <p:cNvPr id="7" name="Action Button: Custom 6">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Chevron 7">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Chevron 10">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hlinkClick r:id="rId4"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sz="1000" b="1" i="0" dirty="0">
                <a:solidFill>
                  <a:srgbClr val="FFFFFF"/>
                </a:solidFill>
                <a:latin typeface="Arial"/>
                <a:ea typeface="+mn-ea"/>
                <a:cs typeface="+mn-cs"/>
              </a:endParaRPr>
            </a:p>
          </p:txBody>
        </p:sp>
      </p:grpSp>
      <p:sp>
        <p:nvSpPr>
          <p:cNvPr id="3" name="TextBox 2"/>
          <p:cNvSpPr txBox="1"/>
          <p:nvPr/>
        </p:nvSpPr>
        <p:spPr>
          <a:xfrm>
            <a:off x="872367" y="5176264"/>
            <a:ext cx="990015" cy="307777"/>
          </a:xfrm>
          <a:prstGeom prst="rect">
            <a:avLst/>
          </a:prstGeom>
          <a:noFill/>
        </p:spPr>
        <p:txBody>
          <a:bodyPr wrap="none" lIns="0" rtlCol="0">
            <a:spAutoFit/>
          </a:bodyPr>
          <a:lstStyle/>
          <a:p>
            <a:pPr algn="ctr" defTabSz="914400">
              <a:buNone/>
            </a:pPr>
            <a:r>
              <a:rPr lang="en-US" sz="1400" b="0" i="0" dirty="0" err="1">
                <a:latin typeface="Arial"/>
                <a:ea typeface="+mn-ea"/>
                <a:cs typeface="+mn-cs"/>
              </a:rPr>
              <a:t>氩等离子体</a:t>
            </a:r>
            <a:endParaRPr lang="en-US" sz="1400" b="0" i="0" dirty="0">
              <a:latin typeface="Arial"/>
              <a:ea typeface="+mn-ea"/>
              <a:cs typeface="+mn-cs"/>
            </a:endParaRPr>
          </a:p>
        </p:txBody>
      </p:sp>
      <p:sp>
        <p:nvSpPr>
          <p:cNvPr id="14" name="TextBox 13"/>
          <p:cNvSpPr txBox="1"/>
          <p:nvPr/>
        </p:nvSpPr>
        <p:spPr>
          <a:xfrm>
            <a:off x="2944745" y="5176264"/>
            <a:ext cx="1198629" cy="307777"/>
          </a:xfrm>
          <a:prstGeom prst="rect">
            <a:avLst/>
          </a:prstGeom>
          <a:noFill/>
        </p:spPr>
        <p:txBody>
          <a:bodyPr wrap="square" lIns="0" rtlCol="0">
            <a:spAutoFit/>
          </a:bodyPr>
          <a:lstStyle/>
          <a:p>
            <a:pPr algn="ctr"/>
            <a:r>
              <a:rPr lang="zh-CN" altLang="en-US" sz="1400" dirty="0"/>
              <a:t>分光器</a:t>
            </a:r>
            <a:endParaRPr lang="en-US" sz="1400" b="0" i="0" dirty="0">
              <a:latin typeface="Arial"/>
              <a:ea typeface="+mn-ea"/>
              <a:cs typeface="+mn-cs"/>
            </a:endParaRPr>
          </a:p>
        </p:txBody>
      </p:sp>
      <p:sp>
        <p:nvSpPr>
          <p:cNvPr id="15" name="TextBox 14"/>
          <p:cNvSpPr txBox="1"/>
          <p:nvPr/>
        </p:nvSpPr>
        <p:spPr>
          <a:xfrm>
            <a:off x="5271367" y="5172016"/>
            <a:ext cx="810478" cy="307777"/>
          </a:xfrm>
          <a:prstGeom prst="rect">
            <a:avLst/>
          </a:prstGeom>
          <a:noFill/>
        </p:spPr>
        <p:txBody>
          <a:bodyPr wrap="none" lIns="0" rtlCol="0">
            <a:spAutoFit/>
          </a:bodyPr>
          <a:lstStyle/>
          <a:p>
            <a:pPr algn="ctr" defTabSz="914400">
              <a:buNone/>
            </a:pPr>
            <a:r>
              <a:rPr lang="en-US" sz="1400" b="0" i="0" dirty="0" err="1">
                <a:latin typeface="Arial"/>
                <a:ea typeface="+mn-ea"/>
                <a:cs typeface="+mn-cs"/>
              </a:rPr>
              <a:t>定量分析</a:t>
            </a:r>
            <a:endParaRPr lang="en-US" sz="1400" b="0" i="0" dirty="0">
              <a:latin typeface="Arial"/>
              <a:ea typeface="+mn-ea"/>
              <a:cs typeface="+mn-cs"/>
            </a:endParaRPr>
          </a:p>
        </p:txBody>
      </p:sp>
      <p:sp>
        <p:nvSpPr>
          <p:cNvPr id="16" name="Rectangle 9"/>
          <p:cNvSpPr/>
          <p:nvPr/>
        </p:nvSpPr>
        <p:spPr>
          <a:xfrm>
            <a:off x="292208" y="5553625"/>
            <a:ext cx="6067972" cy="276999"/>
          </a:xfrm>
          <a:prstGeom prst="rect">
            <a:avLst/>
          </a:prstGeom>
        </p:spPr>
        <p:txBody>
          <a:bodyPr wrap="square" lIns="0">
            <a:spAutoFit/>
          </a:bodyPr>
          <a:lstStyle/>
          <a:p>
            <a:pPr algn="l" defTabSz="914400">
              <a:spcAft>
                <a:spcPts val="600"/>
              </a:spcAft>
              <a:buNone/>
            </a:pPr>
            <a:r>
              <a:rPr lang="en-US" sz="1200" b="0" i="1">
                <a:solidFill>
                  <a:srgbClr val="4D4D4D"/>
                </a:solidFill>
                <a:latin typeface="Arial"/>
                <a:ea typeface="+mn-ea"/>
                <a:cs typeface="+mn-cs"/>
              </a:rPr>
              <a:t>ICP-OES 光谱仪系统的简化示意图</a:t>
            </a:r>
          </a:p>
        </p:txBody>
      </p:sp>
      <p:sp>
        <p:nvSpPr>
          <p:cNvPr id="17" name="Rechteck 16"/>
          <p:cNvSpPr/>
          <p:nvPr/>
        </p:nvSpPr>
        <p:spPr>
          <a:xfrm>
            <a:off x="294777" y="1639612"/>
            <a:ext cx="6885251" cy="3929915"/>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tangle 9"/>
          <p:cNvSpPr/>
          <p:nvPr/>
        </p:nvSpPr>
        <p:spPr>
          <a:xfrm>
            <a:off x="7344294" y="1639612"/>
            <a:ext cx="1609206" cy="1569660"/>
          </a:xfrm>
          <a:prstGeom prst="rect">
            <a:avLst/>
          </a:prstGeom>
        </p:spPr>
        <p:txBody>
          <a:bodyPr wrap="square" lIns="0">
            <a:spAutoFit/>
          </a:bodyPr>
          <a:lstStyle/>
          <a:p>
            <a:pPr algn="l" defTabSz="914400">
              <a:spcAft>
                <a:spcPts val="300"/>
              </a:spcAft>
              <a:buNone/>
            </a:pPr>
            <a:r>
              <a:rPr lang="zh-CN" altLang="en-US" sz="1200" b="0" i="1" dirty="0">
                <a:solidFill>
                  <a:srgbClr val="4D4D4D"/>
                </a:solidFill>
                <a:latin typeface="Arial"/>
                <a:ea typeface="+mn-ea"/>
                <a:cs typeface="+mn-cs"/>
              </a:rPr>
              <a:t>等离子体炬管可通过轴向或径向观测。某些“双向观测”仪器可在两个方向进行观测，具体取决于所进行的分析。（轴向观测具有更长的光程，因此灵敏度更高。） </a:t>
            </a:r>
          </a:p>
        </p:txBody>
      </p:sp>
    </p:spTree>
    <p:extLst>
      <p:ext uri="{BB962C8B-B14F-4D97-AF65-F5344CB8AC3E}">
        <p14:creationId xmlns:p14="http://schemas.microsoft.com/office/powerpoint/2010/main" val="139570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0" y="6085641"/>
            <a:ext cx="619067" cy="246221"/>
            <a:chOff x="1689099" y="6028267"/>
            <a:chExt cx="1087983" cy="246221"/>
          </a:xfrm>
        </p:grpSpPr>
        <p:sp>
          <p:nvSpPr>
            <p:cNvPr id="7" name="Action Button: Custom 6">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Chevron 7">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Chevron 10">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hlinkClick r:id="rId3"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sz="1000" b="1" i="0" dirty="0">
                <a:solidFill>
                  <a:srgbClr val="FFFFFF"/>
                </a:solidFill>
                <a:latin typeface="Arial"/>
                <a:ea typeface="+mn-ea"/>
                <a:cs typeface="+mn-cs"/>
              </a:endParaRPr>
            </a:p>
          </p:txBody>
        </p:sp>
      </p:grpSp>
      <p:sp>
        <p:nvSpPr>
          <p:cNvPr id="19" name="Rectangle 2"/>
          <p:cNvSpPr/>
          <p:nvPr/>
        </p:nvSpPr>
        <p:spPr>
          <a:xfrm>
            <a:off x="230400" y="1512000"/>
            <a:ext cx="8646692" cy="4320000"/>
          </a:xfrm>
          <a:prstGeom prst="rect">
            <a:avLst/>
          </a:prstGeom>
          <a:noFill/>
          <a:ln w="9525">
            <a:solidFill>
              <a:srgbClr val="0085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538" r="7752" b="7848"/>
          <a:stretch/>
        </p:blipFill>
        <p:spPr>
          <a:xfrm>
            <a:off x="817806" y="4168238"/>
            <a:ext cx="1820006" cy="2015376"/>
          </a:xfrm>
          <a:prstGeom prst="rect">
            <a:avLst/>
          </a:prstGeom>
        </p:spPr>
      </p:pic>
      <p:sp>
        <p:nvSpPr>
          <p:cNvPr id="21" name="Title 1"/>
          <p:cNvSpPr>
            <a:spLocks noGrp="1"/>
          </p:cNvSpPr>
          <p:nvPr>
            <p:ph type="title"/>
          </p:nvPr>
        </p:nvSpPr>
        <p:spPr>
          <a:xfrm>
            <a:off x="230400" y="345600"/>
            <a:ext cx="9099550" cy="1143000"/>
          </a:xfrm>
        </p:spPr>
        <p:txBody>
          <a:bodyPr>
            <a:normAutofit/>
          </a:bodyPr>
          <a:lstStyle/>
          <a:p>
            <a:pPr algn="l" defTabSz="685800">
              <a:spcBef>
                <a:spcPts val="1"/>
              </a:spcBef>
              <a:spcAft>
                <a:spcPts val="300"/>
              </a:spcAft>
              <a:buNone/>
            </a:pPr>
            <a:r>
              <a:rPr lang="en-US" sz="3600" b="0" i="0">
                <a:solidFill>
                  <a:srgbClr val="000000"/>
                </a:solidFill>
                <a:latin typeface="Arial Narrow"/>
                <a:ea typeface="+mj-ea"/>
                <a:cs typeface="Arial Narrow"/>
              </a:rPr>
              <a:t>电感耦合等离子体发射光谱</a:t>
            </a:r>
            <a:br>
              <a:rPr lang="en-US" sz="3600" b="0" i="0">
                <a:solidFill>
                  <a:srgbClr val="000000"/>
                </a:solidFill>
                <a:latin typeface="Arial Narrow"/>
                <a:ea typeface="+mj-ea"/>
                <a:cs typeface="Arial Narrow"/>
              </a:rPr>
            </a:br>
            <a:r>
              <a:rPr lang="en-US" sz="3100" b="0" i="0">
                <a:solidFill>
                  <a:srgbClr val="000000"/>
                </a:solidFill>
                <a:latin typeface="Arial Narrow"/>
                <a:ea typeface="+mj-ea"/>
                <a:cs typeface="Arial Narrow"/>
              </a:rPr>
              <a:t>系统</a:t>
            </a:r>
          </a:p>
        </p:txBody>
      </p:sp>
      <p:sp>
        <p:nvSpPr>
          <p:cNvPr id="22" name="Rectangle 3"/>
          <p:cNvSpPr/>
          <p:nvPr/>
        </p:nvSpPr>
        <p:spPr>
          <a:xfrm>
            <a:off x="332650" y="1569262"/>
            <a:ext cx="4026785" cy="2169825"/>
          </a:xfrm>
          <a:prstGeom prst="rect">
            <a:avLst/>
          </a:prstGeom>
        </p:spPr>
        <p:txBody>
          <a:bodyPr wrap="square" lIns="0">
            <a:spAutoFit/>
          </a:bodyPr>
          <a:lstStyle/>
          <a:p>
            <a:pPr algn="l" defTabSz="914400">
              <a:buNone/>
            </a:pPr>
            <a:r>
              <a:rPr lang="en-US" sz="1600" b="1" i="0" dirty="0" err="1">
                <a:solidFill>
                  <a:srgbClr val="000000"/>
                </a:solidFill>
                <a:latin typeface="Arial"/>
                <a:ea typeface="+mn-ea"/>
                <a:cs typeface="+mn-cs"/>
              </a:rPr>
              <a:t>主要应用</a:t>
            </a:r>
            <a:endParaRPr lang="en-US" sz="1600" b="1" i="0" dirty="0">
              <a:solidFill>
                <a:srgbClr val="000000"/>
              </a:solidFill>
              <a:latin typeface="Arial"/>
              <a:ea typeface="+mn-ea"/>
              <a:cs typeface="+mn-cs"/>
            </a:endParaRPr>
          </a:p>
          <a:p>
            <a:pPr marL="230400" indent="-230400">
              <a:spcBef>
                <a:spcPts val="700"/>
              </a:spcBef>
              <a:buClr>
                <a:srgbClr val="000000"/>
              </a:buClr>
              <a:buFont typeface="Arial" panose="020B0604020202020204" pitchFamily="34" charset="0"/>
              <a:buChar char="•"/>
            </a:pPr>
            <a:r>
              <a:rPr lang="zh-CN" altLang="en-US" sz="1400" dirty="0">
                <a:solidFill>
                  <a:schemeClr val="tx2"/>
                </a:solidFill>
              </a:rPr>
              <a:t>监测水</a:t>
            </a:r>
            <a:r>
              <a:rPr lang="en-US" altLang="zh-CN" sz="1400" dirty="0">
                <a:solidFill>
                  <a:schemeClr val="tx2"/>
                </a:solidFill>
              </a:rPr>
              <a:t>/</a:t>
            </a:r>
            <a:r>
              <a:rPr lang="zh-CN" altLang="en-US" sz="1400" dirty="0">
                <a:solidFill>
                  <a:schemeClr val="tx2"/>
                </a:solidFill>
              </a:rPr>
              <a:t>废水</a:t>
            </a:r>
            <a:r>
              <a:rPr lang="en-US" altLang="zh-CN" sz="1400" dirty="0">
                <a:solidFill>
                  <a:schemeClr val="tx2"/>
                </a:solidFill>
              </a:rPr>
              <a:t>/</a:t>
            </a:r>
            <a:r>
              <a:rPr lang="zh-CN" altLang="en-US" sz="1400" dirty="0">
                <a:solidFill>
                  <a:schemeClr val="tx2"/>
                </a:solidFill>
              </a:rPr>
              <a:t>固体废物</a:t>
            </a:r>
          </a:p>
          <a:p>
            <a:pPr marL="230400" indent="-230400">
              <a:spcBef>
                <a:spcPts val="700"/>
              </a:spcBef>
              <a:buClr>
                <a:srgbClr val="000000"/>
              </a:buClr>
              <a:buFont typeface="Arial" panose="020B0604020202020204" pitchFamily="34" charset="0"/>
              <a:buChar char="•"/>
            </a:pPr>
            <a:r>
              <a:rPr lang="zh-CN" altLang="en-US" sz="1400" dirty="0">
                <a:solidFill>
                  <a:schemeClr val="tx2"/>
                </a:solidFill>
              </a:rPr>
              <a:t>测定水中的微量元素</a:t>
            </a:r>
          </a:p>
          <a:p>
            <a:pPr marL="230400" indent="-230400">
              <a:spcBef>
                <a:spcPts val="700"/>
              </a:spcBef>
              <a:buClr>
                <a:srgbClr val="000000"/>
              </a:buClr>
              <a:buFont typeface="Arial" panose="020B0604020202020204" pitchFamily="34" charset="0"/>
              <a:buChar char="•"/>
            </a:pPr>
            <a:r>
              <a:rPr lang="zh-CN" altLang="en-US" sz="1400" dirty="0">
                <a:solidFill>
                  <a:schemeClr val="tx2"/>
                </a:solidFill>
              </a:rPr>
              <a:t>环境样品中的汞监测</a:t>
            </a:r>
          </a:p>
          <a:p>
            <a:pPr marL="230400" indent="-230400">
              <a:spcBef>
                <a:spcPts val="700"/>
              </a:spcBef>
              <a:buClr>
                <a:srgbClr val="000000"/>
              </a:buClr>
              <a:buFont typeface="Arial" panose="020B0604020202020204" pitchFamily="34" charset="0"/>
              <a:buChar char="•"/>
            </a:pPr>
            <a:r>
              <a:rPr lang="zh-CN" altLang="en-US" sz="1400" dirty="0">
                <a:solidFill>
                  <a:schemeClr val="tx2"/>
                </a:solidFill>
              </a:rPr>
              <a:t>水</a:t>
            </a:r>
            <a:r>
              <a:rPr lang="en-US" altLang="zh-CN" sz="1400" dirty="0">
                <a:solidFill>
                  <a:schemeClr val="tx2"/>
                </a:solidFill>
              </a:rPr>
              <a:t>/</a:t>
            </a:r>
            <a:r>
              <a:rPr lang="zh-CN" altLang="en-US" sz="1400" dirty="0">
                <a:solidFill>
                  <a:schemeClr val="tx2"/>
                </a:solidFill>
              </a:rPr>
              <a:t>土壤</a:t>
            </a:r>
            <a:r>
              <a:rPr lang="en-US" altLang="zh-CN" sz="1400" dirty="0">
                <a:solidFill>
                  <a:schemeClr val="tx2"/>
                </a:solidFill>
              </a:rPr>
              <a:t>/</a:t>
            </a:r>
            <a:r>
              <a:rPr lang="zh-CN" altLang="en-US" sz="1400" dirty="0">
                <a:solidFill>
                  <a:schemeClr val="tx2"/>
                </a:solidFill>
              </a:rPr>
              <a:t>沉积物环境样品中的多元素定量分析</a:t>
            </a:r>
          </a:p>
          <a:p>
            <a:pPr marL="230400" indent="-230400">
              <a:spcBef>
                <a:spcPts val="700"/>
              </a:spcBef>
              <a:buClr>
                <a:srgbClr val="000000"/>
              </a:buClr>
              <a:buFont typeface="Arial" panose="020B0604020202020204" pitchFamily="34" charset="0"/>
              <a:buChar char="•"/>
            </a:pPr>
            <a:r>
              <a:rPr lang="zh-CN" altLang="en-US" sz="1400" dirty="0">
                <a:solidFill>
                  <a:schemeClr val="tx2"/>
                </a:solidFill>
              </a:rPr>
              <a:t>土壤分析 </a:t>
            </a:r>
            <a:r>
              <a:rPr lang="en-US" altLang="zh-CN" sz="1400" dirty="0">
                <a:solidFill>
                  <a:schemeClr val="tx2"/>
                </a:solidFill>
              </a:rPr>
              <a:t>— </a:t>
            </a:r>
            <a:r>
              <a:rPr lang="zh-CN" altLang="en-US" sz="1400" dirty="0">
                <a:solidFill>
                  <a:schemeClr val="tx2"/>
                </a:solidFill>
              </a:rPr>
              <a:t>微量营养元素分析（农业）</a:t>
            </a:r>
          </a:p>
          <a:p>
            <a:pPr marL="230400" indent="-230400">
              <a:spcBef>
                <a:spcPts val="700"/>
              </a:spcBef>
              <a:buClr>
                <a:srgbClr val="000000"/>
              </a:buClr>
              <a:buFont typeface="Arial" panose="020B0604020202020204" pitchFamily="34" charset="0"/>
              <a:buChar char="•"/>
            </a:pPr>
            <a:r>
              <a:rPr lang="zh-CN" altLang="en-US" sz="1400" dirty="0">
                <a:solidFill>
                  <a:schemeClr val="tx2"/>
                </a:solidFill>
              </a:rPr>
              <a:t>测定贵金属与金</a:t>
            </a:r>
          </a:p>
        </p:txBody>
      </p:sp>
      <p:grpSp>
        <p:nvGrpSpPr>
          <p:cNvPr id="23" name="Gruppieren 22"/>
          <p:cNvGrpSpPr/>
          <p:nvPr/>
        </p:nvGrpSpPr>
        <p:grpSpPr>
          <a:xfrm>
            <a:off x="4620525" y="1778413"/>
            <a:ext cx="4350171" cy="3796603"/>
            <a:chOff x="4603899" y="2044420"/>
            <a:chExt cx="4350171" cy="3796603"/>
          </a:xfrm>
        </p:grpSpPr>
        <p:pic>
          <p:nvPicPr>
            <p:cNvPr id="24" name="Grafik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0474" y="2044420"/>
              <a:ext cx="2952750" cy="2905125"/>
            </a:xfrm>
            <a:prstGeom prst="rect">
              <a:avLst/>
            </a:prstGeom>
          </p:spPr>
        </p:pic>
        <p:cxnSp>
          <p:nvCxnSpPr>
            <p:cNvPr id="25" name="Straight Arrow Connector 26"/>
            <p:cNvCxnSpPr/>
            <p:nvPr/>
          </p:nvCxnSpPr>
          <p:spPr>
            <a:xfrm flipH="1" flipV="1">
              <a:off x="7339026" y="3085444"/>
              <a:ext cx="349288" cy="1774"/>
            </a:xfrm>
            <a:prstGeom prst="straightConnector1">
              <a:avLst/>
            </a:prstGeom>
            <a:ln w="9525">
              <a:solidFill>
                <a:srgbClr val="0085D5"/>
              </a:solidFill>
              <a:tailEnd type="oval"/>
            </a:ln>
          </p:spPr>
          <p:style>
            <a:lnRef idx="1">
              <a:schemeClr val="accent2"/>
            </a:lnRef>
            <a:fillRef idx="0">
              <a:schemeClr val="accent2"/>
            </a:fillRef>
            <a:effectRef idx="0">
              <a:schemeClr val="accent2"/>
            </a:effectRef>
            <a:fontRef idx="minor">
              <a:schemeClr val="tx1"/>
            </a:fontRef>
          </p:style>
        </p:cxnSp>
        <p:cxnSp>
          <p:nvCxnSpPr>
            <p:cNvPr id="26" name="Straight Arrow Connector 26"/>
            <p:cNvCxnSpPr/>
            <p:nvPr/>
          </p:nvCxnSpPr>
          <p:spPr>
            <a:xfrm flipH="1">
              <a:off x="6491077" y="4434245"/>
              <a:ext cx="1197237" cy="0"/>
            </a:xfrm>
            <a:prstGeom prst="straightConnector1">
              <a:avLst/>
            </a:prstGeom>
            <a:ln w="9525">
              <a:solidFill>
                <a:srgbClr val="0085D5"/>
              </a:solidFill>
              <a:tailEnd type="oval"/>
            </a:ln>
          </p:spPr>
          <p:style>
            <a:lnRef idx="1">
              <a:schemeClr val="accent2"/>
            </a:lnRef>
            <a:fillRef idx="0">
              <a:schemeClr val="accent2"/>
            </a:fillRef>
            <a:effectRef idx="0">
              <a:schemeClr val="accent2"/>
            </a:effectRef>
            <a:fontRef idx="minor">
              <a:schemeClr val="tx1"/>
            </a:fontRef>
          </p:style>
        </p:cxnSp>
        <p:cxnSp>
          <p:nvCxnSpPr>
            <p:cNvPr id="27" name="Gerader Verbinder 45"/>
            <p:cNvCxnSpPr/>
            <p:nvPr/>
          </p:nvCxnSpPr>
          <p:spPr>
            <a:xfrm flipV="1">
              <a:off x="6246612" y="4119550"/>
              <a:ext cx="0" cy="1673997"/>
            </a:xfrm>
            <a:prstGeom prst="straightConnector1">
              <a:avLst/>
            </a:prstGeom>
            <a:ln w="9525">
              <a:solidFill>
                <a:srgbClr val="0085D5"/>
              </a:solidFill>
              <a:tailEnd type="oval"/>
            </a:ln>
          </p:spPr>
          <p:style>
            <a:lnRef idx="1">
              <a:schemeClr val="accent1"/>
            </a:lnRef>
            <a:fillRef idx="0">
              <a:schemeClr val="accent1"/>
            </a:fillRef>
            <a:effectRef idx="0">
              <a:schemeClr val="accent1"/>
            </a:effectRef>
            <a:fontRef idx="minor">
              <a:schemeClr val="tx1"/>
            </a:fontRef>
          </p:style>
        </p:cxnSp>
        <p:sp>
          <p:nvSpPr>
            <p:cNvPr id="28" name="TextBox 36"/>
            <p:cNvSpPr txBox="1"/>
            <p:nvPr/>
          </p:nvSpPr>
          <p:spPr>
            <a:xfrm>
              <a:off x="6308552" y="5564024"/>
              <a:ext cx="1409587" cy="27699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lIns="0" rtlCol="0">
              <a:spAutoFit/>
            </a:bodyPr>
            <a:lstStyle/>
            <a:p>
              <a:r>
                <a:rPr lang="zh-CN" altLang="en-US" sz="1200" dirty="0">
                  <a:solidFill>
                    <a:srgbClr val="4D4D4D"/>
                  </a:solidFill>
                </a:rPr>
                <a:t>样品引入系统</a:t>
              </a:r>
              <a:endParaRPr lang="en-US" sz="1200" b="0" i="0" dirty="0">
                <a:solidFill>
                  <a:srgbClr val="4D4D4D"/>
                </a:solidFill>
                <a:latin typeface="Arial"/>
                <a:ea typeface="+mn-ea"/>
                <a:cs typeface="+mn-cs"/>
              </a:endParaRPr>
            </a:p>
          </p:txBody>
        </p:sp>
        <p:sp>
          <p:nvSpPr>
            <p:cNvPr id="29" name="TextBox 5"/>
            <p:cNvSpPr txBox="1"/>
            <p:nvPr/>
          </p:nvSpPr>
          <p:spPr>
            <a:xfrm>
              <a:off x="4646471" y="5097106"/>
              <a:ext cx="1413118" cy="27699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lIns="0" rtlCol="0">
              <a:spAutoFit/>
            </a:bodyPr>
            <a:lstStyle/>
            <a:p>
              <a:pPr algn="l" defTabSz="914400">
                <a:buNone/>
              </a:pPr>
              <a:r>
                <a:rPr lang="en-US" sz="1200" b="0" i="0">
                  <a:solidFill>
                    <a:srgbClr val="4D4D4D"/>
                  </a:solidFill>
                  <a:latin typeface="Arial"/>
                  <a:ea typeface="+mn-ea"/>
                  <a:cs typeface="+mn-cs"/>
                </a:rPr>
                <a:t>固态 RF </a:t>
              </a:r>
            </a:p>
          </p:txBody>
        </p:sp>
        <p:sp>
          <p:nvSpPr>
            <p:cNvPr id="30" name="TextBox 34"/>
            <p:cNvSpPr txBox="1"/>
            <p:nvPr/>
          </p:nvSpPr>
          <p:spPr>
            <a:xfrm>
              <a:off x="7742176" y="3290851"/>
              <a:ext cx="1118290" cy="27699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lIns="0" rtlCol="0">
              <a:spAutoFit/>
            </a:bodyPr>
            <a:lstStyle/>
            <a:p>
              <a:pPr algn="l" defTabSz="914400">
                <a:buNone/>
              </a:pPr>
              <a:r>
                <a:rPr lang="en-US" sz="1200" b="0" i="0" dirty="0" err="1">
                  <a:solidFill>
                    <a:srgbClr val="4D4D4D"/>
                  </a:solidFill>
                  <a:latin typeface="Arial"/>
                  <a:ea typeface="+mn-ea"/>
                  <a:cs typeface="+mn-cs"/>
                </a:rPr>
                <a:t>垂直炬管</a:t>
              </a:r>
              <a:r>
                <a:rPr lang="en-US" sz="1200" b="0" i="0" dirty="0">
                  <a:solidFill>
                    <a:srgbClr val="4D4D4D"/>
                  </a:solidFill>
                  <a:latin typeface="Arial"/>
                  <a:ea typeface="+mn-ea"/>
                  <a:cs typeface="+mn-cs"/>
                </a:rPr>
                <a:t> </a:t>
              </a:r>
            </a:p>
          </p:txBody>
        </p:sp>
        <p:sp>
          <p:nvSpPr>
            <p:cNvPr id="31" name="TextBox 37"/>
            <p:cNvSpPr txBox="1"/>
            <p:nvPr/>
          </p:nvSpPr>
          <p:spPr>
            <a:xfrm>
              <a:off x="7755010" y="2954544"/>
              <a:ext cx="976036" cy="27699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lIns="0" rtlCol="0">
              <a:spAutoFit/>
            </a:bodyPr>
            <a:lstStyle/>
            <a:p>
              <a:r>
                <a:rPr lang="zh-CN" altLang="en-US" sz="1200" dirty="0">
                  <a:solidFill>
                    <a:srgbClr val="4D4D4D"/>
                  </a:solidFill>
                </a:rPr>
                <a:t>电路</a:t>
              </a:r>
              <a:endParaRPr lang="en-US" sz="1200" b="0" i="0" dirty="0">
                <a:solidFill>
                  <a:srgbClr val="4D4D4D"/>
                </a:solidFill>
                <a:latin typeface="Arial"/>
                <a:ea typeface="+mn-ea"/>
                <a:cs typeface="+mn-cs"/>
              </a:endParaRPr>
            </a:p>
          </p:txBody>
        </p:sp>
        <p:sp>
          <p:nvSpPr>
            <p:cNvPr id="32" name="TextBox 39"/>
            <p:cNvSpPr txBox="1"/>
            <p:nvPr/>
          </p:nvSpPr>
          <p:spPr>
            <a:xfrm>
              <a:off x="7755009" y="4291121"/>
              <a:ext cx="1199061" cy="46166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lIns="0" rtlCol="0">
              <a:spAutoFit/>
            </a:bodyPr>
            <a:lstStyle/>
            <a:p>
              <a:pPr algn="l" defTabSz="914400">
                <a:buNone/>
              </a:pPr>
              <a:r>
                <a:rPr lang="en-US" sz="1200" b="0" i="0" dirty="0" err="1">
                  <a:solidFill>
                    <a:srgbClr val="4D4D4D"/>
                  </a:solidFill>
                  <a:latin typeface="Arial"/>
                  <a:ea typeface="+mn-ea"/>
                  <a:cs typeface="+mn-cs"/>
                </a:rPr>
                <a:t>泵系统</a:t>
              </a:r>
              <a:endParaRPr lang="en-US" sz="1200" b="0" i="0" dirty="0">
                <a:solidFill>
                  <a:srgbClr val="4D4D4D"/>
                </a:solidFill>
                <a:latin typeface="Arial"/>
                <a:ea typeface="+mn-ea"/>
                <a:cs typeface="+mn-cs"/>
              </a:endParaRPr>
            </a:p>
          </p:txBody>
        </p:sp>
        <p:cxnSp>
          <p:nvCxnSpPr>
            <p:cNvPr id="33" name="Gerader Verbinder 8202"/>
            <p:cNvCxnSpPr/>
            <p:nvPr/>
          </p:nvCxnSpPr>
          <p:spPr>
            <a:xfrm rot="5400000">
              <a:off x="4196509" y="3774396"/>
              <a:ext cx="1936517" cy="1121737"/>
            </a:xfrm>
            <a:prstGeom prst="bentConnector3">
              <a:avLst>
                <a:gd name="adj1" fmla="val 38"/>
              </a:avLst>
            </a:prstGeom>
            <a:ln w="9525">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4" name="Straight Arrow Connector 26"/>
            <p:cNvCxnSpPr/>
            <p:nvPr/>
          </p:nvCxnSpPr>
          <p:spPr>
            <a:xfrm flipH="1">
              <a:off x="6349212" y="3432017"/>
              <a:ext cx="1339102" cy="0"/>
            </a:xfrm>
            <a:prstGeom prst="straightConnector1">
              <a:avLst/>
            </a:prstGeom>
            <a:ln w="9525">
              <a:solidFill>
                <a:srgbClr val="0085D5"/>
              </a:solidFill>
              <a:tailEnd type="ova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4242232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28600" y="344085"/>
            <a:ext cx="8915400" cy="996696"/>
          </a:xfrm>
        </p:spPr>
        <p:txBody>
          <a:bodyPr>
            <a:normAutofit fontScale="90000"/>
          </a:bodyPr>
          <a:lstStyle/>
          <a:p>
            <a:pPr algn="l" defTabSz="685800">
              <a:spcBef>
                <a:spcPts val="1"/>
              </a:spcBef>
              <a:spcAft>
                <a:spcPts val="300"/>
              </a:spcAft>
              <a:buNone/>
            </a:pPr>
            <a:r>
              <a:rPr lang="en-US" sz="3600" b="0" i="0">
                <a:solidFill>
                  <a:srgbClr val="000000"/>
                </a:solidFill>
                <a:latin typeface="Arial Narrow"/>
                <a:ea typeface="+mj-ea"/>
                <a:cs typeface="Arial Narrow"/>
              </a:rPr>
              <a:t>电感耦合等离子体发射光谱</a:t>
            </a:r>
            <a:br>
              <a:rPr lang="en-US" sz="3400" b="0" i="0">
                <a:solidFill>
                  <a:srgbClr val="000000"/>
                </a:solidFill>
                <a:latin typeface="Arial Narrow"/>
                <a:ea typeface="+mj-ea"/>
                <a:cs typeface="Arial Narrow"/>
              </a:rPr>
            </a:br>
            <a:r>
              <a:rPr lang="en-US" sz="3100" b="0" i="0">
                <a:solidFill>
                  <a:srgbClr val="000000"/>
                </a:solidFill>
                <a:latin typeface="Arial Narrow"/>
                <a:ea typeface="+mj-ea"/>
                <a:cs typeface="Arial Narrow"/>
              </a:rPr>
              <a:t>奶粉分析</a:t>
            </a:r>
          </a:p>
        </p:txBody>
      </p:sp>
      <p:sp>
        <p:nvSpPr>
          <p:cNvPr id="4" name="Rectangle 3"/>
          <p:cNvSpPr/>
          <p:nvPr/>
        </p:nvSpPr>
        <p:spPr>
          <a:xfrm>
            <a:off x="4788000" y="5868000"/>
            <a:ext cx="3632100" cy="461665"/>
          </a:xfrm>
          <a:prstGeom prst="rect">
            <a:avLst/>
          </a:prstGeom>
        </p:spPr>
        <p:txBody>
          <a:bodyPr wrap="square" lIns="0">
            <a:spAutoFit/>
          </a:bodyPr>
          <a:lstStyle/>
          <a:p>
            <a:pPr algn="l" defTabSz="914400">
              <a:buNone/>
            </a:pPr>
            <a:r>
              <a:rPr lang="en-US" sz="1200" b="0" i="0" dirty="0" err="1">
                <a:solidFill>
                  <a:srgbClr val="777777"/>
                </a:solidFill>
                <a:latin typeface="Arial"/>
                <a:ea typeface="+mn-ea"/>
                <a:cs typeface="+mn-cs"/>
              </a:rPr>
              <a:t>来源：</a:t>
            </a:r>
            <a:r>
              <a:rPr lang="en-US" sz="1200" b="0" i="0" dirty="0" err="1">
                <a:solidFill>
                  <a:srgbClr val="777777"/>
                </a:solidFill>
                <a:latin typeface="Arial"/>
                <a:ea typeface="+mn-ea"/>
                <a:cs typeface="+mn-cs"/>
                <a:hlinkClick r:id="rId3"/>
              </a:rPr>
              <a:t>根据中国标准方法</a:t>
            </a:r>
            <a:r>
              <a:rPr lang="en-US" sz="1200" b="0" i="0" dirty="0">
                <a:solidFill>
                  <a:srgbClr val="777777"/>
                </a:solidFill>
                <a:latin typeface="Arial"/>
                <a:ea typeface="+mn-ea"/>
                <a:cs typeface="+mn-cs"/>
              </a:rPr>
              <a:t> </a:t>
            </a:r>
            <a:r>
              <a:rPr lang="en-US" sz="1200" b="0" i="0" dirty="0" err="1">
                <a:solidFill>
                  <a:srgbClr val="777777"/>
                </a:solidFill>
                <a:latin typeface="Arial"/>
                <a:ea typeface="+mn-ea"/>
                <a:cs typeface="+mn-cs"/>
                <a:hlinkClick r:id="rId3"/>
              </a:rPr>
              <a:t>使用</a:t>
            </a:r>
            <a:r>
              <a:rPr lang="en-US" sz="1200" b="0" i="0" dirty="0">
                <a:solidFill>
                  <a:srgbClr val="777777"/>
                </a:solidFill>
                <a:latin typeface="Arial"/>
                <a:ea typeface="+mn-ea"/>
                <a:cs typeface="+mn-cs"/>
                <a:hlinkClick r:id="rId3"/>
              </a:rPr>
              <a:t> Agilent 5100 SVDV  ICP-OES </a:t>
            </a:r>
            <a:r>
              <a:rPr lang="en-US" sz="1200" b="0" i="0" dirty="0" err="1">
                <a:solidFill>
                  <a:srgbClr val="777777"/>
                </a:solidFill>
                <a:latin typeface="Arial"/>
                <a:ea typeface="+mn-ea"/>
                <a:cs typeface="+mn-cs"/>
                <a:hlinkClick r:id="rId3"/>
              </a:rPr>
              <a:t>分析奶粉</a:t>
            </a:r>
            <a:endParaRPr lang="en-US" sz="1200" b="0" i="0" dirty="0">
              <a:solidFill>
                <a:srgbClr val="777777"/>
              </a:solidFill>
              <a:latin typeface="Arial"/>
              <a:ea typeface="+mn-ea"/>
              <a:cs typeface="+mn-cs"/>
              <a:hlinkClick r:id="rId3"/>
            </a:endParaRPr>
          </a:p>
        </p:txBody>
      </p:sp>
      <p:grpSp>
        <p:nvGrpSpPr>
          <p:cNvPr id="7" name="Group 6"/>
          <p:cNvGrpSpPr/>
          <p:nvPr/>
        </p:nvGrpSpPr>
        <p:grpSpPr>
          <a:xfrm>
            <a:off x="0" y="6085641"/>
            <a:ext cx="619067" cy="246221"/>
            <a:chOff x="1689099" y="6028267"/>
            <a:chExt cx="1087983" cy="246221"/>
          </a:xfrm>
        </p:grpSpPr>
        <p:sp>
          <p:nvSpPr>
            <p:cNvPr id="8" name="Action Button: Custom 7">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Chevron 8">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Chevron 9">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TextBox 10">
              <a:hlinkClick r:id="rId4"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sz="1000" b="1" i="0" dirty="0">
                <a:solidFill>
                  <a:srgbClr val="FFFFFF"/>
                </a:solidFill>
                <a:latin typeface="Arial"/>
                <a:ea typeface="+mn-ea"/>
                <a:cs typeface="+mn-cs"/>
              </a:endParaRPr>
            </a:p>
          </p:txBody>
        </p:sp>
      </p:grpSp>
      <p:graphicFrame>
        <p:nvGraphicFramePr>
          <p:cNvPr id="12" name="Table 11"/>
          <p:cNvGraphicFramePr>
            <a:graphicFrameLocks noGrp="1"/>
          </p:cNvGraphicFramePr>
          <p:nvPr>
            <p:extLst>
              <p:ext uri="{D42A27DB-BD31-4B8C-83A1-F6EECF244321}">
                <p14:modId xmlns:p14="http://schemas.microsoft.com/office/powerpoint/2010/main" val="3596342291"/>
              </p:ext>
            </p:extLst>
          </p:nvPr>
        </p:nvGraphicFramePr>
        <p:xfrm>
          <a:off x="230400" y="1612800"/>
          <a:ext cx="6853578" cy="4164480"/>
        </p:xfrm>
        <a:graphic>
          <a:graphicData uri="http://schemas.openxmlformats.org/drawingml/2006/table">
            <a:tbl>
              <a:tblPr firstRow="1" bandRow="1">
                <a:tableStyleId>{B301B821-A1FF-4177-AEE7-76D212191A09}</a:tableStyleId>
              </a:tblPr>
              <a:tblGrid>
                <a:gridCol w="125550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71675">
                  <a:extLst>
                    <a:ext uri="{9D8B030D-6E8A-4147-A177-3AD203B41FA5}">
                      <a16:colId xmlns:a16="http://schemas.microsoft.com/office/drawing/2014/main" val="20002"/>
                    </a:ext>
                  </a:extLst>
                </a:gridCol>
                <a:gridCol w="133400">
                  <a:extLst>
                    <a:ext uri="{9D8B030D-6E8A-4147-A177-3AD203B41FA5}">
                      <a16:colId xmlns:a16="http://schemas.microsoft.com/office/drawing/2014/main" val="20003"/>
                    </a:ext>
                  </a:extLst>
                </a:gridCol>
                <a:gridCol w="1568953">
                  <a:extLst>
                    <a:ext uri="{9D8B030D-6E8A-4147-A177-3AD203B41FA5}">
                      <a16:colId xmlns:a16="http://schemas.microsoft.com/office/drawing/2014/main" val="20004"/>
                    </a:ext>
                  </a:extLst>
                </a:gridCol>
              </a:tblGrid>
              <a:tr h="324000">
                <a:tc>
                  <a:txBody>
                    <a:bodyPr/>
                    <a:lstStyle/>
                    <a:p>
                      <a:pPr marL="0" algn="l" defTabSz="685800">
                        <a:buNone/>
                      </a:pPr>
                      <a:r>
                        <a:rPr lang="en-US" sz="1300" b="1" i="0" dirty="0" err="1">
                          <a:solidFill>
                            <a:schemeClr val="lt1"/>
                          </a:solidFill>
                          <a:latin typeface="Arial"/>
                          <a:ea typeface="+mn-ea"/>
                          <a:cs typeface="+mn-cs"/>
                        </a:rPr>
                        <a:t>元素</a:t>
                      </a:r>
                      <a:endParaRPr lang="en-US" sz="1300" b="1" i="0" dirty="0">
                        <a:solidFill>
                          <a:schemeClr val="lt1"/>
                        </a:solidFill>
                        <a:latin typeface="Arial"/>
                        <a:ea typeface="+mn-ea"/>
                        <a:cs typeface="+mn-cs"/>
                      </a:endParaRPr>
                    </a:p>
                  </a:txBody>
                  <a:tcPr marL="72000">
                    <a:lnL w="9525" cap="flat" cmpd="sng" algn="ctr">
                      <a:solidFill>
                        <a:srgbClr val="0085D5"/>
                      </a:solidFill>
                      <a:prstDash val="solid"/>
                      <a:round/>
                      <a:headEnd type="none" w="med" len="med"/>
                      <a:tailEnd type="none" w="med" len="med"/>
                    </a:lnL>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tcPr>
                </a:tc>
                <a:tc>
                  <a:txBody>
                    <a:bodyPr/>
                    <a:lstStyle/>
                    <a:p>
                      <a:pPr marL="0" algn="ctr" defTabSz="685800">
                        <a:buNone/>
                      </a:pPr>
                      <a:r>
                        <a:rPr lang="en-US" sz="1300" b="1" i="0">
                          <a:solidFill>
                            <a:schemeClr val="lt1"/>
                          </a:solidFill>
                          <a:latin typeface="Arial"/>
                          <a:ea typeface="+mn-ea"/>
                          <a:cs typeface="+mn-cs"/>
                        </a:rPr>
                        <a:t>标准值</a:t>
                      </a:r>
                      <a:r>
                        <a:rPr lang="en-US" sz="1300" b="1" i="0" baseline="0">
                          <a:solidFill>
                            <a:schemeClr val="lt1"/>
                          </a:solidFill>
                          <a:latin typeface="Arial"/>
                          <a:ea typeface="+mn-ea"/>
                          <a:cs typeface="+mn-cs"/>
                        </a:rPr>
                        <a:t> </a:t>
                      </a:r>
                      <a:r>
                        <a:rPr lang="en-US" sz="1300" b="0" i="0">
                          <a:solidFill>
                            <a:schemeClr val="lt1"/>
                          </a:solidFill>
                          <a:latin typeface="Arial"/>
                          <a:ea typeface="+mn-ea"/>
                          <a:cs typeface="+mn-cs"/>
                        </a:rPr>
                        <a:t>(mg/kg)</a:t>
                      </a:r>
                    </a:p>
                  </a:txBody>
                  <a:tcPr marL="0">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tcPr>
                </a:tc>
                <a:tc gridSpan="2">
                  <a:txBody>
                    <a:bodyPr/>
                    <a:lstStyle/>
                    <a:p>
                      <a:pPr marL="0" algn="ctr" defTabSz="685800">
                        <a:buNone/>
                      </a:pPr>
                      <a:r>
                        <a:rPr lang="en-US" sz="1300" b="1" i="0">
                          <a:solidFill>
                            <a:schemeClr val="lt1"/>
                          </a:solidFill>
                          <a:latin typeface="Arial"/>
                          <a:ea typeface="+mn-ea"/>
                          <a:cs typeface="+mn-cs"/>
                        </a:rPr>
                        <a:t>测定值</a:t>
                      </a:r>
                      <a:r>
                        <a:rPr lang="en-US" sz="1300" b="1" i="0" baseline="0">
                          <a:solidFill>
                            <a:schemeClr val="lt1"/>
                          </a:solidFill>
                          <a:latin typeface="Arial"/>
                          <a:ea typeface="+mn-ea"/>
                          <a:cs typeface="+mn-cs"/>
                        </a:rPr>
                        <a:t> </a:t>
                      </a:r>
                      <a:r>
                        <a:rPr lang="en-US" sz="1300" b="0" i="0">
                          <a:solidFill>
                            <a:schemeClr val="lt1"/>
                          </a:solidFill>
                          <a:latin typeface="Arial"/>
                          <a:ea typeface="+mn-ea"/>
                          <a:cs typeface="+mn-cs"/>
                        </a:rPr>
                        <a:t>(mg/kg)</a:t>
                      </a:r>
                    </a:p>
                  </a:txBody>
                  <a:tcPr marL="36000" marR="108000">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tcPr>
                </a:tc>
                <a:tc hMerge="1">
                  <a:txBody>
                    <a:bodyPr/>
                    <a:lstStyle/>
                    <a:p>
                      <a:pPr algn="ctr"/>
                      <a:endParaRPr lang="en-US" sz="1300" b="0" dirty="0"/>
                    </a:p>
                  </a:txBody>
                  <a:tcPr marL="0"/>
                </a:tc>
                <a:tc>
                  <a:txBody>
                    <a:bodyPr/>
                    <a:lstStyle/>
                    <a:p>
                      <a:pPr marL="0" algn="ctr" defTabSz="685800">
                        <a:buNone/>
                      </a:pPr>
                      <a:r>
                        <a:rPr lang="en-US" sz="1300" b="1" i="0">
                          <a:solidFill>
                            <a:schemeClr val="lt1"/>
                          </a:solidFill>
                          <a:latin typeface="Arial"/>
                          <a:ea typeface="+mn-ea"/>
                          <a:cs typeface="+mn-cs"/>
                        </a:rPr>
                        <a:t>回收率 </a:t>
                      </a:r>
                      <a:r>
                        <a:rPr lang="en-US" sz="1300" b="0" i="0">
                          <a:solidFill>
                            <a:schemeClr val="lt1"/>
                          </a:solidFill>
                          <a:latin typeface="Arial"/>
                          <a:ea typeface="+mn-ea"/>
                          <a:cs typeface="+mn-cs"/>
                        </a:rPr>
                        <a:t>(%)</a:t>
                      </a:r>
                    </a:p>
                  </a:txBody>
                  <a:tcPr marL="0">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tcPr>
                </a:tc>
                <a:extLst>
                  <a:ext uri="{0D108BD9-81ED-4DB2-BD59-A6C34878D82A}">
                    <a16:rowId xmlns:a16="http://schemas.microsoft.com/office/drawing/2014/main" val="10000"/>
                  </a:ext>
                </a:extLst>
              </a:tr>
              <a:tr h="252000">
                <a:tc gridSpan="5">
                  <a:txBody>
                    <a:bodyPr/>
                    <a:lstStyle/>
                    <a:p>
                      <a:pPr marL="0" algn="ctr" defTabSz="685800">
                        <a:buNone/>
                      </a:pPr>
                      <a:r>
                        <a:rPr lang="en-US" sz="1200" b="1" i="0">
                          <a:solidFill>
                            <a:srgbClr val="0085D5"/>
                          </a:solidFill>
                          <a:latin typeface="Arial"/>
                          <a:ea typeface="+mn-ea"/>
                          <a:cs typeface="+mn-cs"/>
                        </a:rPr>
                        <a:t>常量营养元素</a:t>
                      </a:r>
                    </a:p>
                  </a:txBody>
                  <a:tcPr anchor="ctr">
                    <a:lnL w="9525" cap="flat" cmpd="sng" algn="ctr">
                      <a:solidFill>
                        <a:srgbClr val="0085D5"/>
                      </a:solid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1"/>
                  </a:ext>
                </a:extLst>
              </a:tr>
              <a:tr h="252000">
                <a:tc>
                  <a:txBody>
                    <a:bodyPr/>
                    <a:lstStyle/>
                    <a:p>
                      <a:pPr marL="0" algn="l" defTabSz="685800">
                        <a:buNone/>
                      </a:pPr>
                      <a:r>
                        <a:rPr lang="en-US" sz="1200" b="1" i="0">
                          <a:solidFill>
                            <a:schemeClr val="dk1"/>
                          </a:solidFill>
                          <a:latin typeface="Arial"/>
                          <a:ea typeface="+mn-ea"/>
                          <a:cs typeface="+mn-cs"/>
                        </a:rPr>
                        <a:t>K 766.491</a:t>
                      </a:r>
                    </a:p>
                  </a:txBody>
                  <a:tcPr anchor="ctr">
                    <a:lnL w="9525" cap="flat" cmpd="sng" algn="ctr">
                      <a:solidFill>
                        <a:srgbClr val="0085D5"/>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a:buNone/>
                      </a:pPr>
                      <a:r>
                        <a:rPr lang="en-US" sz="1200" b="0" i="0">
                          <a:solidFill>
                            <a:schemeClr val="dk1"/>
                          </a:solidFill>
                          <a:latin typeface="Arial"/>
                          <a:ea typeface="+mn-ea"/>
                          <a:cs typeface="+mn-cs"/>
                        </a:rPr>
                        <a:t>13630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a:buNone/>
                      </a:pPr>
                      <a:r>
                        <a:rPr lang="en-US" sz="1200" b="0" i="0">
                          <a:solidFill>
                            <a:schemeClr val="dk1"/>
                          </a:solidFill>
                          <a:latin typeface="Arial"/>
                          <a:ea typeface="+mn-ea"/>
                          <a:cs typeface="+mn-cs"/>
                        </a:rPr>
                        <a:t>13070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685800">
                        <a:buNone/>
                      </a:pPr>
                      <a:r>
                        <a:rPr lang="en-US" sz="1200" b="0" i="0">
                          <a:solidFill>
                            <a:schemeClr val="dk1"/>
                          </a:solidFill>
                          <a:latin typeface="Arial"/>
                          <a:ea typeface="+mn-ea"/>
                          <a:cs typeface="+mn-cs"/>
                        </a:rPr>
                        <a:t>96</a:t>
                      </a:r>
                    </a:p>
                  </a:txBody>
                  <a:tcPr anchor="ctr">
                    <a:lnL w="9525" cap="flat" cmpd="sng" algn="ctr">
                      <a:no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a16="http://schemas.microsoft.com/office/drawing/2014/main" val="10002"/>
                  </a:ext>
                </a:extLst>
              </a:tr>
              <a:tr h="252000">
                <a:tc>
                  <a:txBody>
                    <a:bodyPr/>
                    <a:lstStyle/>
                    <a:p>
                      <a:pPr marL="0" algn="l" defTabSz="685800">
                        <a:buNone/>
                      </a:pPr>
                      <a:r>
                        <a:rPr lang="en-US" sz="1200" b="1" i="0">
                          <a:solidFill>
                            <a:schemeClr val="dk1"/>
                          </a:solidFill>
                          <a:latin typeface="Arial"/>
                          <a:ea typeface="+mn-ea"/>
                          <a:cs typeface="+mn-cs"/>
                        </a:rPr>
                        <a:t>Ca 315.887</a:t>
                      </a:r>
                    </a:p>
                  </a:txBody>
                  <a:tcPr anchor="ctr">
                    <a:lnL w="9525" cap="flat" cmpd="sng" algn="ctr">
                      <a:solidFill>
                        <a:srgbClr val="0085D5"/>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a:buNone/>
                      </a:pPr>
                      <a:r>
                        <a:rPr lang="en-US" sz="1200" b="0" i="0">
                          <a:solidFill>
                            <a:schemeClr val="dk1"/>
                          </a:solidFill>
                          <a:latin typeface="Arial"/>
                          <a:ea typeface="+mn-ea"/>
                          <a:cs typeface="+mn-cs"/>
                        </a:rPr>
                        <a:t>9220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a:buNone/>
                      </a:pPr>
                      <a:r>
                        <a:rPr lang="en-US" sz="1200" b="0" i="0">
                          <a:solidFill>
                            <a:schemeClr val="dk1"/>
                          </a:solidFill>
                          <a:latin typeface="Arial"/>
                          <a:ea typeface="+mn-ea"/>
                          <a:cs typeface="+mn-cs"/>
                        </a:rPr>
                        <a:t>9750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685800">
                        <a:buNone/>
                      </a:pPr>
                      <a:r>
                        <a:rPr lang="en-US" sz="1200" b="0" i="0">
                          <a:solidFill>
                            <a:schemeClr val="dk1"/>
                          </a:solidFill>
                          <a:latin typeface="Arial"/>
                          <a:ea typeface="+mn-ea"/>
                          <a:cs typeface="+mn-cs"/>
                        </a:rPr>
                        <a:t>106</a:t>
                      </a:r>
                    </a:p>
                  </a:txBody>
                  <a:tcPr anchor="ctr">
                    <a:lnL w="9525" cap="flat" cmpd="sng" algn="ctr">
                      <a:no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a16="http://schemas.microsoft.com/office/drawing/2014/main" val="10003"/>
                  </a:ext>
                </a:extLst>
              </a:tr>
              <a:tr h="252000">
                <a:tc>
                  <a:txBody>
                    <a:bodyPr/>
                    <a:lstStyle/>
                    <a:p>
                      <a:pPr marL="0" algn="l" defTabSz="685800">
                        <a:buNone/>
                      </a:pPr>
                      <a:r>
                        <a:rPr lang="en-US" sz="1200" b="1" i="0">
                          <a:solidFill>
                            <a:schemeClr val="dk1"/>
                          </a:solidFill>
                          <a:latin typeface="Arial"/>
                          <a:ea typeface="+mn-ea"/>
                          <a:cs typeface="+mn-cs"/>
                        </a:rPr>
                        <a:t>P 213.618</a:t>
                      </a:r>
                    </a:p>
                  </a:txBody>
                  <a:tcPr anchor="ctr">
                    <a:lnL w="9525" cap="flat" cmpd="sng" algn="ctr">
                      <a:solidFill>
                        <a:srgbClr val="0085D5"/>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a:buNone/>
                      </a:pPr>
                      <a:r>
                        <a:rPr lang="en-US" sz="1200" b="0" i="0">
                          <a:solidFill>
                            <a:schemeClr val="dk1"/>
                          </a:solidFill>
                          <a:latin typeface="Arial"/>
                          <a:ea typeface="+mn-ea"/>
                          <a:cs typeface="+mn-cs"/>
                        </a:rPr>
                        <a:t>7800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a:buNone/>
                      </a:pPr>
                      <a:r>
                        <a:rPr lang="en-US" sz="1200" b="0" i="0">
                          <a:solidFill>
                            <a:schemeClr val="dk1"/>
                          </a:solidFill>
                          <a:latin typeface="Arial"/>
                          <a:ea typeface="+mn-ea"/>
                          <a:cs typeface="+mn-cs"/>
                        </a:rPr>
                        <a:t>7160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685800">
                        <a:buNone/>
                      </a:pPr>
                      <a:r>
                        <a:rPr lang="en-US" sz="1200" b="0" i="0">
                          <a:solidFill>
                            <a:schemeClr val="dk1"/>
                          </a:solidFill>
                          <a:latin typeface="Arial"/>
                          <a:ea typeface="+mn-ea"/>
                          <a:cs typeface="+mn-cs"/>
                        </a:rPr>
                        <a:t>92</a:t>
                      </a:r>
                    </a:p>
                  </a:txBody>
                  <a:tcPr anchor="ctr">
                    <a:lnL w="9525" cap="flat" cmpd="sng" algn="ctr">
                      <a:no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a16="http://schemas.microsoft.com/office/drawing/2014/main" val="10004"/>
                  </a:ext>
                </a:extLst>
              </a:tr>
              <a:tr h="252000">
                <a:tc>
                  <a:txBody>
                    <a:bodyPr/>
                    <a:lstStyle/>
                    <a:p>
                      <a:pPr marL="0" algn="l" defTabSz="685800">
                        <a:buNone/>
                      </a:pPr>
                      <a:r>
                        <a:rPr lang="en-US" sz="1200" b="1" i="0">
                          <a:solidFill>
                            <a:schemeClr val="dk1"/>
                          </a:solidFill>
                          <a:latin typeface="Arial"/>
                          <a:ea typeface="+mn-ea"/>
                          <a:cs typeface="+mn-cs"/>
                        </a:rPr>
                        <a:t>Na 589.592</a:t>
                      </a:r>
                    </a:p>
                  </a:txBody>
                  <a:tcPr anchor="ctr">
                    <a:lnL w="9525" cap="flat" cmpd="sng" algn="ctr">
                      <a:solidFill>
                        <a:srgbClr val="0085D5"/>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a:buNone/>
                      </a:pPr>
                      <a:r>
                        <a:rPr lang="en-US" sz="1200" b="0" i="0">
                          <a:solidFill>
                            <a:schemeClr val="dk1"/>
                          </a:solidFill>
                          <a:latin typeface="Arial"/>
                          <a:ea typeface="+mn-ea"/>
                          <a:cs typeface="+mn-cs"/>
                        </a:rPr>
                        <a:t>3560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a:buNone/>
                      </a:pPr>
                      <a:r>
                        <a:rPr lang="en-US" sz="1200" b="0" i="0">
                          <a:solidFill>
                            <a:schemeClr val="dk1"/>
                          </a:solidFill>
                          <a:latin typeface="Arial"/>
                          <a:ea typeface="+mn-ea"/>
                          <a:cs typeface="+mn-cs"/>
                        </a:rPr>
                        <a:t>3530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685800">
                        <a:buNone/>
                      </a:pPr>
                      <a:r>
                        <a:rPr lang="en-US" sz="1200" b="0" i="0">
                          <a:solidFill>
                            <a:schemeClr val="dk1"/>
                          </a:solidFill>
                          <a:latin typeface="Arial"/>
                          <a:ea typeface="+mn-ea"/>
                          <a:cs typeface="+mn-cs"/>
                        </a:rPr>
                        <a:t>99</a:t>
                      </a:r>
                    </a:p>
                  </a:txBody>
                  <a:tcPr anchor="ctr">
                    <a:lnL w="9525" cap="flat" cmpd="sng" algn="ctr">
                      <a:no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a16="http://schemas.microsoft.com/office/drawing/2014/main" val="10005"/>
                  </a:ext>
                </a:extLst>
              </a:tr>
              <a:tr h="252000">
                <a:tc>
                  <a:txBody>
                    <a:bodyPr/>
                    <a:lstStyle/>
                    <a:p>
                      <a:pPr marL="0" algn="l" defTabSz="685800">
                        <a:buNone/>
                      </a:pPr>
                      <a:r>
                        <a:rPr lang="en-US" sz="1200" b="1" i="0">
                          <a:solidFill>
                            <a:schemeClr val="dk1"/>
                          </a:solidFill>
                          <a:latin typeface="Arial"/>
                          <a:ea typeface="+mn-ea"/>
                          <a:cs typeface="+mn-cs"/>
                        </a:rPr>
                        <a:t>S 181.792</a:t>
                      </a:r>
                    </a:p>
                  </a:txBody>
                  <a:tcPr anchor="ctr">
                    <a:lnL w="9525" cap="flat" cmpd="sng" algn="ctr">
                      <a:solidFill>
                        <a:srgbClr val="0085D5"/>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a:buNone/>
                      </a:pPr>
                      <a:r>
                        <a:rPr lang="en-US" sz="1200" b="0" i="0">
                          <a:solidFill>
                            <a:schemeClr val="dk1"/>
                          </a:solidFill>
                          <a:latin typeface="Arial"/>
                          <a:ea typeface="+mn-ea"/>
                          <a:cs typeface="+mn-cs"/>
                        </a:rPr>
                        <a:t>2650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a:buNone/>
                      </a:pPr>
                      <a:r>
                        <a:rPr lang="en-US" sz="1200" b="0" i="0">
                          <a:solidFill>
                            <a:schemeClr val="dk1"/>
                          </a:solidFill>
                          <a:latin typeface="Arial"/>
                          <a:ea typeface="+mn-ea"/>
                          <a:cs typeface="+mn-cs"/>
                        </a:rPr>
                        <a:t>2650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685800">
                        <a:buNone/>
                      </a:pPr>
                      <a:r>
                        <a:rPr lang="en-US" sz="1200" b="0" i="0">
                          <a:solidFill>
                            <a:schemeClr val="dk1"/>
                          </a:solidFill>
                          <a:latin typeface="Arial"/>
                          <a:ea typeface="+mn-ea"/>
                          <a:cs typeface="+mn-cs"/>
                        </a:rPr>
                        <a:t>100</a:t>
                      </a:r>
                    </a:p>
                  </a:txBody>
                  <a:tcPr anchor="ctr">
                    <a:lnL w="9525" cap="flat" cmpd="sng" algn="ctr">
                      <a:no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a16="http://schemas.microsoft.com/office/drawing/2014/main" val="10006"/>
                  </a:ext>
                </a:extLst>
              </a:tr>
              <a:tr h="252000">
                <a:tc gridSpan="5">
                  <a:txBody>
                    <a:bodyPr/>
                    <a:lstStyle/>
                    <a:p>
                      <a:pPr marL="0" algn="ctr" defTabSz="685800">
                        <a:buNone/>
                      </a:pPr>
                      <a:r>
                        <a:rPr lang="en-US" sz="1200" b="1" i="0">
                          <a:solidFill>
                            <a:srgbClr val="0085D5"/>
                          </a:solidFill>
                          <a:latin typeface="Arial"/>
                          <a:ea typeface="+mn-ea"/>
                          <a:cs typeface="+mn-cs"/>
                        </a:rPr>
                        <a:t>微量及痕量元素</a:t>
                      </a:r>
                    </a:p>
                  </a:txBody>
                  <a:tcPr anchor="ctr">
                    <a:lnL w="9525" cap="flat" cmpd="sng" algn="ctr">
                      <a:solidFill>
                        <a:srgbClr val="0085D5"/>
                      </a:solid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7"/>
                  </a:ext>
                </a:extLst>
              </a:tr>
              <a:tr h="252000">
                <a:tc>
                  <a:txBody>
                    <a:bodyPr/>
                    <a:lstStyle/>
                    <a:p>
                      <a:pPr marL="0" algn="l" defTabSz="685800">
                        <a:buNone/>
                      </a:pPr>
                      <a:r>
                        <a:rPr lang="en-US" sz="1200" b="1" i="0">
                          <a:solidFill>
                            <a:schemeClr val="dk1"/>
                          </a:solidFill>
                          <a:latin typeface="Arial"/>
                          <a:ea typeface="+mn-ea"/>
                          <a:cs typeface="+mn-cs"/>
                        </a:rPr>
                        <a:t>Mg 279.078</a:t>
                      </a:r>
                    </a:p>
                  </a:txBody>
                  <a:tcPr anchor="ctr">
                    <a:lnL w="9525" cap="flat" cmpd="sng" algn="ctr">
                      <a:solidFill>
                        <a:srgbClr val="0085D5"/>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a:buNone/>
                      </a:pPr>
                      <a:r>
                        <a:rPr lang="en-US" sz="1200" b="0" i="0">
                          <a:solidFill>
                            <a:schemeClr val="dk1"/>
                          </a:solidFill>
                          <a:latin typeface="Arial"/>
                          <a:ea typeface="+mn-ea"/>
                          <a:cs typeface="+mn-cs"/>
                        </a:rPr>
                        <a:t>814</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a:buNone/>
                      </a:pPr>
                      <a:r>
                        <a:rPr lang="en-US" sz="1200" b="0" i="0">
                          <a:solidFill>
                            <a:schemeClr val="dk1"/>
                          </a:solidFill>
                          <a:latin typeface="Arial"/>
                          <a:ea typeface="+mn-ea"/>
                          <a:cs typeface="+mn-cs"/>
                        </a:rPr>
                        <a:t>749</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685800">
                        <a:buNone/>
                      </a:pPr>
                      <a:r>
                        <a:rPr lang="en-US" sz="1200" b="0" i="0">
                          <a:solidFill>
                            <a:schemeClr val="dk1"/>
                          </a:solidFill>
                          <a:latin typeface="Arial"/>
                          <a:ea typeface="+mn-ea"/>
                          <a:cs typeface="+mn-cs"/>
                        </a:rPr>
                        <a:t>92</a:t>
                      </a:r>
                    </a:p>
                  </a:txBody>
                  <a:tcPr anchor="ctr">
                    <a:lnL w="9525" cap="flat" cmpd="sng" algn="ctr">
                      <a:no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a16="http://schemas.microsoft.com/office/drawing/2014/main" val="10008"/>
                  </a:ext>
                </a:extLst>
              </a:tr>
              <a:tr h="252000">
                <a:tc>
                  <a:txBody>
                    <a:bodyPr/>
                    <a:lstStyle/>
                    <a:p>
                      <a:pPr marL="0" algn="l" defTabSz="685800">
                        <a:buNone/>
                      </a:pPr>
                      <a:r>
                        <a:rPr lang="en-US" sz="1200" b="1" i="0">
                          <a:solidFill>
                            <a:schemeClr val="dk1"/>
                          </a:solidFill>
                          <a:latin typeface="Arial"/>
                          <a:ea typeface="+mn-ea"/>
                          <a:cs typeface="+mn-cs"/>
                        </a:rPr>
                        <a:t>Zn 202.548</a:t>
                      </a:r>
                    </a:p>
                  </a:txBody>
                  <a:tcPr anchor="ctr">
                    <a:lnL w="9525" cap="flat" cmpd="sng" algn="ctr">
                      <a:solidFill>
                        <a:srgbClr val="0085D5"/>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a:buNone/>
                      </a:pPr>
                      <a:r>
                        <a:rPr lang="en-US" sz="1200" b="0" i="0">
                          <a:solidFill>
                            <a:schemeClr val="dk1"/>
                          </a:solidFill>
                          <a:latin typeface="Arial"/>
                          <a:ea typeface="+mn-ea"/>
                          <a:cs typeface="+mn-cs"/>
                        </a:rPr>
                        <a:t>28.0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a:buNone/>
                      </a:pPr>
                      <a:r>
                        <a:rPr lang="en-US" sz="1200" b="0" i="0">
                          <a:solidFill>
                            <a:schemeClr val="dk1"/>
                          </a:solidFill>
                          <a:latin typeface="Arial"/>
                          <a:ea typeface="+mn-ea"/>
                          <a:cs typeface="+mn-cs"/>
                        </a:rPr>
                        <a:t>28.9</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685800">
                        <a:buNone/>
                      </a:pPr>
                      <a:r>
                        <a:rPr lang="en-US" sz="1200" b="0" i="0">
                          <a:solidFill>
                            <a:schemeClr val="dk1"/>
                          </a:solidFill>
                          <a:latin typeface="Arial"/>
                          <a:ea typeface="+mn-ea"/>
                          <a:cs typeface="+mn-cs"/>
                        </a:rPr>
                        <a:t>103</a:t>
                      </a:r>
                    </a:p>
                  </a:txBody>
                  <a:tcPr anchor="ctr">
                    <a:lnL w="9525" cap="flat" cmpd="sng" algn="ctr">
                      <a:no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a16="http://schemas.microsoft.com/office/drawing/2014/main" val="10009"/>
                  </a:ext>
                </a:extLst>
              </a:tr>
              <a:tr h="252000">
                <a:tc>
                  <a:txBody>
                    <a:bodyPr/>
                    <a:lstStyle/>
                    <a:p>
                      <a:pPr marL="0" algn="l" defTabSz="685800">
                        <a:buNone/>
                      </a:pPr>
                      <a:r>
                        <a:rPr lang="en-US" sz="1200" b="1" i="0">
                          <a:solidFill>
                            <a:schemeClr val="dk1"/>
                          </a:solidFill>
                          <a:latin typeface="Arial"/>
                          <a:ea typeface="+mn-ea"/>
                          <a:cs typeface="+mn-cs"/>
                        </a:rPr>
                        <a:t>Sr 421.552</a:t>
                      </a:r>
                    </a:p>
                  </a:txBody>
                  <a:tcPr anchor="ctr">
                    <a:lnL w="9525" cap="flat" cmpd="sng" algn="ctr">
                      <a:solidFill>
                        <a:srgbClr val="0085D5"/>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a:buNone/>
                      </a:pPr>
                      <a:r>
                        <a:rPr lang="en-US" sz="1200" b="0" i="0">
                          <a:solidFill>
                            <a:schemeClr val="dk1"/>
                          </a:solidFill>
                          <a:latin typeface="Arial"/>
                          <a:ea typeface="+mn-ea"/>
                          <a:cs typeface="+mn-cs"/>
                        </a:rPr>
                        <a:t>4.35</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a:buNone/>
                      </a:pPr>
                      <a:r>
                        <a:rPr lang="en-US" sz="1200" b="0" i="0">
                          <a:solidFill>
                            <a:schemeClr val="dk1"/>
                          </a:solidFill>
                          <a:latin typeface="Arial"/>
                          <a:ea typeface="+mn-ea"/>
                          <a:cs typeface="+mn-cs"/>
                        </a:rPr>
                        <a:t>4.37</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685800">
                        <a:buNone/>
                      </a:pPr>
                      <a:r>
                        <a:rPr lang="en-US" sz="1200" b="0" i="0">
                          <a:solidFill>
                            <a:schemeClr val="dk1"/>
                          </a:solidFill>
                          <a:latin typeface="Arial"/>
                          <a:ea typeface="+mn-ea"/>
                          <a:cs typeface="+mn-cs"/>
                        </a:rPr>
                        <a:t>101</a:t>
                      </a:r>
                    </a:p>
                  </a:txBody>
                  <a:tcPr anchor="ctr">
                    <a:lnL w="9525" cap="flat" cmpd="sng" algn="ctr">
                      <a:no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a16="http://schemas.microsoft.com/office/drawing/2014/main" val="10010"/>
                  </a:ext>
                </a:extLst>
              </a:tr>
              <a:tr h="252000">
                <a:tc>
                  <a:txBody>
                    <a:bodyPr/>
                    <a:lstStyle/>
                    <a:p>
                      <a:pPr marL="0" algn="l" defTabSz="685800">
                        <a:buNone/>
                      </a:pPr>
                      <a:r>
                        <a:rPr lang="en-US" sz="1200" b="1" i="0">
                          <a:solidFill>
                            <a:schemeClr val="dk1"/>
                          </a:solidFill>
                          <a:latin typeface="Arial"/>
                          <a:ea typeface="+mn-ea"/>
                          <a:cs typeface="+mn-cs"/>
                        </a:rPr>
                        <a:t>Fe 259.940</a:t>
                      </a:r>
                    </a:p>
                  </a:txBody>
                  <a:tcPr anchor="ctr">
                    <a:lnL w="9525" cap="flat" cmpd="sng" algn="ctr">
                      <a:solidFill>
                        <a:srgbClr val="0085D5"/>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a:buNone/>
                      </a:pPr>
                      <a:r>
                        <a:rPr lang="en-US" sz="1200" b="0" i="0">
                          <a:solidFill>
                            <a:schemeClr val="dk1"/>
                          </a:solidFill>
                          <a:latin typeface="Arial"/>
                          <a:ea typeface="+mn-ea"/>
                          <a:cs typeface="+mn-cs"/>
                        </a:rPr>
                        <a:t>1.8</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a:buNone/>
                      </a:pPr>
                      <a:r>
                        <a:rPr lang="en-US" sz="1200" b="0" i="0">
                          <a:solidFill>
                            <a:schemeClr val="dk1"/>
                          </a:solidFill>
                          <a:latin typeface="Arial"/>
                          <a:ea typeface="+mn-ea"/>
                          <a:cs typeface="+mn-cs"/>
                        </a:rPr>
                        <a:t>1.9</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685800">
                        <a:buNone/>
                      </a:pPr>
                      <a:r>
                        <a:rPr lang="en-US" sz="1200" b="0" i="0">
                          <a:solidFill>
                            <a:schemeClr val="dk1"/>
                          </a:solidFill>
                          <a:latin typeface="Arial"/>
                          <a:ea typeface="+mn-ea"/>
                          <a:cs typeface="+mn-cs"/>
                        </a:rPr>
                        <a:t>107</a:t>
                      </a:r>
                    </a:p>
                  </a:txBody>
                  <a:tcPr anchor="ctr">
                    <a:lnL w="9525" cap="flat" cmpd="sng" algn="ctr">
                      <a:no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a16="http://schemas.microsoft.com/office/drawing/2014/main" val="10011"/>
                  </a:ext>
                </a:extLst>
              </a:tr>
              <a:tr h="252000">
                <a:tc>
                  <a:txBody>
                    <a:bodyPr/>
                    <a:lstStyle/>
                    <a:p>
                      <a:pPr marL="0" algn="l" defTabSz="685800">
                        <a:buNone/>
                      </a:pPr>
                      <a:r>
                        <a:rPr lang="en-US" sz="1200" b="1" i="0">
                          <a:solidFill>
                            <a:schemeClr val="dk1"/>
                          </a:solidFill>
                          <a:latin typeface="Arial"/>
                          <a:ea typeface="+mn-ea"/>
                          <a:cs typeface="+mn-cs"/>
                        </a:rPr>
                        <a:t>Cu 327.395</a:t>
                      </a:r>
                    </a:p>
                  </a:txBody>
                  <a:tcPr anchor="ctr">
                    <a:lnL w="9525" cap="flat" cmpd="sng" algn="ctr">
                      <a:solidFill>
                        <a:srgbClr val="0085D5"/>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a:buNone/>
                      </a:pPr>
                      <a:r>
                        <a:rPr lang="en-US" sz="1200" b="0" i="0">
                          <a:solidFill>
                            <a:schemeClr val="dk1"/>
                          </a:solidFill>
                          <a:latin typeface="Arial"/>
                          <a:ea typeface="+mn-ea"/>
                          <a:cs typeface="+mn-cs"/>
                        </a:rPr>
                        <a:t>0.46</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a:buNone/>
                      </a:pPr>
                      <a:r>
                        <a:rPr lang="en-US" sz="1200" b="0" i="0">
                          <a:solidFill>
                            <a:schemeClr val="dk1"/>
                          </a:solidFill>
                          <a:latin typeface="Arial"/>
                          <a:ea typeface="+mn-ea"/>
                          <a:cs typeface="+mn-cs"/>
                        </a:rPr>
                        <a:t>0.46</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685800">
                        <a:buNone/>
                      </a:pPr>
                      <a:r>
                        <a:rPr lang="en-US" sz="1200" b="0" i="0">
                          <a:solidFill>
                            <a:schemeClr val="dk1"/>
                          </a:solidFill>
                          <a:latin typeface="Arial"/>
                          <a:ea typeface="+mn-ea"/>
                          <a:cs typeface="+mn-cs"/>
                        </a:rPr>
                        <a:t>100</a:t>
                      </a:r>
                    </a:p>
                  </a:txBody>
                  <a:tcPr anchor="ctr">
                    <a:lnL w="9525" cap="flat" cmpd="sng" algn="ctr">
                      <a:no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a16="http://schemas.microsoft.com/office/drawing/2014/main" val="10012"/>
                  </a:ext>
                </a:extLst>
              </a:tr>
              <a:tr h="252000">
                <a:tc>
                  <a:txBody>
                    <a:bodyPr/>
                    <a:lstStyle/>
                    <a:p>
                      <a:pPr marL="0" algn="l" defTabSz="685800">
                        <a:buNone/>
                      </a:pPr>
                      <a:r>
                        <a:rPr lang="en-US" sz="1200" b="1" i="0">
                          <a:solidFill>
                            <a:schemeClr val="dk1"/>
                          </a:solidFill>
                          <a:latin typeface="Arial"/>
                          <a:ea typeface="+mn-ea"/>
                          <a:cs typeface="+mn-cs"/>
                        </a:rPr>
                        <a:t>Mo 204.598</a:t>
                      </a:r>
                    </a:p>
                  </a:txBody>
                  <a:tcPr anchor="ctr">
                    <a:lnL w="9525" cap="flat" cmpd="sng" algn="ctr">
                      <a:solidFill>
                        <a:srgbClr val="0085D5"/>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a:buNone/>
                      </a:pPr>
                      <a:r>
                        <a:rPr lang="en-US" sz="1200" b="0" i="0">
                          <a:solidFill>
                            <a:schemeClr val="dk1"/>
                          </a:solidFill>
                          <a:latin typeface="Arial"/>
                          <a:ea typeface="+mn-ea"/>
                          <a:cs typeface="+mn-cs"/>
                        </a:rPr>
                        <a:t>0.29</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a:buNone/>
                      </a:pPr>
                      <a:r>
                        <a:rPr lang="en-US" sz="1200" b="0" i="0">
                          <a:solidFill>
                            <a:schemeClr val="dk1"/>
                          </a:solidFill>
                          <a:latin typeface="Arial"/>
                          <a:ea typeface="+mn-ea"/>
                          <a:cs typeface="+mn-cs"/>
                        </a:rPr>
                        <a:t>0.27</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685800">
                        <a:buNone/>
                      </a:pPr>
                      <a:r>
                        <a:rPr lang="en-US" sz="1200" b="0" i="0">
                          <a:solidFill>
                            <a:schemeClr val="dk1"/>
                          </a:solidFill>
                          <a:latin typeface="Arial"/>
                          <a:ea typeface="+mn-ea"/>
                          <a:cs typeface="+mn-cs"/>
                        </a:rPr>
                        <a:t>92</a:t>
                      </a:r>
                    </a:p>
                  </a:txBody>
                  <a:tcPr anchor="ctr">
                    <a:lnL w="9525" cap="flat" cmpd="sng" algn="ctr">
                      <a:no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a16="http://schemas.microsoft.com/office/drawing/2014/main" val="10013"/>
                  </a:ext>
                </a:extLst>
              </a:tr>
              <a:tr h="252000">
                <a:tc>
                  <a:txBody>
                    <a:bodyPr/>
                    <a:lstStyle/>
                    <a:p>
                      <a:pPr marL="0" algn="l" defTabSz="685800">
                        <a:buNone/>
                      </a:pPr>
                      <a:r>
                        <a:rPr lang="en-US" sz="1200" b="1" i="0">
                          <a:solidFill>
                            <a:schemeClr val="dk1"/>
                          </a:solidFill>
                          <a:latin typeface="Arial"/>
                          <a:ea typeface="+mn-ea"/>
                          <a:cs typeface="+mn-cs"/>
                        </a:rPr>
                        <a:t>Mn 257.610</a:t>
                      </a:r>
                    </a:p>
                  </a:txBody>
                  <a:tcPr anchor="ctr">
                    <a:lnL w="9525" cap="flat" cmpd="sng" algn="ctr">
                      <a:solidFill>
                        <a:srgbClr val="0085D5"/>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a:buNone/>
                      </a:pPr>
                      <a:r>
                        <a:rPr lang="en-US" sz="1200" b="0" i="0" dirty="0">
                          <a:solidFill>
                            <a:schemeClr val="dk1"/>
                          </a:solidFill>
                          <a:latin typeface="Arial"/>
                          <a:ea typeface="+mn-ea"/>
                          <a:cs typeface="+mn-cs"/>
                        </a:rPr>
                        <a:t>0.17</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685800">
                        <a:buNone/>
                      </a:pPr>
                      <a:r>
                        <a:rPr lang="en-US" sz="1200" b="0" i="0">
                          <a:solidFill>
                            <a:schemeClr val="dk1"/>
                          </a:solidFill>
                          <a:latin typeface="Arial"/>
                          <a:ea typeface="+mn-ea"/>
                          <a:cs typeface="+mn-cs"/>
                        </a:rPr>
                        <a:t>0.18</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685800">
                        <a:buNone/>
                      </a:pPr>
                      <a:r>
                        <a:rPr lang="en-US" sz="1200" b="0" i="0">
                          <a:solidFill>
                            <a:schemeClr val="dk1"/>
                          </a:solidFill>
                          <a:latin typeface="Arial"/>
                          <a:ea typeface="+mn-ea"/>
                          <a:cs typeface="+mn-cs"/>
                        </a:rPr>
                        <a:t>103</a:t>
                      </a:r>
                    </a:p>
                  </a:txBody>
                  <a:tcPr anchor="ctr">
                    <a:lnL w="9525" cap="flat" cmpd="sng" algn="ctr">
                      <a:no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a16="http://schemas.microsoft.com/office/drawing/2014/main" val="10014"/>
                  </a:ext>
                </a:extLst>
              </a:tr>
            </a:tbl>
          </a:graphicData>
        </a:graphic>
      </p:graphicFrame>
      <p:sp>
        <p:nvSpPr>
          <p:cNvPr id="13" name="Rectangle 3"/>
          <p:cNvSpPr/>
          <p:nvPr/>
        </p:nvSpPr>
        <p:spPr>
          <a:xfrm>
            <a:off x="7267575" y="1612800"/>
            <a:ext cx="1444626" cy="830997"/>
          </a:xfrm>
          <a:prstGeom prst="rect">
            <a:avLst/>
          </a:prstGeom>
        </p:spPr>
        <p:txBody>
          <a:bodyPr wrap="square" lIns="0">
            <a:spAutoFit/>
          </a:bodyPr>
          <a:lstStyle/>
          <a:p>
            <a:pPr algn="l" defTabSz="914400">
              <a:spcAft>
                <a:spcPts val="300"/>
              </a:spcAft>
              <a:buNone/>
            </a:pPr>
            <a:r>
              <a:rPr lang="en-US" sz="1200" b="0" i="1" dirty="0" err="1">
                <a:solidFill>
                  <a:srgbClr val="4D4D4D"/>
                </a:solidFill>
                <a:latin typeface="Arial"/>
                <a:ea typeface="+mn-ea"/>
                <a:cs typeface="+mn-cs"/>
              </a:rPr>
              <a:t>采用</a:t>
            </a:r>
            <a:r>
              <a:rPr lang="en-US" sz="1200" b="0" i="1" dirty="0">
                <a:solidFill>
                  <a:srgbClr val="4D4D4D"/>
                </a:solidFill>
                <a:latin typeface="Arial"/>
                <a:ea typeface="+mn-ea"/>
                <a:cs typeface="+mn-cs"/>
              </a:rPr>
              <a:t> 5100 SVDV ICP-OES </a:t>
            </a:r>
            <a:r>
              <a:rPr lang="en-US" sz="1200" b="0" i="1" dirty="0" err="1">
                <a:solidFill>
                  <a:srgbClr val="4D4D4D"/>
                </a:solidFill>
                <a:latin typeface="Arial"/>
                <a:ea typeface="+mn-ea"/>
                <a:cs typeface="+mn-cs"/>
              </a:rPr>
              <a:t>分析</a:t>
            </a:r>
            <a:r>
              <a:rPr lang="en-US" sz="1200" b="0" i="1" dirty="0">
                <a:solidFill>
                  <a:srgbClr val="4D4D4D"/>
                </a:solidFill>
                <a:latin typeface="Arial"/>
                <a:ea typeface="+mn-ea"/>
                <a:cs typeface="+mn-cs"/>
              </a:rPr>
              <a:t> NIST </a:t>
            </a:r>
            <a:r>
              <a:rPr lang="en-US" sz="1200" b="0" i="1" dirty="0" err="1">
                <a:solidFill>
                  <a:srgbClr val="4D4D4D"/>
                </a:solidFill>
                <a:latin typeface="Arial"/>
                <a:ea typeface="+mn-ea"/>
                <a:cs typeface="+mn-cs"/>
              </a:rPr>
              <a:t>奶粉</a:t>
            </a:r>
            <a:r>
              <a:rPr lang="en-US" sz="1200" b="0" i="1" dirty="0">
                <a:solidFill>
                  <a:srgbClr val="4D4D4D"/>
                </a:solidFill>
                <a:latin typeface="Arial"/>
                <a:ea typeface="+mn-ea"/>
                <a:cs typeface="+mn-cs"/>
              </a:rPr>
              <a:t> 8435 SRM</a:t>
            </a:r>
          </a:p>
        </p:txBody>
      </p:sp>
    </p:spTree>
    <p:extLst>
      <p:ext uri="{BB962C8B-B14F-4D97-AF65-F5344CB8AC3E}">
        <p14:creationId xmlns:p14="http://schemas.microsoft.com/office/powerpoint/2010/main" val="178187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68" y="1445283"/>
            <a:ext cx="3697348" cy="2406017"/>
          </a:xfrm>
          <a:prstGeom prst="rect">
            <a:avLst/>
          </a:prstGeom>
        </p:spPr>
      </p:pic>
      <p:sp>
        <p:nvSpPr>
          <p:cNvPr id="2" name="Title 1"/>
          <p:cNvSpPr>
            <a:spLocks noGrp="1"/>
          </p:cNvSpPr>
          <p:nvPr>
            <p:ph type="title"/>
          </p:nvPr>
        </p:nvSpPr>
        <p:spPr>
          <a:xfrm>
            <a:off x="228600" y="344085"/>
            <a:ext cx="8915400" cy="996696"/>
          </a:xfrm>
        </p:spPr>
        <p:txBody>
          <a:bodyPr>
            <a:normAutofit fontScale="90000"/>
          </a:bodyPr>
          <a:lstStyle/>
          <a:p>
            <a:pPr algn="l" defTabSz="685800">
              <a:spcBef>
                <a:spcPts val="1"/>
              </a:spcBef>
              <a:spcAft>
                <a:spcPts val="300"/>
              </a:spcAft>
              <a:buNone/>
            </a:pPr>
            <a:r>
              <a:rPr lang="en-US" sz="3600" b="0" i="0">
                <a:solidFill>
                  <a:srgbClr val="000000"/>
                </a:solidFill>
                <a:latin typeface="Arial Narrow"/>
                <a:ea typeface="+mj-ea"/>
                <a:cs typeface="Arial Narrow"/>
              </a:rPr>
              <a:t>电感耦合等离子体发射光谱</a:t>
            </a:r>
            <a:br>
              <a:rPr lang="en-US" sz="3600" b="0" i="0">
                <a:solidFill>
                  <a:srgbClr val="000000"/>
                </a:solidFill>
                <a:latin typeface="Arial Narrow"/>
                <a:ea typeface="+mj-ea"/>
                <a:cs typeface="Arial Narrow"/>
              </a:rPr>
            </a:br>
            <a:r>
              <a:rPr lang="en-US" sz="3100" b="0" i="0">
                <a:solidFill>
                  <a:srgbClr val="000000"/>
                </a:solidFill>
                <a:latin typeface="Arial Narrow"/>
                <a:ea typeface="+mj-ea"/>
                <a:cs typeface="Arial Narrow"/>
              </a:rPr>
              <a:t>生物柴油分析</a:t>
            </a:r>
          </a:p>
        </p:txBody>
      </p:sp>
      <p:grpSp>
        <p:nvGrpSpPr>
          <p:cNvPr id="10" name="Group 9"/>
          <p:cNvGrpSpPr/>
          <p:nvPr/>
        </p:nvGrpSpPr>
        <p:grpSpPr>
          <a:xfrm>
            <a:off x="0" y="6085641"/>
            <a:ext cx="619067" cy="246221"/>
            <a:chOff x="1689099" y="6028267"/>
            <a:chExt cx="1087983" cy="246221"/>
          </a:xfrm>
        </p:grpSpPr>
        <p:sp>
          <p:nvSpPr>
            <p:cNvPr id="11" name="Action Button: Custom 10">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Chevron 11">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Chevron 12">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4" name="TextBox 13">
              <a:hlinkClick r:id="rId4"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sz="1000" b="1" i="0" dirty="0">
                <a:solidFill>
                  <a:srgbClr val="FFFFFF"/>
                </a:solidFill>
                <a:latin typeface="Arial"/>
                <a:ea typeface="+mn-ea"/>
                <a:cs typeface="+mn-cs"/>
              </a:endParaRPr>
            </a:p>
          </p:txBody>
        </p:sp>
      </p:grpSp>
      <p:sp>
        <p:nvSpPr>
          <p:cNvPr id="16" name="Rectangle 3"/>
          <p:cNvSpPr/>
          <p:nvPr/>
        </p:nvSpPr>
        <p:spPr>
          <a:xfrm>
            <a:off x="4788000" y="5868000"/>
            <a:ext cx="3848000" cy="461665"/>
          </a:xfrm>
          <a:prstGeom prst="rect">
            <a:avLst/>
          </a:prstGeom>
        </p:spPr>
        <p:txBody>
          <a:bodyPr wrap="square" lIns="0">
            <a:spAutoFit/>
          </a:bodyPr>
          <a:lstStyle/>
          <a:p>
            <a:pPr algn="l" defTabSz="914400">
              <a:spcBef>
                <a:spcPts val="500"/>
              </a:spcBef>
              <a:buNone/>
            </a:pPr>
            <a:r>
              <a:rPr lang="en-US" sz="1200" b="0" i="0" dirty="0" err="1">
                <a:solidFill>
                  <a:srgbClr val="777777"/>
                </a:solidFill>
                <a:latin typeface="Arial"/>
                <a:ea typeface="+mn-ea"/>
                <a:cs typeface="+mn-cs"/>
              </a:rPr>
              <a:t>来源：</a:t>
            </a:r>
            <a:r>
              <a:rPr lang="en-US" sz="1200" b="0" i="0" dirty="0" err="1">
                <a:solidFill>
                  <a:srgbClr val="777777"/>
                </a:solidFill>
                <a:latin typeface="Arial"/>
                <a:ea typeface="+mn-ea"/>
                <a:cs typeface="+mn-cs"/>
                <a:hlinkClick r:id="rId5"/>
              </a:rPr>
              <a:t>使用</a:t>
            </a:r>
            <a:r>
              <a:rPr lang="en-US" sz="1200" b="0" i="0" dirty="0">
                <a:solidFill>
                  <a:srgbClr val="777777"/>
                </a:solidFill>
                <a:latin typeface="Arial"/>
                <a:ea typeface="+mn-ea"/>
                <a:cs typeface="+mn-cs"/>
                <a:hlinkClick r:id="rId5"/>
              </a:rPr>
              <a:t> Agilent 5100 SVDV ICP-OES </a:t>
            </a:r>
            <a:r>
              <a:rPr lang="en-US" sz="1200" b="0" i="0" dirty="0" err="1">
                <a:solidFill>
                  <a:srgbClr val="777777"/>
                </a:solidFill>
                <a:latin typeface="Arial"/>
                <a:ea typeface="+mn-ea"/>
                <a:cs typeface="+mn-cs"/>
                <a:hlinkClick r:id="rId5"/>
              </a:rPr>
              <a:t>分析生物柴油（遵循</a:t>
            </a:r>
            <a:r>
              <a:rPr lang="en-US" sz="1200" b="0" i="0" dirty="0">
                <a:solidFill>
                  <a:srgbClr val="777777"/>
                </a:solidFill>
                <a:latin typeface="Arial"/>
                <a:ea typeface="+mn-ea"/>
                <a:cs typeface="+mn-cs"/>
                <a:hlinkClick r:id="rId5"/>
              </a:rPr>
              <a:t> ASTM D6751 与 EN 14214）</a:t>
            </a:r>
          </a:p>
        </p:txBody>
      </p:sp>
      <p:graphicFrame>
        <p:nvGraphicFramePr>
          <p:cNvPr id="17" name="Table 14"/>
          <p:cNvGraphicFramePr>
            <a:graphicFrameLocks noGrp="1"/>
          </p:cNvGraphicFramePr>
          <p:nvPr>
            <p:extLst>
              <p:ext uri="{D42A27DB-BD31-4B8C-83A1-F6EECF244321}">
                <p14:modId xmlns:p14="http://schemas.microsoft.com/office/powerpoint/2010/main" val="3931660474"/>
              </p:ext>
            </p:extLst>
          </p:nvPr>
        </p:nvGraphicFramePr>
        <p:xfrm>
          <a:off x="3784638" y="1612800"/>
          <a:ext cx="5112944" cy="3423600"/>
        </p:xfrm>
        <a:graphic>
          <a:graphicData uri="http://schemas.openxmlformats.org/drawingml/2006/table">
            <a:tbl>
              <a:tblPr firstRow="1" bandRow="1">
                <a:tableStyleId>{B301B821-A1FF-4177-AEE7-76D212191A09}</a:tableStyleId>
              </a:tblPr>
              <a:tblGrid>
                <a:gridCol w="774943">
                  <a:extLst>
                    <a:ext uri="{9D8B030D-6E8A-4147-A177-3AD203B41FA5}">
                      <a16:colId xmlns:a16="http://schemas.microsoft.com/office/drawing/2014/main" val="20000"/>
                    </a:ext>
                  </a:extLst>
                </a:gridCol>
                <a:gridCol w="731608">
                  <a:extLst>
                    <a:ext uri="{9D8B030D-6E8A-4147-A177-3AD203B41FA5}">
                      <a16:colId xmlns:a16="http://schemas.microsoft.com/office/drawing/2014/main" val="20001"/>
                    </a:ext>
                  </a:extLst>
                </a:gridCol>
                <a:gridCol w="1073845">
                  <a:extLst>
                    <a:ext uri="{9D8B030D-6E8A-4147-A177-3AD203B41FA5}">
                      <a16:colId xmlns:a16="http://schemas.microsoft.com/office/drawing/2014/main" val="20002"/>
                    </a:ext>
                  </a:extLst>
                </a:gridCol>
                <a:gridCol w="958261">
                  <a:extLst>
                    <a:ext uri="{9D8B030D-6E8A-4147-A177-3AD203B41FA5}">
                      <a16:colId xmlns:a16="http://schemas.microsoft.com/office/drawing/2014/main" val="20003"/>
                    </a:ext>
                  </a:extLst>
                </a:gridCol>
                <a:gridCol w="958261">
                  <a:extLst>
                    <a:ext uri="{9D8B030D-6E8A-4147-A177-3AD203B41FA5}">
                      <a16:colId xmlns:a16="http://schemas.microsoft.com/office/drawing/2014/main" val="20004"/>
                    </a:ext>
                  </a:extLst>
                </a:gridCol>
                <a:gridCol w="616026">
                  <a:extLst>
                    <a:ext uri="{9D8B030D-6E8A-4147-A177-3AD203B41FA5}">
                      <a16:colId xmlns:a16="http://schemas.microsoft.com/office/drawing/2014/main" val="20005"/>
                    </a:ext>
                  </a:extLst>
                </a:gridCol>
              </a:tblGrid>
              <a:tr h="360000">
                <a:tc>
                  <a:txBody>
                    <a:bodyPr/>
                    <a:lstStyle/>
                    <a:p>
                      <a:pPr marL="0" algn="ctr" defTabSz="685800">
                        <a:buNone/>
                      </a:pPr>
                      <a:r>
                        <a:rPr lang="en-US" sz="1200" b="1" i="0" dirty="0" err="1">
                          <a:solidFill>
                            <a:schemeClr val="lt1"/>
                          </a:solidFill>
                          <a:latin typeface="Arial"/>
                          <a:ea typeface="+mn-ea"/>
                          <a:cs typeface="+mn-cs"/>
                        </a:rPr>
                        <a:t>元素</a:t>
                      </a:r>
                      <a:endParaRPr lang="en-US" sz="1200" b="1" i="0" dirty="0">
                        <a:solidFill>
                          <a:schemeClr val="lt1"/>
                        </a:solidFill>
                        <a:latin typeface="Arial"/>
                        <a:ea typeface="+mn-ea"/>
                        <a:cs typeface="+mn-cs"/>
                      </a:endParaRPr>
                    </a:p>
                  </a:txBody>
                  <a:tcPr marL="72000" marR="36000">
                    <a:solidFill>
                      <a:srgbClr val="0085D5"/>
                    </a:solidFill>
                  </a:tcPr>
                </a:tc>
                <a:tc>
                  <a:txBody>
                    <a:bodyPr/>
                    <a:lstStyle/>
                    <a:p>
                      <a:pPr marL="0" algn="ctr" defTabSz="685800">
                        <a:buNone/>
                      </a:pPr>
                      <a:r>
                        <a:rPr lang="en-US" sz="1200" b="1" i="0">
                          <a:solidFill>
                            <a:schemeClr val="lt1"/>
                          </a:solidFill>
                          <a:latin typeface="Symbol"/>
                          <a:ea typeface="+mn-ea"/>
                          <a:cs typeface="+mn-cs"/>
                        </a:rPr>
                        <a:t>l</a:t>
                      </a:r>
                      <a:r>
                        <a:rPr lang="en-US" sz="1200" b="1" i="0" baseline="0">
                          <a:solidFill>
                            <a:schemeClr val="lt1"/>
                          </a:solidFill>
                          <a:latin typeface="Arial"/>
                          <a:ea typeface="+mn-ea"/>
                          <a:cs typeface="+mn-cs"/>
                        </a:rPr>
                        <a:t> </a:t>
                      </a:r>
                    </a:p>
                    <a:p>
                      <a:pPr marL="0" algn="ctr" defTabSz="685800">
                        <a:buNone/>
                      </a:pPr>
                      <a:r>
                        <a:rPr lang="en-US" sz="1200" b="0" i="0" baseline="0">
                          <a:solidFill>
                            <a:schemeClr val="lt1"/>
                          </a:solidFill>
                          <a:latin typeface="Arial"/>
                          <a:ea typeface="+mn-ea"/>
                          <a:cs typeface="+mn-cs"/>
                        </a:rPr>
                        <a:t>(nm)</a:t>
                      </a:r>
                    </a:p>
                  </a:txBody>
                  <a:tcPr marL="36000" marR="36000">
                    <a:solidFill>
                      <a:srgbClr val="0085D5"/>
                    </a:solidFill>
                  </a:tcPr>
                </a:tc>
                <a:tc>
                  <a:txBody>
                    <a:bodyPr/>
                    <a:lstStyle/>
                    <a:p>
                      <a:pPr marL="0" algn="ctr" defTabSz="685800">
                        <a:buNone/>
                      </a:pPr>
                      <a:r>
                        <a:rPr lang="en-US" sz="1200" b="1" i="0" dirty="0" err="1">
                          <a:solidFill>
                            <a:schemeClr val="lt1"/>
                          </a:solidFill>
                          <a:latin typeface="Arial"/>
                          <a:ea typeface="+mn-ea"/>
                          <a:cs typeface="+mn-cs"/>
                        </a:rPr>
                        <a:t>采用的</a:t>
                      </a:r>
                      <a:br>
                        <a:rPr lang="en-US" sz="1200" b="1" i="0" dirty="0">
                          <a:solidFill>
                            <a:schemeClr val="lt1"/>
                          </a:solidFill>
                          <a:latin typeface="Arial"/>
                          <a:ea typeface="+mn-ea"/>
                          <a:cs typeface="+mn-cs"/>
                        </a:rPr>
                      </a:br>
                      <a:r>
                        <a:rPr lang="en-US" sz="1200" b="1" i="0" dirty="0" err="1">
                          <a:solidFill>
                            <a:schemeClr val="lt1"/>
                          </a:solidFill>
                          <a:latin typeface="Arial"/>
                          <a:ea typeface="+mn-ea"/>
                          <a:cs typeface="+mn-cs"/>
                        </a:rPr>
                        <a:t>背景校正</a:t>
                      </a:r>
                      <a:endParaRPr lang="en-US" sz="1200" b="1" i="0" dirty="0">
                        <a:solidFill>
                          <a:schemeClr val="lt1"/>
                        </a:solidFill>
                        <a:latin typeface="Arial"/>
                        <a:ea typeface="+mn-ea"/>
                        <a:cs typeface="+mn-cs"/>
                      </a:endParaRPr>
                    </a:p>
                  </a:txBody>
                  <a:tcPr marL="36000" marR="36000">
                    <a:solidFill>
                      <a:srgbClr val="0085D5"/>
                    </a:solidFill>
                  </a:tcPr>
                </a:tc>
                <a:tc>
                  <a:txBody>
                    <a:bodyPr/>
                    <a:lstStyle/>
                    <a:p>
                      <a:pPr marL="0" algn="ctr" defTabSz="685800">
                        <a:buNone/>
                      </a:pPr>
                      <a:r>
                        <a:rPr lang="en-US" sz="1200" b="1" i="0">
                          <a:solidFill>
                            <a:schemeClr val="lt1"/>
                          </a:solidFill>
                          <a:latin typeface="Arial"/>
                          <a:ea typeface="+mn-ea"/>
                          <a:cs typeface="+mn-cs"/>
                        </a:rPr>
                        <a:t>校准范围</a:t>
                      </a:r>
                      <a:r>
                        <a:rPr lang="en-US" sz="1200" b="1" i="0" baseline="0">
                          <a:solidFill>
                            <a:schemeClr val="lt1"/>
                          </a:solidFill>
                          <a:latin typeface="Arial"/>
                          <a:ea typeface="+mn-ea"/>
                          <a:cs typeface="+mn-cs"/>
                        </a:rPr>
                        <a:t> </a:t>
                      </a:r>
                      <a:r>
                        <a:rPr lang="en-US" sz="1200" b="0" i="0" baseline="0">
                          <a:solidFill>
                            <a:schemeClr val="lt1"/>
                          </a:solidFill>
                          <a:latin typeface="Arial"/>
                          <a:ea typeface="+mn-ea"/>
                          <a:cs typeface="+mn-cs"/>
                        </a:rPr>
                        <a:t>(mg/kg)</a:t>
                      </a:r>
                    </a:p>
                  </a:txBody>
                  <a:tcPr marL="36000" marR="36000">
                    <a:solidFill>
                      <a:srgbClr val="0085D5"/>
                    </a:solidFill>
                  </a:tcPr>
                </a:tc>
                <a:tc>
                  <a:txBody>
                    <a:bodyPr/>
                    <a:lstStyle/>
                    <a:p>
                      <a:pPr marL="0" algn="ctr" defTabSz="685800">
                        <a:buNone/>
                      </a:pPr>
                      <a:r>
                        <a:rPr lang="en-US" sz="1200" b="1" i="0">
                          <a:solidFill>
                            <a:schemeClr val="lt1"/>
                          </a:solidFill>
                          <a:latin typeface="Arial"/>
                          <a:ea typeface="+mn-ea"/>
                          <a:cs typeface="+mn-cs"/>
                        </a:rPr>
                        <a:t>相关</a:t>
                      </a:r>
                      <a:r>
                        <a:rPr lang="en-US" sz="1200" b="1" i="0" baseline="0">
                          <a:solidFill>
                            <a:schemeClr val="lt1"/>
                          </a:solidFill>
                          <a:latin typeface="Arial"/>
                          <a:ea typeface="+mn-ea"/>
                          <a:cs typeface="+mn-cs"/>
                        </a:rPr>
                        <a:t>系数</a:t>
                      </a:r>
                    </a:p>
                  </a:txBody>
                  <a:tcPr marL="36000" marR="36000">
                    <a:solidFill>
                      <a:srgbClr val="0085D5"/>
                    </a:solidFill>
                  </a:tcPr>
                </a:tc>
                <a:tc>
                  <a:txBody>
                    <a:bodyPr/>
                    <a:lstStyle/>
                    <a:p>
                      <a:pPr marL="0" algn="ctr" defTabSz="685800">
                        <a:buNone/>
                      </a:pPr>
                      <a:r>
                        <a:rPr lang="en-US" sz="1200" b="1" i="0" dirty="0">
                          <a:solidFill>
                            <a:schemeClr val="lt1"/>
                          </a:solidFill>
                          <a:latin typeface="Arial"/>
                          <a:ea typeface="+mn-ea"/>
                          <a:cs typeface="+mn-cs"/>
                        </a:rPr>
                        <a:t>MDL </a:t>
                      </a:r>
                      <a:r>
                        <a:rPr lang="en-US" sz="1200" b="0" i="0" dirty="0">
                          <a:solidFill>
                            <a:schemeClr val="lt1"/>
                          </a:solidFill>
                          <a:latin typeface="Arial"/>
                          <a:ea typeface="+mn-ea"/>
                          <a:cs typeface="+mn-cs"/>
                        </a:rPr>
                        <a:t>(ppm)</a:t>
                      </a:r>
                    </a:p>
                  </a:txBody>
                  <a:tcPr marL="36000" marR="36000">
                    <a:solidFill>
                      <a:srgbClr val="0085D5"/>
                    </a:solidFill>
                  </a:tcPr>
                </a:tc>
                <a:extLst>
                  <a:ext uri="{0D108BD9-81ED-4DB2-BD59-A6C34878D82A}">
                    <a16:rowId xmlns:a16="http://schemas.microsoft.com/office/drawing/2014/main" val="10000"/>
                  </a:ext>
                </a:extLst>
              </a:tr>
              <a:tr h="342000">
                <a:tc>
                  <a:txBody>
                    <a:bodyPr/>
                    <a:lstStyle/>
                    <a:p>
                      <a:pPr marL="0" algn="l" defTabSz="685800">
                        <a:buNone/>
                      </a:pPr>
                      <a:r>
                        <a:rPr lang="en-US" sz="1200" b="1" i="0">
                          <a:solidFill>
                            <a:schemeClr val="dk1"/>
                          </a:solidFill>
                          <a:latin typeface="Arial"/>
                          <a:ea typeface="+mn-ea"/>
                          <a:cs typeface="+mn-cs"/>
                        </a:rPr>
                        <a:t>Ca</a:t>
                      </a:r>
                    </a:p>
                  </a:txBody>
                  <a:tcPr marL="72000" anchor="ctr">
                    <a:noFill/>
                  </a:tcPr>
                </a:tc>
                <a:tc>
                  <a:txBody>
                    <a:bodyPr/>
                    <a:lstStyle/>
                    <a:p>
                      <a:pPr marL="0" algn="ctr" defTabSz="685800">
                        <a:buNone/>
                      </a:pPr>
                      <a:r>
                        <a:rPr lang="en-US" sz="1200" b="0" i="0">
                          <a:solidFill>
                            <a:schemeClr val="dk1"/>
                          </a:solidFill>
                          <a:latin typeface="Arial"/>
                          <a:ea typeface="+mn-ea"/>
                          <a:cs typeface="+mn-cs"/>
                        </a:rPr>
                        <a:t>422.673</a:t>
                      </a:r>
                    </a:p>
                  </a:txBody>
                  <a:tcPr anchor="ctr">
                    <a:noFill/>
                  </a:tcPr>
                </a:tc>
                <a:tc>
                  <a:txBody>
                    <a:bodyPr/>
                    <a:lstStyle/>
                    <a:p>
                      <a:pPr marL="0" algn="ctr" defTabSz="685800">
                        <a:buNone/>
                      </a:pPr>
                      <a:r>
                        <a:rPr lang="en-US" sz="1200" b="0" i="0">
                          <a:solidFill>
                            <a:schemeClr val="dk1"/>
                          </a:solidFill>
                          <a:latin typeface="Arial"/>
                          <a:ea typeface="+mn-ea"/>
                          <a:cs typeface="+mn-cs"/>
                        </a:rPr>
                        <a:t>拟合</a:t>
                      </a:r>
                    </a:p>
                  </a:txBody>
                  <a:tcPr anchor="ctr">
                    <a:noFill/>
                  </a:tcPr>
                </a:tc>
                <a:tc>
                  <a:txBody>
                    <a:bodyPr/>
                    <a:lstStyle/>
                    <a:p>
                      <a:pPr marL="0" algn="ctr" defTabSz="685800">
                        <a:buNone/>
                      </a:pPr>
                      <a:r>
                        <a:rPr lang="en-US" sz="1200" b="0" i="0">
                          <a:solidFill>
                            <a:schemeClr val="dk1"/>
                          </a:solidFill>
                          <a:latin typeface="Arial"/>
                          <a:ea typeface="+mn-ea"/>
                          <a:cs typeface="+mn-cs"/>
                        </a:rPr>
                        <a:t>0-2</a:t>
                      </a:r>
                    </a:p>
                  </a:txBody>
                  <a:tcPr anchor="ctr">
                    <a:noFill/>
                  </a:tcPr>
                </a:tc>
                <a:tc>
                  <a:txBody>
                    <a:bodyPr/>
                    <a:lstStyle/>
                    <a:p>
                      <a:pPr marL="0" algn="ctr" defTabSz="685800">
                        <a:buNone/>
                      </a:pPr>
                      <a:r>
                        <a:rPr lang="en-US" sz="1200" b="0" i="0">
                          <a:solidFill>
                            <a:schemeClr val="dk1"/>
                          </a:solidFill>
                          <a:latin typeface="Arial"/>
                          <a:ea typeface="+mn-ea"/>
                          <a:cs typeface="+mn-cs"/>
                        </a:rPr>
                        <a:t>0.99995</a:t>
                      </a:r>
                    </a:p>
                  </a:txBody>
                  <a:tcPr anchor="ctr">
                    <a:noFill/>
                  </a:tcPr>
                </a:tc>
                <a:tc>
                  <a:txBody>
                    <a:bodyPr/>
                    <a:lstStyle/>
                    <a:p>
                      <a:pPr marL="0" algn="ctr" defTabSz="685800">
                        <a:buNone/>
                      </a:pPr>
                      <a:r>
                        <a:rPr lang="en-US" sz="1200" b="0" i="0">
                          <a:solidFill>
                            <a:schemeClr val="dk1"/>
                          </a:solidFill>
                          <a:latin typeface="Arial"/>
                          <a:ea typeface="+mn-ea"/>
                          <a:cs typeface="+mn-cs"/>
                        </a:rPr>
                        <a:t>0.004</a:t>
                      </a:r>
                    </a:p>
                  </a:txBody>
                  <a:tcPr anchor="ctr">
                    <a:noFill/>
                  </a:tcPr>
                </a:tc>
                <a:extLst>
                  <a:ext uri="{0D108BD9-81ED-4DB2-BD59-A6C34878D82A}">
                    <a16:rowId xmlns:a16="http://schemas.microsoft.com/office/drawing/2014/main" val="10001"/>
                  </a:ext>
                </a:extLst>
              </a:tr>
              <a:tr h="342000">
                <a:tc>
                  <a:txBody>
                    <a:bodyPr/>
                    <a:lstStyle/>
                    <a:p>
                      <a:pPr marL="0" algn="l" defTabSz="685800">
                        <a:buNone/>
                      </a:pPr>
                      <a:r>
                        <a:rPr lang="en-US" sz="1200" b="1" i="0">
                          <a:solidFill>
                            <a:schemeClr val="dk1"/>
                          </a:solidFill>
                          <a:latin typeface="Arial"/>
                          <a:ea typeface="+mn-ea"/>
                          <a:cs typeface="+mn-cs"/>
                        </a:rPr>
                        <a:t>K</a:t>
                      </a:r>
                    </a:p>
                  </a:txBody>
                  <a:tcPr marL="72000" anchor="ctr">
                    <a:noFill/>
                  </a:tcPr>
                </a:tc>
                <a:tc>
                  <a:txBody>
                    <a:bodyPr/>
                    <a:lstStyle/>
                    <a:p>
                      <a:pPr marL="0" algn="ctr" defTabSz="685800">
                        <a:buNone/>
                      </a:pPr>
                      <a:r>
                        <a:rPr lang="en-US" sz="1200" b="0" i="0">
                          <a:solidFill>
                            <a:schemeClr val="dk1"/>
                          </a:solidFill>
                          <a:latin typeface="Arial"/>
                          <a:ea typeface="+mn-ea"/>
                          <a:cs typeface="+mn-cs"/>
                        </a:rPr>
                        <a:t>766.491</a:t>
                      </a:r>
                    </a:p>
                  </a:txBody>
                  <a:tcPr anchor="ctr">
                    <a:noFill/>
                  </a:tcPr>
                </a:tc>
                <a:tc>
                  <a:txBody>
                    <a:bodyPr/>
                    <a:lstStyle/>
                    <a:p>
                      <a:pPr marL="0" algn="ctr" defTabSz="685800">
                        <a:buNone/>
                      </a:pPr>
                      <a:r>
                        <a:rPr lang="en-US" sz="1200" b="0" i="0">
                          <a:solidFill>
                            <a:schemeClr val="dk1"/>
                          </a:solidFill>
                          <a:latin typeface="Arial"/>
                          <a:ea typeface="+mn-ea"/>
                          <a:cs typeface="+mn-cs"/>
                        </a:rPr>
                        <a:t>快速自动曲线拟合技术</a:t>
                      </a:r>
                    </a:p>
                  </a:txBody>
                  <a:tcPr anchor="ctr">
                    <a:noFill/>
                  </a:tcPr>
                </a:tc>
                <a:tc>
                  <a:txBody>
                    <a:bodyPr/>
                    <a:lstStyle/>
                    <a:p>
                      <a:pPr marL="0" algn="ctr" defTabSz="685800">
                        <a:buNone/>
                      </a:pPr>
                      <a:r>
                        <a:rPr lang="en-US" sz="1200" b="0" i="0">
                          <a:solidFill>
                            <a:schemeClr val="dk1"/>
                          </a:solidFill>
                          <a:latin typeface="Arial"/>
                          <a:ea typeface="+mn-ea"/>
                          <a:cs typeface="+mn-cs"/>
                        </a:rPr>
                        <a:t>0-2</a:t>
                      </a:r>
                    </a:p>
                  </a:txBody>
                  <a:tcPr anchor="ctr">
                    <a:noFill/>
                  </a:tcPr>
                </a:tc>
                <a:tc>
                  <a:txBody>
                    <a:bodyPr/>
                    <a:lstStyle/>
                    <a:p>
                      <a:pPr marL="0" algn="ctr" defTabSz="685800">
                        <a:buNone/>
                      </a:pPr>
                      <a:r>
                        <a:rPr lang="en-US" sz="1200" b="0" i="0">
                          <a:solidFill>
                            <a:schemeClr val="dk1"/>
                          </a:solidFill>
                          <a:latin typeface="Arial"/>
                          <a:ea typeface="+mn-ea"/>
                          <a:cs typeface="+mn-cs"/>
                        </a:rPr>
                        <a:t>0.99996</a:t>
                      </a:r>
                    </a:p>
                  </a:txBody>
                  <a:tcPr anchor="ctr">
                    <a:noFill/>
                  </a:tcPr>
                </a:tc>
                <a:tc>
                  <a:txBody>
                    <a:bodyPr/>
                    <a:lstStyle/>
                    <a:p>
                      <a:pPr marL="0" algn="ctr" defTabSz="685800">
                        <a:buNone/>
                      </a:pPr>
                      <a:r>
                        <a:rPr lang="en-US" sz="1200" b="0" i="0">
                          <a:solidFill>
                            <a:schemeClr val="dk1"/>
                          </a:solidFill>
                          <a:latin typeface="Arial"/>
                          <a:ea typeface="+mn-ea"/>
                          <a:cs typeface="+mn-cs"/>
                        </a:rPr>
                        <a:t>0.008</a:t>
                      </a:r>
                    </a:p>
                  </a:txBody>
                  <a:tcPr anchor="ctr">
                    <a:noFill/>
                  </a:tcPr>
                </a:tc>
                <a:extLst>
                  <a:ext uri="{0D108BD9-81ED-4DB2-BD59-A6C34878D82A}">
                    <a16:rowId xmlns:a16="http://schemas.microsoft.com/office/drawing/2014/main" val="10002"/>
                  </a:ext>
                </a:extLst>
              </a:tr>
              <a:tr h="342000">
                <a:tc>
                  <a:txBody>
                    <a:bodyPr/>
                    <a:lstStyle/>
                    <a:p>
                      <a:pPr marL="0" algn="l" defTabSz="685800">
                        <a:buNone/>
                      </a:pPr>
                      <a:r>
                        <a:rPr lang="en-US" sz="1200" b="1" i="0">
                          <a:solidFill>
                            <a:schemeClr val="dk1"/>
                          </a:solidFill>
                          <a:latin typeface="Arial"/>
                          <a:ea typeface="+mn-ea"/>
                          <a:cs typeface="+mn-cs"/>
                        </a:rPr>
                        <a:t>K</a:t>
                      </a:r>
                    </a:p>
                  </a:txBody>
                  <a:tcPr marL="72000" anchor="ctr">
                    <a:noFill/>
                  </a:tcPr>
                </a:tc>
                <a:tc>
                  <a:txBody>
                    <a:bodyPr/>
                    <a:lstStyle/>
                    <a:p>
                      <a:pPr marL="0" algn="ctr" defTabSz="685800">
                        <a:buNone/>
                      </a:pPr>
                      <a:r>
                        <a:rPr lang="en-US" sz="1200" b="0" i="0">
                          <a:solidFill>
                            <a:schemeClr val="dk1"/>
                          </a:solidFill>
                          <a:latin typeface="Arial"/>
                          <a:ea typeface="+mn-ea"/>
                          <a:cs typeface="+mn-cs"/>
                        </a:rPr>
                        <a:t>766.491</a:t>
                      </a:r>
                    </a:p>
                  </a:txBody>
                  <a:tcPr anchor="ctr">
                    <a:noFill/>
                  </a:tcPr>
                </a:tc>
                <a:tc>
                  <a:txBody>
                    <a:bodyPr/>
                    <a:lstStyle/>
                    <a:p>
                      <a:pPr marL="0" algn="ctr" defTabSz="685800">
                        <a:buNone/>
                      </a:pPr>
                      <a:r>
                        <a:rPr lang="en-US" sz="1200" b="0" i="0">
                          <a:solidFill>
                            <a:schemeClr val="dk1"/>
                          </a:solidFill>
                          <a:latin typeface="Arial"/>
                          <a:ea typeface="+mn-ea"/>
                          <a:cs typeface="+mn-cs"/>
                        </a:rPr>
                        <a:t>拟合</a:t>
                      </a:r>
                    </a:p>
                  </a:txBody>
                  <a:tcPr anchor="ctr">
                    <a:noFill/>
                  </a:tcPr>
                </a:tc>
                <a:tc>
                  <a:txBody>
                    <a:bodyPr/>
                    <a:lstStyle/>
                    <a:p>
                      <a:pPr marL="0" algn="ctr" defTabSz="685800">
                        <a:buNone/>
                      </a:pPr>
                      <a:r>
                        <a:rPr lang="en-US" sz="1200" b="0" i="0">
                          <a:solidFill>
                            <a:schemeClr val="dk1"/>
                          </a:solidFill>
                          <a:latin typeface="Arial"/>
                          <a:ea typeface="+mn-ea"/>
                          <a:cs typeface="+mn-cs"/>
                        </a:rPr>
                        <a:t>0-2</a:t>
                      </a:r>
                    </a:p>
                  </a:txBody>
                  <a:tcPr anchor="ctr">
                    <a:noFill/>
                  </a:tcPr>
                </a:tc>
                <a:tc>
                  <a:txBody>
                    <a:bodyPr/>
                    <a:lstStyle/>
                    <a:p>
                      <a:pPr marL="0" algn="ctr" defTabSz="685800">
                        <a:buNone/>
                      </a:pPr>
                      <a:r>
                        <a:rPr lang="en-US" sz="1200" b="0" i="0">
                          <a:solidFill>
                            <a:schemeClr val="dk1"/>
                          </a:solidFill>
                          <a:latin typeface="Arial"/>
                          <a:ea typeface="+mn-ea"/>
                          <a:cs typeface="+mn-cs"/>
                        </a:rPr>
                        <a:t>0.99935</a:t>
                      </a:r>
                    </a:p>
                  </a:txBody>
                  <a:tcPr anchor="ctr">
                    <a:noFill/>
                  </a:tcPr>
                </a:tc>
                <a:tc>
                  <a:txBody>
                    <a:bodyPr/>
                    <a:lstStyle/>
                    <a:p>
                      <a:pPr marL="0" algn="ctr" defTabSz="685800">
                        <a:buNone/>
                      </a:pPr>
                      <a:r>
                        <a:rPr lang="en-US" sz="1200" b="0" i="0">
                          <a:solidFill>
                            <a:schemeClr val="dk1"/>
                          </a:solidFill>
                          <a:latin typeface="Arial"/>
                          <a:ea typeface="+mn-ea"/>
                          <a:cs typeface="+mn-cs"/>
                        </a:rPr>
                        <a:t>0.048</a:t>
                      </a:r>
                    </a:p>
                  </a:txBody>
                  <a:tcPr anchor="ctr">
                    <a:noFill/>
                  </a:tcPr>
                </a:tc>
                <a:extLst>
                  <a:ext uri="{0D108BD9-81ED-4DB2-BD59-A6C34878D82A}">
                    <a16:rowId xmlns:a16="http://schemas.microsoft.com/office/drawing/2014/main" val="10003"/>
                  </a:ext>
                </a:extLst>
              </a:tr>
              <a:tr h="342000">
                <a:tc>
                  <a:txBody>
                    <a:bodyPr/>
                    <a:lstStyle/>
                    <a:p>
                      <a:pPr marL="0" algn="l" defTabSz="685800">
                        <a:buNone/>
                      </a:pPr>
                      <a:r>
                        <a:rPr lang="en-US" sz="1200" b="1" i="0">
                          <a:solidFill>
                            <a:schemeClr val="dk1"/>
                          </a:solidFill>
                          <a:latin typeface="Arial"/>
                          <a:ea typeface="+mn-ea"/>
                          <a:cs typeface="+mn-cs"/>
                        </a:rPr>
                        <a:t>Mg</a:t>
                      </a:r>
                    </a:p>
                  </a:txBody>
                  <a:tcPr marL="72000" anchor="ctr">
                    <a:noFill/>
                  </a:tcPr>
                </a:tc>
                <a:tc>
                  <a:txBody>
                    <a:bodyPr/>
                    <a:lstStyle/>
                    <a:p>
                      <a:pPr marL="0" algn="ctr" defTabSz="685800">
                        <a:buNone/>
                      </a:pPr>
                      <a:r>
                        <a:rPr lang="en-US" sz="1200" b="0" i="0">
                          <a:solidFill>
                            <a:schemeClr val="dk1"/>
                          </a:solidFill>
                          <a:latin typeface="Arial"/>
                          <a:ea typeface="+mn-ea"/>
                          <a:cs typeface="+mn-cs"/>
                        </a:rPr>
                        <a:t>279.553</a:t>
                      </a:r>
                    </a:p>
                  </a:txBody>
                  <a:tcPr anchor="ctr">
                    <a:noFill/>
                  </a:tcPr>
                </a:tc>
                <a:tc>
                  <a:txBody>
                    <a:bodyPr/>
                    <a:lstStyle/>
                    <a:p>
                      <a:pPr marL="0" algn="ctr" defTabSz="685800">
                        <a:buNone/>
                      </a:pPr>
                      <a:r>
                        <a:rPr lang="en-US" sz="1200" b="0" i="0">
                          <a:solidFill>
                            <a:schemeClr val="dk1"/>
                          </a:solidFill>
                          <a:latin typeface="Arial"/>
                          <a:ea typeface="+mn-ea"/>
                          <a:cs typeface="+mn-cs"/>
                        </a:rPr>
                        <a:t>拟合</a:t>
                      </a:r>
                    </a:p>
                  </a:txBody>
                  <a:tcPr anchor="ctr">
                    <a:noFill/>
                  </a:tcPr>
                </a:tc>
                <a:tc>
                  <a:txBody>
                    <a:bodyPr/>
                    <a:lstStyle/>
                    <a:p>
                      <a:pPr marL="0" algn="ctr" defTabSz="685800">
                        <a:buNone/>
                      </a:pPr>
                      <a:r>
                        <a:rPr lang="en-US" sz="1200" b="0" i="0">
                          <a:solidFill>
                            <a:schemeClr val="dk1"/>
                          </a:solidFill>
                          <a:latin typeface="Arial"/>
                          <a:ea typeface="+mn-ea"/>
                          <a:cs typeface="+mn-cs"/>
                        </a:rPr>
                        <a:t>0-2</a:t>
                      </a:r>
                    </a:p>
                  </a:txBody>
                  <a:tcPr anchor="ctr">
                    <a:noFill/>
                  </a:tcPr>
                </a:tc>
                <a:tc>
                  <a:txBody>
                    <a:bodyPr/>
                    <a:lstStyle/>
                    <a:p>
                      <a:pPr marL="0" algn="ctr" defTabSz="685800">
                        <a:buNone/>
                      </a:pPr>
                      <a:r>
                        <a:rPr lang="en-US" sz="1200" b="0" i="0">
                          <a:solidFill>
                            <a:schemeClr val="dk1"/>
                          </a:solidFill>
                          <a:latin typeface="Arial"/>
                          <a:ea typeface="+mn-ea"/>
                          <a:cs typeface="+mn-cs"/>
                        </a:rPr>
                        <a:t>0.99994</a:t>
                      </a:r>
                    </a:p>
                  </a:txBody>
                  <a:tcPr anchor="ctr">
                    <a:noFill/>
                  </a:tcPr>
                </a:tc>
                <a:tc>
                  <a:txBody>
                    <a:bodyPr/>
                    <a:lstStyle/>
                    <a:p>
                      <a:pPr marL="0" algn="ctr" defTabSz="685800">
                        <a:buNone/>
                      </a:pPr>
                      <a:r>
                        <a:rPr lang="en-US" sz="1200" b="0" i="0">
                          <a:solidFill>
                            <a:schemeClr val="dk1"/>
                          </a:solidFill>
                          <a:latin typeface="Arial"/>
                          <a:ea typeface="+mn-ea"/>
                          <a:cs typeface="+mn-cs"/>
                        </a:rPr>
                        <a:t>0.0004</a:t>
                      </a:r>
                    </a:p>
                  </a:txBody>
                  <a:tcPr marL="0" anchor="ctr">
                    <a:noFill/>
                  </a:tcPr>
                </a:tc>
                <a:extLst>
                  <a:ext uri="{0D108BD9-81ED-4DB2-BD59-A6C34878D82A}">
                    <a16:rowId xmlns:a16="http://schemas.microsoft.com/office/drawing/2014/main" val="10004"/>
                  </a:ext>
                </a:extLst>
              </a:tr>
              <a:tr h="342000">
                <a:tc>
                  <a:txBody>
                    <a:bodyPr/>
                    <a:lstStyle/>
                    <a:p>
                      <a:pPr marL="0" algn="l" defTabSz="685800">
                        <a:buNone/>
                      </a:pPr>
                      <a:r>
                        <a:rPr lang="en-US" sz="1200" b="1" i="0">
                          <a:solidFill>
                            <a:schemeClr val="dk1"/>
                          </a:solidFill>
                          <a:latin typeface="Arial"/>
                          <a:ea typeface="+mn-ea"/>
                          <a:cs typeface="+mn-cs"/>
                        </a:rPr>
                        <a:t>Na</a:t>
                      </a:r>
                    </a:p>
                  </a:txBody>
                  <a:tcPr marL="72000" anchor="ctr">
                    <a:noFill/>
                  </a:tcPr>
                </a:tc>
                <a:tc>
                  <a:txBody>
                    <a:bodyPr/>
                    <a:lstStyle/>
                    <a:p>
                      <a:pPr marL="0" algn="ctr" defTabSz="685800">
                        <a:buNone/>
                      </a:pPr>
                      <a:r>
                        <a:rPr lang="en-US" sz="1200" b="0" i="0">
                          <a:solidFill>
                            <a:schemeClr val="dk1"/>
                          </a:solidFill>
                          <a:latin typeface="Arial"/>
                          <a:ea typeface="+mn-ea"/>
                          <a:cs typeface="+mn-cs"/>
                        </a:rPr>
                        <a:t>588.995</a:t>
                      </a:r>
                    </a:p>
                  </a:txBody>
                  <a:tcPr anchor="ctr">
                    <a:noFill/>
                  </a:tcPr>
                </a:tc>
                <a:tc>
                  <a:txBody>
                    <a:bodyPr/>
                    <a:lstStyle/>
                    <a:p>
                      <a:pPr marL="0" algn="ctr" defTabSz="685800">
                        <a:buNone/>
                      </a:pPr>
                      <a:r>
                        <a:rPr lang="en-US" sz="1200" b="0" i="0">
                          <a:solidFill>
                            <a:schemeClr val="dk1"/>
                          </a:solidFill>
                          <a:latin typeface="Arial"/>
                          <a:ea typeface="+mn-ea"/>
                          <a:cs typeface="+mn-cs"/>
                        </a:rPr>
                        <a:t>快速自动曲线拟合技术</a:t>
                      </a:r>
                    </a:p>
                  </a:txBody>
                  <a:tcPr anchor="ctr">
                    <a:noFill/>
                  </a:tcPr>
                </a:tc>
                <a:tc>
                  <a:txBody>
                    <a:bodyPr/>
                    <a:lstStyle/>
                    <a:p>
                      <a:pPr marL="0" algn="ctr" defTabSz="685800">
                        <a:buNone/>
                      </a:pPr>
                      <a:r>
                        <a:rPr lang="en-US" sz="1200" b="0" i="0">
                          <a:solidFill>
                            <a:schemeClr val="dk1"/>
                          </a:solidFill>
                          <a:latin typeface="Arial"/>
                          <a:ea typeface="+mn-ea"/>
                          <a:cs typeface="+mn-cs"/>
                        </a:rPr>
                        <a:t>0-2</a:t>
                      </a:r>
                    </a:p>
                  </a:txBody>
                  <a:tcPr anchor="ctr">
                    <a:noFill/>
                  </a:tcPr>
                </a:tc>
                <a:tc>
                  <a:txBody>
                    <a:bodyPr/>
                    <a:lstStyle/>
                    <a:p>
                      <a:pPr marL="0" algn="ctr" defTabSz="685800">
                        <a:buNone/>
                      </a:pPr>
                      <a:r>
                        <a:rPr lang="en-US" sz="1200" b="0" i="0">
                          <a:solidFill>
                            <a:schemeClr val="dk1"/>
                          </a:solidFill>
                          <a:latin typeface="Arial"/>
                          <a:ea typeface="+mn-ea"/>
                          <a:cs typeface="+mn-cs"/>
                        </a:rPr>
                        <a:t>0.99991</a:t>
                      </a:r>
                    </a:p>
                  </a:txBody>
                  <a:tcPr anchor="ctr">
                    <a:noFill/>
                  </a:tcPr>
                </a:tc>
                <a:tc>
                  <a:txBody>
                    <a:bodyPr/>
                    <a:lstStyle/>
                    <a:p>
                      <a:pPr marL="0" algn="ctr" defTabSz="685800">
                        <a:buNone/>
                      </a:pPr>
                      <a:r>
                        <a:rPr lang="en-US" sz="1200" b="0" i="0">
                          <a:solidFill>
                            <a:schemeClr val="dk1"/>
                          </a:solidFill>
                          <a:latin typeface="Arial"/>
                          <a:ea typeface="+mn-ea"/>
                          <a:cs typeface="+mn-cs"/>
                        </a:rPr>
                        <a:t>0.002</a:t>
                      </a:r>
                    </a:p>
                  </a:txBody>
                  <a:tcPr anchor="ctr">
                    <a:noFill/>
                  </a:tcPr>
                </a:tc>
                <a:extLst>
                  <a:ext uri="{0D108BD9-81ED-4DB2-BD59-A6C34878D82A}">
                    <a16:rowId xmlns:a16="http://schemas.microsoft.com/office/drawing/2014/main" val="10005"/>
                  </a:ext>
                </a:extLst>
              </a:tr>
              <a:tr h="342000">
                <a:tc>
                  <a:txBody>
                    <a:bodyPr/>
                    <a:lstStyle/>
                    <a:p>
                      <a:pPr marL="0" algn="l" defTabSz="685800">
                        <a:buNone/>
                      </a:pPr>
                      <a:r>
                        <a:rPr lang="en-US" sz="1200" b="1" i="0">
                          <a:solidFill>
                            <a:schemeClr val="dk1"/>
                          </a:solidFill>
                          <a:latin typeface="Arial"/>
                          <a:ea typeface="+mn-ea"/>
                          <a:cs typeface="+mn-cs"/>
                        </a:rPr>
                        <a:t>Na</a:t>
                      </a:r>
                    </a:p>
                  </a:txBody>
                  <a:tcPr marL="72000" anchor="ctr">
                    <a:noFill/>
                  </a:tcPr>
                </a:tc>
                <a:tc>
                  <a:txBody>
                    <a:bodyPr/>
                    <a:lstStyle/>
                    <a:p>
                      <a:pPr marL="0" algn="ctr" defTabSz="685800">
                        <a:buNone/>
                      </a:pPr>
                      <a:r>
                        <a:rPr lang="en-US" sz="1200" b="0" i="0">
                          <a:solidFill>
                            <a:schemeClr val="dk1"/>
                          </a:solidFill>
                          <a:latin typeface="Arial"/>
                          <a:ea typeface="+mn-ea"/>
                          <a:cs typeface="+mn-cs"/>
                        </a:rPr>
                        <a:t>588.995</a:t>
                      </a:r>
                    </a:p>
                  </a:txBody>
                  <a:tcPr anchor="ctr">
                    <a:noFill/>
                  </a:tcPr>
                </a:tc>
                <a:tc>
                  <a:txBody>
                    <a:bodyPr/>
                    <a:lstStyle/>
                    <a:p>
                      <a:pPr marL="0" algn="ctr" defTabSz="685800">
                        <a:buNone/>
                      </a:pPr>
                      <a:r>
                        <a:rPr lang="en-US" sz="1200" b="0" i="0">
                          <a:solidFill>
                            <a:schemeClr val="dk1"/>
                          </a:solidFill>
                          <a:latin typeface="Arial"/>
                          <a:ea typeface="+mn-ea"/>
                          <a:cs typeface="+mn-cs"/>
                        </a:rPr>
                        <a:t>拟合</a:t>
                      </a:r>
                    </a:p>
                  </a:txBody>
                  <a:tcPr anchor="ctr">
                    <a:noFill/>
                  </a:tcPr>
                </a:tc>
                <a:tc>
                  <a:txBody>
                    <a:bodyPr/>
                    <a:lstStyle/>
                    <a:p>
                      <a:pPr marL="0" algn="ctr" defTabSz="685800">
                        <a:buNone/>
                      </a:pPr>
                      <a:r>
                        <a:rPr lang="en-US" sz="1200" b="0" i="0">
                          <a:solidFill>
                            <a:schemeClr val="dk1"/>
                          </a:solidFill>
                          <a:latin typeface="Arial"/>
                          <a:ea typeface="+mn-ea"/>
                          <a:cs typeface="+mn-cs"/>
                        </a:rPr>
                        <a:t>0-2</a:t>
                      </a:r>
                    </a:p>
                  </a:txBody>
                  <a:tcPr anchor="ctr">
                    <a:noFill/>
                  </a:tcPr>
                </a:tc>
                <a:tc>
                  <a:txBody>
                    <a:bodyPr/>
                    <a:lstStyle/>
                    <a:p>
                      <a:pPr marL="0" algn="ctr" defTabSz="685800">
                        <a:buNone/>
                      </a:pPr>
                      <a:r>
                        <a:rPr lang="en-US" sz="1200" b="0" i="0">
                          <a:solidFill>
                            <a:schemeClr val="dk1"/>
                          </a:solidFill>
                          <a:latin typeface="Arial"/>
                          <a:ea typeface="+mn-ea"/>
                          <a:cs typeface="+mn-cs"/>
                        </a:rPr>
                        <a:t>0.99996</a:t>
                      </a:r>
                    </a:p>
                  </a:txBody>
                  <a:tcPr anchor="ctr">
                    <a:noFill/>
                  </a:tcPr>
                </a:tc>
                <a:tc>
                  <a:txBody>
                    <a:bodyPr/>
                    <a:lstStyle/>
                    <a:p>
                      <a:pPr marL="0" algn="ctr" defTabSz="685800">
                        <a:buNone/>
                      </a:pPr>
                      <a:r>
                        <a:rPr lang="en-US" sz="1200" b="0" i="0">
                          <a:solidFill>
                            <a:schemeClr val="dk1"/>
                          </a:solidFill>
                          <a:latin typeface="Arial"/>
                          <a:ea typeface="+mn-ea"/>
                          <a:cs typeface="+mn-cs"/>
                        </a:rPr>
                        <a:t>0.048</a:t>
                      </a:r>
                    </a:p>
                  </a:txBody>
                  <a:tcPr anchor="ctr">
                    <a:noFill/>
                  </a:tcPr>
                </a:tc>
                <a:extLst>
                  <a:ext uri="{0D108BD9-81ED-4DB2-BD59-A6C34878D82A}">
                    <a16:rowId xmlns:a16="http://schemas.microsoft.com/office/drawing/2014/main" val="10006"/>
                  </a:ext>
                </a:extLst>
              </a:tr>
              <a:tr h="342000">
                <a:tc>
                  <a:txBody>
                    <a:bodyPr/>
                    <a:lstStyle/>
                    <a:p>
                      <a:pPr marL="0" algn="l" defTabSz="685800">
                        <a:buNone/>
                      </a:pPr>
                      <a:r>
                        <a:rPr lang="en-US" sz="1200" b="1" i="0">
                          <a:solidFill>
                            <a:schemeClr val="dk1"/>
                          </a:solidFill>
                          <a:latin typeface="Arial"/>
                          <a:ea typeface="+mn-ea"/>
                          <a:cs typeface="+mn-cs"/>
                        </a:rPr>
                        <a:t>P</a:t>
                      </a:r>
                    </a:p>
                  </a:txBody>
                  <a:tcPr marL="72000" anchor="ctr">
                    <a:noFill/>
                  </a:tcPr>
                </a:tc>
                <a:tc>
                  <a:txBody>
                    <a:bodyPr/>
                    <a:lstStyle/>
                    <a:p>
                      <a:pPr marL="0" algn="ctr" defTabSz="685800">
                        <a:buNone/>
                      </a:pPr>
                      <a:r>
                        <a:rPr lang="en-US" sz="1200" b="0" i="0">
                          <a:solidFill>
                            <a:schemeClr val="dk1"/>
                          </a:solidFill>
                          <a:latin typeface="Arial"/>
                          <a:ea typeface="+mn-ea"/>
                          <a:cs typeface="+mn-cs"/>
                        </a:rPr>
                        <a:t>213.618</a:t>
                      </a:r>
                    </a:p>
                  </a:txBody>
                  <a:tcPr anchor="ctr">
                    <a:noFill/>
                  </a:tcPr>
                </a:tc>
                <a:tc>
                  <a:txBody>
                    <a:bodyPr/>
                    <a:lstStyle/>
                    <a:p>
                      <a:pPr marL="0" algn="ctr" defTabSz="685800">
                        <a:buNone/>
                      </a:pPr>
                      <a:r>
                        <a:rPr lang="en-US" sz="1200" b="0" i="0">
                          <a:solidFill>
                            <a:schemeClr val="dk1"/>
                          </a:solidFill>
                          <a:latin typeface="Arial"/>
                          <a:ea typeface="+mn-ea"/>
                          <a:cs typeface="+mn-cs"/>
                        </a:rPr>
                        <a:t>拟合</a:t>
                      </a:r>
                    </a:p>
                  </a:txBody>
                  <a:tcPr anchor="ctr">
                    <a:noFill/>
                  </a:tcPr>
                </a:tc>
                <a:tc>
                  <a:txBody>
                    <a:bodyPr/>
                    <a:lstStyle/>
                    <a:p>
                      <a:pPr marL="0" algn="ctr" defTabSz="685800">
                        <a:buNone/>
                      </a:pPr>
                      <a:r>
                        <a:rPr lang="en-US" sz="1200" b="0" i="0">
                          <a:solidFill>
                            <a:schemeClr val="dk1"/>
                          </a:solidFill>
                          <a:latin typeface="Arial"/>
                          <a:ea typeface="+mn-ea"/>
                          <a:cs typeface="+mn-cs"/>
                        </a:rPr>
                        <a:t>0-2</a:t>
                      </a:r>
                    </a:p>
                  </a:txBody>
                  <a:tcPr anchor="ctr">
                    <a:noFill/>
                  </a:tcPr>
                </a:tc>
                <a:tc>
                  <a:txBody>
                    <a:bodyPr/>
                    <a:lstStyle/>
                    <a:p>
                      <a:pPr marL="0" algn="ctr" defTabSz="685800">
                        <a:buNone/>
                      </a:pPr>
                      <a:r>
                        <a:rPr lang="en-US" sz="1200" b="0" i="0">
                          <a:solidFill>
                            <a:schemeClr val="dk1"/>
                          </a:solidFill>
                          <a:latin typeface="Arial"/>
                          <a:ea typeface="+mn-ea"/>
                          <a:cs typeface="+mn-cs"/>
                        </a:rPr>
                        <a:t>0.99996</a:t>
                      </a:r>
                    </a:p>
                  </a:txBody>
                  <a:tcPr anchor="ctr">
                    <a:noFill/>
                  </a:tcPr>
                </a:tc>
                <a:tc>
                  <a:txBody>
                    <a:bodyPr/>
                    <a:lstStyle/>
                    <a:p>
                      <a:pPr marL="0" algn="ctr" defTabSz="685800">
                        <a:buNone/>
                      </a:pPr>
                      <a:r>
                        <a:rPr lang="en-US" sz="1200" b="0" i="0">
                          <a:solidFill>
                            <a:schemeClr val="dk1"/>
                          </a:solidFill>
                          <a:latin typeface="Arial"/>
                          <a:ea typeface="+mn-ea"/>
                          <a:cs typeface="+mn-cs"/>
                        </a:rPr>
                        <a:t>0.013</a:t>
                      </a:r>
                    </a:p>
                  </a:txBody>
                  <a:tcPr anchor="ctr">
                    <a:noFill/>
                  </a:tcPr>
                </a:tc>
                <a:extLst>
                  <a:ext uri="{0D108BD9-81ED-4DB2-BD59-A6C34878D82A}">
                    <a16:rowId xmlns:a16="http://schemas.microsoft.com/office/drawing/2014/main" val="10007"/>
                  </a:ext>
                </a:extLst>
              </a:tr>
              <a:tr h="342000">
                <a:tc>
                  <a:txBody>
                    <a:bodyPr/>
                    <a:lstStyle/>
                    <a:p>
                      <a:pPr marL="0" algn="l" defTabSz="685800">
                        <a:buNone/>
                      </a:pPr>
                      <a:r>
                        <a:rPr lang="en-US" sz="1200" b="1" i="0">
                          <a:solidFill>
                            <a:schemeClr val="dk1"/>
                          </a:solidFill>
                          <a:latin typeface="Arial"/>
                          <a:ea typeface="+mn-ea"/>
                          <a:cs typeface="+mn-cs"/>
                        </a:rPr>
                        <a:t>S</a:t>
                      </a:r>
                    </a:p>
                  </a:txBody>
                  <a:tcPr marL="72000" anchor="ctr">
                    <a:noFill/>
                  </a:tcPr>
                </a:tc>
                <a:tc>
                  <a:txBody>
                    <a:bodyPr/>
                    <a:lstStyle/>
                    <a:p>
                      <a:pPr marL="0" algn="ctr" defTabSz="685800">
                        <a:buNone/>
                      </a:pPr>
                      <a:r>
                        <a:rPr lang="en-US" sz="1200" b="0" i="0">
                          <a:solidFill>
                            <a:schemeClr val="dk1"/>
                          </a:solidFill>
                          <a:latin typeface="Arial"/>
                          <a:ea typeface="+mn-ea"/>
                          <a:cs typeface="+mn-cs"/>
                        </a:rPr>
                        <a:t>181.972</a:t>
                      </a:r>
                    </a:p>
                  </a:txBody>
                  <a:tcPr anchor="ctr">
                    <a:noFill/>
                  </a:tcPr>
                </a:tc>
                <a:tc>
                  <a:txBody>
                    <a:bodyPr/>
                    <a:lstStyle/>
                    <a:p>
                      <a:pPr marL="0" algn="ctr" defTabSz="685800">
                        <a:buNone/>
                      </a:pPr>
                      <a:r>
                        <a:rPr lang="en-US" sz="1200" b="0" i="0">
                          <a:solidFill>
                            <a:schemeClr val="dk1"/>
                          </a:solidFill>
                          <a:latin typeface="Arial"/>
                          <a:ea typeface="+mn-ea"/>
                          <a:cs typeface="+mn-cs"/>
                        </a:rPr>
                        <a:t>拟合</a:t>
                      </a:r>
                    </a:p>
                  </a:txBody>
                  <a:tcPr anchor="ctr">
                    <a:noFill/>
                  </a:tcPr>
                </a:tc>
                <a:tc>
                  <a:txBody>
                    <a:bodyPr/>
                    <a:lstStyle/>
                    <a:p>
                      <a:pPr marL="0" algn="ctr" defTabSz="685800">
                        <a:buNone/>
                      </a:pPr>
                      <a:r>
                        <a:rPr lang="en-US" sz="1200" b="0" i="0">
                          <a:solidFill>
                            <a:schemeClr val="dk1"/>
                          </a:solidFill>
                          <a:latin typeface="Arial"/>
                          <a:ea typeface="+mn-ea"/>
                          <a:cs typeface="+mn-cs"/>
                        </a:rPr>
                        <a:t>0-2</a:t>
                      </a:r>
                    </a:p>
                  </a:txBody>
                  <a:tcPr anchor="ctr">
                    <a:noFill/>
                  </a:tcPr>
                </a:tc>
                <a:tc>
                  <a:txBody>
                    <a:bodyPr/>
                    <a:lstStyle/>
                    <a:p>
                      <a:pPr marL="0" algn="ctr" defTabSz="685800">
                        <a:buNone/>
                      </a:pPr>
                      <a:r>
                        <a:rPr lang="en-US" sz="1200" b="0" i="0">
                          <a:solidFill>
                            <a:schemeClr val="dk1"/>
                          </a:solidFill>
                          <a:latin typeface="Arial"/>
                          <a:ea typeface="+mn-ea"/>
                          <a:cs typeface="+mn-cs"/>
                        </a:rPr>
                        <a:t>0.99967</a:t>
                      </a:r>
                    </a:p>
                  </a:txBody>
                  <a:tcPr anchor="ctr">
                    <a:noFill/>
                  </a:tcPr>
                </a:tc>
                <a:tc>
                  <a:txBody>
                    <a:bodyPr/>
                    <a:lstStyle/>
                    <a:p>
                      <a:pPr marL="0" algn="ctr" defTabSz="685800">
                        <a:buNone/>
                      </a:pPr>
                      <a:r>
                        <a:rPr lang="en-US" sz="1200" b="0" i="0">
                          <a:solidFill>
                            <a:schemeClr val="dk1"/>
                          </a:solidFill>
                          <a:latin typeface="Arial"/>
                          <a:ea typeface="+mn-ea"/>
                          <a:cs typeface="+mn-cs"/>
                        </a:rPr>
                        <a:t>0.31</a:t>
                      </a:r>
                    </a:p>
                  </a:txBody>
                  <a:tcPr anchor="ctr">
                    <a:noFill/>
                  </a:tcPr>
                </a:tc>
                <a:extLst>
                  <a:ext uri="{0D108BD9-81ED-4DB2-BD59-A6C34878D82A}">
                    <a16:rowId xmlns:a16="http://schemas.microsoft.com/office/drawing/2014/main" val="10008"/>
                  </a:ext>
                </a:extLst>
              </a:tr>
            </a:tbl>
          </a:graphicData>
        </a:graphic>
      </p:graphicFrame>
      <p:sp>
        <p:nvSpPr>
          <p:cNvPr id="18" name="Rectangle 3"/>
          <p:cNvSpPr/>
          <p:nvPr/>
        </p:nvSpPr>
        <p:spPr>
          <a:xfrm>
            <a:off x="228600" y="4124529"/>
            <a:ext cx="3302000" cy="646331"/>
          </a:xfrm>
          <a:prstGeom prst="rect">
            <a:avLst/>
          </a:prstGeom>
        </p:spPr>
        <p:txBody>
          <a:bodyPr wrap="square" lIns="0">
            <a:spAutoFit/>
          </a:bodyPr>
          <a:lstStyle/>
          <a:p>
            <a:pPr algn="l" defTabSz="914400">
              <a:spcAft>
                <a:spcPts val="300"/>
              </a:spcAft>
              <a:buNone/>
            </a:pPr>
            <a:r>
              <a:rPr lang="en-US" sz="1200" b="0" i="1" dirty="0" err="1">
                <a:latin typeface="Arial"/>
                <a:ea typeface="+mn-ea"/>
                <a:cs typeface="+mn-cs"/>
              </a:rPr>
              <a:t>采用拟合背景校正得到的</a:t>
            </a:r>
            <a:r>
              <a:rPr lang="en-US" sz="1200" b="0" i="1" dirty="0">
                <a:latin typeface="Arial"/>
                <a:ea typeface="+mn-ea"/>
                <a:cs typeface="+mn-cs"/>
              </a:rPr>
              <a:t> P 213.618 nm </a:t>
            </a:r>
            <a:r>
              <a:rPr lang="en-US" sz="1200" b="0" i="1" dirty="0" err="1">
                <a:latin typeface="Arial"/>
                <a:ea typeface="+mn-ea"/>
                <a:cs typeface="+mn-cs"/>
              </a:rPr>
              <a:t>标准曲线在校准范围内展示出良好线性，相关系数为</a:t>
            </a:r>
            <a:r>
              <a:rPr lang="en-US" sz="1200" b="0" i="1" dirty="0">
                <a:latin typeface="Arial"/>
                <a:ea typeface="+mn-ea"/>
                <a:cs typeface="+mn-cs"/>
              </a:rPr>
              <a:t> 0.99986</a:t>
            </a:r>
          </a:p>
        </p:txBody>
      </p:sp>
      <p:sp>
        <p:nvSpPr>
          <p:cNvPr id="19" name="Rechteck 18"/>
          <p:cNvSpPr/>
          <p:nvPr/>
        </p:nvSpPr>
        <p:spPr>
          <a:xfrm>
            <a:off x="3813213" y="5046969"/>
            <a:ext cx="5240241" cy="461665"/>
          </a:xfrm>
          <a:prstGeom prst="rect">
            <a:avLst/>
          </a:prstGeom>
        </p:spPr>
        <p:txBody>
          <a:bodyPr wrap="square" lIns="0">
            <a:spAutoFit/>
          </a:bodyPr>
          <a:lstStyle/>
          <a:p>
            <a:pPr algn="l" defTabSz="914400">
              <a:spcAft>
                <a:spcPts val="300"/>
              </a:spcAft>
              <a:buNone/>
            </a:pPr>
            <a:r>
              <a:rPr lang="en-US" sz="1200" b="0" i="1" dirty="0">
                <a:latin typeface="Arial"/>
                <a:ea typeface="+mn-ea"/>
                <a:cs typeface="+mn-cs"/>
              </a:rPr>
              <a:t>Agilent 5100 ICP-OES </a:t>
            </a:r>
            <a:r>
              <a:rPr lang="en-US" sz="1200" b="0" i="1" dirty="0" err="1">
                <a:latin typeface="Arial"/>
                <a:ea typeface="+mn-ea"/>
                <a:cs typeface="+mn-cs"/>
              </a:rPr>
              <a:t>波长与校准参数</a:t>
            </a:r>
            <a:r>
              <a:rPr lang="en-US" sz="1200" b="0" i="1" dirty="0">
                <a:latin typeface="Arial"/>
                <a:ea typeface="+mn-ea"/>
                <a:cs typeface="+mn-cs"/>
              </a:rPr>
              <a:t>。 </a:t>
            </a:r>
            <a:br>
              <a:rPr lang="en-US" sz="1200" b="0" i="1" dirty="0">
                <a:latin typeface="Arial"/>
                <a:ea typeface="+mn-ea"/>
                <a:cs typeface="+mn-cs"/>
              </a:rPr>
            </a:br>
            <a:r>
              <a:rPr lang="en-US" sz="1200" b="0" i="1" dirty="0" err="1">
                <a:latin typeface="Arial"/>
                <a:ea typeface="+mn-ea"/>
                <a:cs typeface="+mn-cs"/>
              </a:rPr>
              <a:t>所有结果均以溶液形式表示</a:t>
            </a:r>
            <a:endParaRPr lang="en-US" sz="1200" b="0" i="1" dirty="0">
              <a:latin typeface="Arial"/>
              <a:ea typeface="+mn-ea"/>
              <a:cs typeface="+mn-cs"/>
            </a:endParaRPr>
          </a:p>
        </p:txBody>
      </p:sp>
    </p:spTree>
    <p:extLst>
      <p:ext uri="{BB962C8B-B14F-4D97-AF65-F5344CB8AC3E}">
        <p14:creationId xmlns:p14="http://schemas.microsoft.com/office/powerpoint/2010/main" val="945634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pPr algn="l" defTabSz="685800">
              <a:spcBef>
                <a:spcPts val="1"/>
              </a:spcBef>
              <a:spcAft>
                <a:spcPts val="300"/>
              </a:spcAft>
              <a:buNone/>
            </a:pPr>
            <a:r>
              <a:rPr lang="en-US" sz="3800" b="0" i="0">
                <a:solidFill>
                  <a:srgbClr val="000000"/>
                </a:solidFill>
                <a:latin typeface="Arial Narrow"/>
                <a:ea typeface="+mj-ea"/>
                <a:cs typeface="Arial Narrow"/>
              </a:rPr>
              <a:t>电感耦合等离子体质谱</a:t>
            </a:r>
            <a:br>
              <a:rPr lang="en-US" sz="3100" b="0" i="0">
                <a:solidFill>
                  <a:srgbClr val="000000"/>
                </a:solidFill>
                <a:latin typeface="Arial Narrow"/>
                <a:ea typeface="+mj-ea"/>
                <a:cs typeface="Arial Narrow"/>
              </a:rPr>
            </a:br>
            <a:r>
              <a:rPr lang="en-US" sz="3100" b="0" i="0">
                <a:solidFill>
                  <a:srgbClr val="000000"/>
                </a:solidFill>
                <a:latin typeface="Arial Narrow"/>
                <a:ea typeface="+mj-ea"/>
                <a:cs typeface="Arial Narrow"/>
              </a:rPr>
              <a:t>综述</a:t>
            </a:r>
            <a:br>
              <a:rPr lang="en-US" sz="3100" b="0" i="0">
                <a:solidFill>
                  <a:srgbClr val="000000"/>
                </a:solidFill>
                <a:latin typeface="Arial Narrow"/>
                <a:ea typeface="+mj-ea"/>
                <a:cs typeface="Arial Narrow"/>
              </a:rPr>
            </a:br>
            <a:endParaRPr lang="en-US" sz="3100" b="0" i="0">
              <a:solidFill>
                <a:srgbClr val="000000"/>
              </a:solidFill>
              <a:latin typeface="Arial Narrow"/>
              <a:ea typeface="+mj-ea"/>
              <a:cs typeface="Arial Narrow"/>
            </a:endParaRPr>
          </a:p>
        </p:txBody>
      </p:sp>
      <p:sp>
        <p:nvSpPr>
          <p:cNvPr id="10" name="Content Placeholder 9"/>
          <p:cNvSpPr>
            <a:spLocks noGrp="1"/>
          </p:cNvSpPr>
          <p:nvPr>
            <p:ph sz="half" idx="4294967295"/>
          </p:nvPr>
        </p:nvSpPr>
        <p:spPr>
          <a:xfrm>
            <a:off x="230400" y="1512000"/>
            <a:ext cx="8536410" cy="4562475"/>
          </a:xfrm>
        </p:spPr>
        <p:txBody>
          <a:bodyPr>
            <a:noAutofit/>
          </a:bodyPr>
          <a:lstStyle/>
          <a:p>
            <a:pPr marL="0" indent="0" algn="l" defTabSz="685800">
              <a:spcBef>
                <a:spcPts val="700"/>
              </a:spcBef>
              <a:buNone/>
            </a:pPr>
            <a:r>
              <a:rPr lang="en-US" sz="2000" b="1" i="0">
                <a:solidFill>
                  <a:srgbClr val="000000"/>
                </a:solidFill>
                <a:latin typeface="Arial"/>
                <a:ea typeface="+mn-ea"/>
                <a:cs typeface="Arial"/>
              </a:rPr>
              <a:t>ICP-MS</a:t>
            </a:r>
            <a:r>
              <a:rPr lang="en-US" sz="2000" b="0" i="0">
                <a:solidFill>
                  <a:srgbClr val="000000"/>
                </a:solidFill>
                <a:latin typeface="Arial"/>
                <a:ea typeface="+mn-ea"/>
                <a:cs typeface="Arial"/>
              </a:rPr>
              <a:t> 结合了两项优势：</a:t>
            </a:r>
          </a:p>
          <a:p>
            <a:pPr marL="342900" indent="-342900" algn="l" defTabSz="685800">
              <a:spcBef>
                <a:spcPts val="700"/>
              </a:spcBef>
              <a:buAutoNum type="arabicPeriod"/>
            </a:pPr>
            <a:r>
              <a:rPr lang="en-US" sz="2000" b="0" i="0">
                <a:solidFill>
                  <a:srgbClr val="000000"/>
                </a:solidFill>
                <a:latin typeface="Arial"/>
                <a:ea typeface="+mn-ea"/>
                <a:cs typeface="Arial"/>
              </a:rPr>
              <a:t>氩 ICP 作为高效离子源</a:t>
            </a:r>
          </a:p>
          <a:p>
            <a:pPr marL="342900" indent="-342900" algn="l" defTabSz="685800">
              <a:spcBef>
                <a:spcPts val="700"/>
              </a:spcBef>
              <a:buAutoNum type="arabicPeriod"/>
            </a:pPr>
            <a:r>
              <a:rPr lang="en-US" sz="2000" b="0" i="0">
                <a:solidFill>
                  <a:srgbClr val="000000"/>
                </a:solidFill>
                <a:latin typeface="Arial"/>
                <a:ea typeface="+mn-ea"/>
                <a:cs typeface="Arial"/>
              </a:rPr>
              <a:t>质谱仪可实现快速扫描、高离子传输效率与单位质量分辨率</a:t>
            </a:r>
          </a:p>
          <a:p>
            <a:pPr marL="0" indent="0" algn="l" defTabSz="685800">
              <a:lnSpc>
                <a:spcPct val="100000"/>
              </a:lnSpc>
              <a:spcBef>
                <a:spcPts val="1400"/>
              </a:spcBef>
              <a:buNone/>
            </a:pPr>
            <a:r>
              <a:rPr lang="en-US" sz="2000" b="0" i="0">
                <a:solidFill>
                  <a:srgbClr val="000000"/>
                </a:solidFill>
                <a:latin typeface="Arial"/>
                <a:ea typeface="+mn-ea"/>
                <a:cs typeface="Arial"/>
              </a:rPr>
              <a:t>与 ICP-OES 的最主要区别为分析对象是原子离子。多数元素的第一电离势为 4 - 10 eV，此范围有助于氩 ICP 中的有效离子化。</a:t>
            </a:r>
          </a:p>
          <a:p>
            <a:pPr marL="0" indent="0" algn="l" defTabSz="685800">
              <a:lnSpc>
                <a:spcPct val="100000"/>
              </a:lnSpc>
              <a:spcBef>
                <a:spcPts val="1400"/>
              </a:spcBef>
              <a:buNone/>
            </a:pPr>
            <a:r>
              <a:rPr lang="en-US" sz="2000" b="0" i="0">
                <a:solidFill>
                  <a:srgbClr val="000000"/>
                </a:solidFill>
                <a:latin typeface="Arial"/>
                <a:ea typeface="+mn-ea"/>
                <a:cs typeface="Arial"/>
              </a:rPr>
              <a:t>离子通过高真空区进行分离和检测。光子和中性粒子则无法通过。 </a:t>
            </a:r>
          </a:p>
          <a:p>
            <a:pPr marL="0" indent="0" algn="l" defTabSz="685800">
              <a:lnSpc>
                <a:spcPct val="100000"/>
              </a:lnSpc>
              <a:spcBef>
                <a:spcPts val="1400"/>
              </a:spcBef>
              <a:buNone/>
            </a:pPr>
            <a:r>
              <a:rPr lang="en-US" sz="2000" b="0" i="0">
                <a:solidFill>
                  <a:srgbClr val="000000"/>
                </a:solidFill>
                <a:latin typeface="Arial"/>
                <a:ea typeface="+mn-ea"/>
                <a:cs typeface="Arial"/>
              </a:rPr>
              <a:t>质谱仪根据离子的质荷比 (</a:t>
            </a:r>
            <a:r>
              <a:rPr lang="en-US" sz="2000" b="0" i="1">
                <a:solidFill>
                  <a:srgbClr val="000000"/>
                </a:solidFill>
                <a:latin typeface="Arial"/>
                <a:ea typeface="+mn-ea"/>
                <a:cs typeface="Arial"/>
              </a:rPr>
              <a:t>m/z</a:t>
            </a:r>
            <a:r>
              <a:rPr lang="en-US" sz="2000" b="0" i="0">
                <a:solidFill>
                  <a:srgbClr val="000000"/>
                </a:solidFill>
                <a:latin typeface="Arial"/>
                <a:ea typeface="+mn-ea"/>
                <a:cs typeface="Arial"/>
              </a:rPr>
              <a:t>) 对其实现分离。 </a:t>
            </a:r>
          </a:p>
        </p:txBody>
      </p:sp>
      <p:grpSp>
        <p:nvGrpSpPr>
          <p:cNvPr id="7" name="Group 6"/>
          <p:cNvGrpSpPr/>
          <p:nvPr/>
        </p:nvGrpSpPr>
        <p:grpSpPr>
          <a:xfrm>
            <a:off x="0" y="6085641"/>
            <a:ext cx="619067" cy="246221"/>
            <a:chOff x="1689099" y="6028267"/>
            <a:chExt cx="1087983" cy="246221"/>
          </a:xfrm>
        </p:grpSpPr>
        <p:sp>
          <p:nvSpPr>
            <p:cNvPr id="8" name="Action Button: Custom 7">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Chevron 8">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Chevron 11">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hlinkClick r:id="rId3"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sz="1000" b="1" i="0" dirty="0">
                <a:solidFill>
                  <a:srgbClr val="FFFFFF"/>
                </a:solidFill>
                <a:latin typeface="Arial"/>
                <a:ea typeface="+mn-ea"/>
                <a:cs typeface="+mn-cs"/>
              </a:endParaRPr>
            </a:p>
          </p:txBody>
        </p:sp>
      </p:grpSp>
    </p:spTree>
    <p:extLst>
      <p:ext uri="{BB962C8B-B14F-4D97-AF65-F5344CB8AC3E}">
        <p14:creationId xmlns:p14="http://schemas.microsoft.com/office/powerpoint/2010/main" val="3137215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pPr algn="l" defTabSz="685800">
              <a:spcBef>
                <a:spcPts val="1"/>
              </a:spcBef>
              <a:spcAft>
                <a:spcPts val="300"/>
              </a:spcAft>
              <a:buNone/>
            </a:pPr>
            <a:r>
              <a:rPr lang="zh-CN" altLang="en-US" sz="3800" b="0" i="0" dirty="0">
                <a:solidFill>
                  <a:srgbClr val="000000"/>
                </a:solidFill>
                <a:latin typeface="Arial Narrow"/>
                <a:ea typeface="+mj-ea"/>
                <a:cs typeface="Arial"/>
              </a:rPr>
              <a:t>电感耦合等离子体质谱</a:t>
            </a:r>
            <a:br>
              <a:rPr lang="zh-CN" altLang="en-US" sz="3100" b="0" i="0" dirty="0">
                <a:solidFill>
                  <a:srgbClr val="000000"/>
                </a:solidFill>
                <a:latin typeface="Arial Narrow"/>
                <a:ea typeface="+mj-ea"/>
                <a:cs typeface="Arial"/>
              </a:rPr>
            </a:br>
            <a:r>
              <a:rPr lang="zh-CN" altLang="en-US" sz="3100" b="0" i="0" dirty="0">
                <a:solidFill>
                  <a:srgbClr val="000000"/>
                </a:solidFill>
                <a:latin typeface="Arial Narrow"/>
                <a:ea typeface="+mj-ea"/>
                <a:cs typeface="Arial"/>
              </a:rPr>
              <a:t>综述</a:t>
            </a:r>
            <a:br>
              <a:rPr lang="zh-CN" altLang="en-US" sz="3100" b="0" i="0" dirty="0">
                <a:solidFill>
                  <a:srgbClr val="000000"/>
                </a:solidFill>
                <a:latin typeface="Arial Narrow"/>
                <a:ea typeface="+mj-ea"/>
                <a:cs typeface="Arial"/>
              </a:rPr>
            </a:br>
            <a:endParaRPr lang="zh-CN" altLang="en-US" sz="3100" b="0" i="0" dirty="0">
              <a:solidFill>
                <a:srgbClr val="000000"/>
              </a:solidFill>
              <a:latin typeface="Arial Narrow"/>
              <a:ea typeface="+mj-ea"/>
              <a:cs typeface="Arial"/>
            </a:endParaRPr>
          </a:p>
        </p:txBody>
      </p:sp>
      <p:sp>
        <p:nvSpPr>
          <p:cNvPr id="6" name="Content Placeholder 9"/>
          <p:cNvSpPr txBox="1">
            <a:spLocks/>
          </p:cNvSpPr>
          <p:nvPr/>
        </p:nvSpPr>
        <p:spPr>
          <a:xfrm>
            <a:off x="230581" y="1512000"/>
            <a:ext cx="4430319" cy="3184836"/>
          </a:xfrm>
          <a:prstGeom prst="rect">
            <a:avLst/>
          </a:prstGeom>
        </p:spPr>
        <p:txBody>
          <a:bodyPr vert="horz" lIns="0" tIns="45720" rIns="91440" bIns="45720" rtlCol="0">
            <a:noAutofit/>
          </a:bodyPr>
          <a:lstStyle>
            <a:lvl1pPr marL="0" indent="0" algn="l" defTabSz="685800" rtl="0" eaLnBrk="1" latinLnBrk="0" hangingPunct="1">
              <a:lnSpc>
                <a:spcPct val="100000"/>
              </a:lnSpc>
              <a:spcBef>
                <a:spcPts val="600"/>
              </a:spcBef>
              <a:spcAft>
                <a:spcPts val="600"/>
              </a:spcAft>
              <a:buFontTx/>
              <a:buNone/>
              <a:defRPr sz="1900" b="1" kern="1200">
                <a:solidFill>
                  <a:schemeClr val="tx2"/>
                </a:solidFill>
                <a:latin typeface="Arial" panose="020B0604020202020204" pitchFamily="34" charset="0"/>
                <a:ea typeface="+mn-ea"/>
                <a:cs typeface="Arial" panose="020B0604020202020204" pitchFamily="34" charset="0"/>
              </a:defRPr>
            </a:lvl1pPr>
            <a:lvl2pPr marL="190500" indent="-190500" algn="l" defTabSz="685800" rtl="0" eaLnBrk="1" latinLnBrk="0" hangingPunct="1">
              <a:lnSpc>
                <a:spcPct val="100000"/>
              </a:lnSpc>
              <a:spcBef>
                <a:spcPts val="700"/>
              </a:spcBef>
              <a:spcAft>
                <a:spcPts val="60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2pPr>
            <a:lvl3pPr marL="457200" indent="-228600" algn="l" defTabSz="685800" rtl="0" eaLnBrk="1" latinLnBrk="0" hangingPunct="1">
              <a:lnSpc>
                <a:spcPct val="100000"/>
              </a:lnSpc>
              <a:spcBef>
                <a:spcPts val="700"/>
              </a:spcBef>
              <a:buFont typeface="Lucida Grande"/>
              <a:buChar char="–"/>
              <a:defRPr sz="1800" kern="1200">
                <a:solidFill>
                  <a:schemeClr val="tx2"/>
                </a:solidFill>
                <a:latin typeface="Arial" panose="020B0604020202020204" pitchFamily="34" charset="0"/>
                <a:ea typeface="+mn-ea"/>
                <a:cs typeface="Arial" panose="020B0604020202020204" pitchFamily="34" charset="0"/>
              </a:defRPr>
            </a:lvl3pPr>
            <a:lvl4pPr marL="685800" indent="-228600" algn="l" defTabSz="685800" rtl="0" eaLnBrk="1" latinLnBrk="0" hangingPunct="1">
              <a:lnSpc>
                <a:spcPct val="100000"/>
              </a:lnSpc>
              <a:spcBef>
                <a:spcPts val="700"/>
              </a:spcBef>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914400" indent="-228600" algn="l" defTabSz="685800" rtl="0" eaLnBrk="1" latinLnBrk="0" hangingPunct="1">
              <a:lnSpc>
                <a:spcPct val="100000"/>
              </a:lnSpc>
              <a:spcBef>
                <a:spcPts val="700"/>
              </a:spcBef>
              <a:buFont typeface="Arial"/>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9pPr>
          </a:lstStyle>
          <a:p>
            <a:pPr algn="l" defTabSz="914400">
              <a:buNone/>
            </a:pPr>
            <a:r>
              <a:rPr lang="zh-CN" altLang="en-US" sz="2000" b="0" i="0" dirty="0">
                <a:latin typeface="Arial"/>
                <a:ea typeface="+mn-ea"/>
                <a:cs typeface="+mn-cs"/>
              </a:rPr>
              <a:t>电子倍增检测器对每一个到达的离子产生一个脉冲。 </a:t>
            </a:r>
          </a:p>
          <a:p>
            <a:pPr algn="l" defTabSz="914400">
              <a:buNone/>
            </a:pPr>
            <a:r>
              <a:rPr lang="zh-CN" altLang="en-US" sz="2000" b="0" i="0" dirty="0">
                <a:latin typeface="Arial"/>
                <a:ea typeface="+mn-ea"/>
                <a:cs typeface="+mn-cs"/>
              </a:rPr>
              <a:t>由于单电离元素的电荷为 </a:t>
            </a:r>
            <a:r>
              <a:rPr lang="en-US" altLang="zh-CN" sz="2000" b="0" i="0" dirty="0">
                <a:latin typeface="Arial"/>
                <a:ea typeface="+mn-ea"/>
                <a:cs typeface="+mn-cs"/>
              </a:rPr>
              <a:t>1 </a:t>
            </a:r>
            <a:r>
              <a:rPr lang="zh-CN" altLang="en-US" sz="2000" b="0" i="0" dirty="0">
                <a:latin typeface="Arial"/>
                <a:ea typeface="+mn-ea"/>
                <a:cs typeface="+mn-cs"/>
              </a:rPr>
              <a:t>时 </a:t>
            </a:r>
            <a:r>
              <a:rPr lang="en-US" altLang="zh-CN" sz="2000" b="0" i="1" dirty="0">
                <a:latin typeface="Arial"/>
                <a:ea typeface="+mn-ea"/>
                <a:cs typeface="+mn-cs"/>
              </a:rPr>
              <a:t>m/z</a:t>
            </a:r>
            <a:r>
              <a:rPr lang="zh-CN" altLang="en-US" sz="2000" b="0" i="0" dirty="0">
                <a:latin typeface="Arial"/>
                <a:ea typeface="+mn-ea"/>
                <a:cs typeface="+mn-cs"/>
              </a:rPr>
              <a:t> 的数值与该元素质量相等，因此 </a:t>
            </a:r>
            <a:r>
              <a:rPr lang="en-US" altLang="zh-CN" sz="2000" b="0" i="0" dirty="0">
                <a:latin typeface="Arial"/>
                <a:ea typeface="+mn-ea"/>
                <a:cs typeface="+mn-cs"/>
              </a:rPr>
              <a:t>ICP-MS </a:t>
            </a:r>
            <a:r>
              <a:rPr lang="zh-CN" altLang="en-US" sz="2000" b="0" i="0" dirty="0">
                <a:latin typeface="Arial"/>
                <a:ea typeface="+mn-ea"/>
                <a:cs typeface="+mn-cs"/>
              </a:rPr>
              <a:t>可将元素看作特征原子（同位素）质量从 </a:t>
            </a:r>
            <a:r>
              <a:rPr lang="en-US" altLang="zh-CN" sz="2000" b="0" i="0" baseline="30000" dirty="0">
                <a:latin typeface="Arial"/>
                <a:ea typeface="+mn-ea"/>
                <a:cs typeface="+mn-cs"/>
              </a:rPr>
              <a:t>6</a:t>
            </a:r>
            <a:r>
              <a:rPr lang="en-US" altLang="zh-CN" sz="2000" b="0" i="0" dirty="0">
                <a:latin typeface="Arial"/>
                <a:ea typeface="+mn-ea"/>
                <a:cs typeface="+mn-cs"/>
              </a:rPr>
              <a:t>Li </a:t>
            </a:r>
            <a:r>
              <a:rPr lang="zh-CN" altLang="en-US" sz="2000" b="0" i="0" dirty="0">
                <a:latin typeface="Arial"/>
                <a:ea typeface="+mn-ea"/>
                <a:cs typeface="+mn-cs"/>
              </a:rPr>
              <a:t>到 </a:t>
            </a:r>
            <a:r>
              <a:rPr lang="en-US" altLang="zh-CN" sz="2000" b="0" i="0" baseline="30000" dirty="0">
                <a:latin typeface="Arial"/>
                <a:ea typeface="+mn-ea"/>
                <a:cs typeface="+mn-cs"/>
              </a:rPr>
              <a:t>238</a:t>
            </a:r>
            <a:r>
              <a:rPr lang="en-US" altLang="zh-CN" sz="2000" b="0" i="0" dirty="0">
                <a:latin typeface="Arial"/>
                <a:ea typeface="+mn-ea"/>
                <a:cs typeface="+mn-cs"/>
              </a:rPr>
              <a:t>U </a:t>
            </a:r>
            <a:r>
              <a:rPr lang="zh-CN" altLang="en-US" sz="2000" b="0" i="0" dirty="0">
                <a:latin typeface="Arial"/>
                <a:ea typeface="+mn-ea"/>
                <a:cs typeface="+mn-cs"/>
              </a:rPr>
              <a:t>的简单谱图进行测定。</a:t>
            </a:r>
          </a:p>
        </p:txBody>
      </p:sp>
      <p:grpSp>
        <p:nvGrpSpPr>
          <p:cNvPr id="7" name="Group 6"/>
          <p:cNvGrpSpPr/>
          <p:nvPr/>
        </p:nvGrpSpPr>
        <p:grpSpPr>
          <a:xfrm>
            <a:off x="0" y="6085641"/>
            <a:ext cx="619067" cy="246221"/>
            <a:chOff x="1689099" y="6028267"/>
            <a:chExt cx="1087983" cy="246221"/>
          </a:xfrm>
        </p:grpSpPr>
        <p:sp>
          <p:nvSpPr>
            <p:cNvPr id="8" name="Action Button: Custom 7">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9" name="Chevron 8">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D4D4D"/>
                </a:solidFill>
              </a:endParaRPr>
            </a:p>
          </p:txBody>
        </p:sp>
        <p:sp>
          <p:nvSpPr>
            <p:cNvPr id="12" name="Chevron 11">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D4D4D"/>
                </a:solidFill>
              </a:endParaRPr>
            </a:p>
          </p:txBody>
        </p:sp>
        <p:sp>
          <p:nvSpPr>
            <p:cNvPr id="13" name="TextBox 12">
              <a:hlinkClick r:id="rId3"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altLang="zh-CN" sz="1000" b="1" i="0" dirty="0">
                <a:solidFill>
                  <a:srgbClr val="FFFFFF"/>
                </a:solidFill>
                <a:latin typeface="Arial"/>
                <a:ea typeface="+mn-ea"/>
                <a:cs typeface="+mn-cs"/>
              </a:endParaRPr>
            </a:p>
          </p:txBody>
        </p:sp>
      </p:grpSp>
      <p:graphicFrame>
        <p:nvGraphicFramePr>
          <p:cNvPr id="14" name="Table 10"/>
          <p:cNvGraphicFramePr>
            <a:graphicFrameLocks noGrp="1"/>
          </p:cNvGraphicFramePr>
          <p:nvPr>
            <p:extLst>
              <p:ext uri="{D42A27DB-BD31-4B8C-83A1-F6EECF244321}">
                <p14:modId xmlns:p14="http://schemas.microsoft.com/office/powerpoint/2010/main" val="1010191516"/>
              </p:ext>
            </p:extLst>
          </p:nvPr>
        </p:nvGraphicFramePr>
        <p:xfrm>
          <a:off x="4788000" y="1612800"/>
          <a:ext cx="4127400" cy="3568800"/>
        </p:xfrm>
        <a:graphic>
          <a:graphicData uri="http://schemas.openxmlformats.org/drawingml/2006/table">
            <a:tbl>
              <a:tblPr firstRow="1" bandRow="1">
                <a:tableStyleId>{69012ECD-51FC-41F1-AA8D-1B2483CD663E}</a:tableStyleId>
              </a:tblPr>
              <a:tblGrid>
                <a:gridCol w="4127400">
                  <a:extLst>
                    <a:ext uri="{9D8B030D-6E8A-4147-A177-3AD203B41FA5}">
                      <a16:colId xmlns:a16="http://schemas.microsoft.com/office/drawing/2014/main" val="20000"/>
                    </a:ext>
                  </a:extLst>
                </a:gridCol>
              </a:tblGrid>
              <a:tr h="324000">
                <a:tc>
                  <a:txBody>
                    <a:bodyPr/>
                    <a:lstStyle/>
                    <a:p>
                      <a:pPr marL="0" indent="-51206400" algn="l" defTabSz="685800">
                        <a:spcBef>
                          <a:spcPts val="300"/>
                        </a:spcBef>
                        <a:buNone/>
                      </a:pPr>
                      <a:r>
                        <a:rPr lang="en-US" altLang="zh-CN" sz="1600" b="1" i="0" noProof="0" dirty="0">
                          <a:solidFill>
                            <a:srgbClr val="FFFFFF"/>
                          </a:solidFill>
                          <a:latin typeface="Arial"/>
                          <a:ea typeface="+mn-ea"/>
                          <a:cs typeface="+mn-cs"/>
                        </a:rPr>
                        <a:t>ICP-MS</a:t>
                      </a:r>
                    </a:p>
                  </a:txBody>
                  <a:tcPr anchor="ctr"/>
                </a:tc>
                <a:extLst>
                  <a:ext uri="{0D108BD9-81ED-4DB2-BD59-A6C34878D82A}">
                    <a16:rowId xmlns:a16="http://schemas.microsoft.com/office/drawing/2014/main" val="10000"/>
                  </a:ext>
                </a:extLst>
              </a:tr>
              <a:tr h="324000">
                <a:tc>
                  <a:txBody>
                    <a:bodyPr/>
                    <a:lstStyle/>
                    <a:p>
                      <a:pPr marL="0" indent="-51206400" algn="l" defTabSz="685800">
                        <a:spcBef>
                          <a:spcPts val="300"/>
                        </a:spcBef>
                        <a:spcAft>
                          <a:spcPts val="200"/>
                        </a:spcAft>
                        <a:buNone/>
                      </a:pPr>
                      <a:r>
                        <a:rPr lang="zh-CN" altLang="en-US" sz="1600" b="1" i="0" noProof="0" dirty="0">
                          <a:solidFill>
                            <a:srgbClr val="0085D5"/>
                          </a:solidFill>
                          <a:latin typeface="Arial"/>
                          <a:ea typeface="+mn-ea"/>
                          <a:cs typeface="+mn-cs"/>
                        </a:rPr>
                        <a:t>优点</a:t>
                      </a:r>
                    </a:p>
                  </a:txBody>
                  <a:tcPr/>
                </a:tc>
                <a:extLst>
                  <a:ext uri="{0D108BD9-81ED-4DB2-BD59-A6C34878D82A}">
                    <a16:rowId xmlns:a16="http://schemas.microsoft.com/office/drawing/2014/main" val="10001"/>
                  </a:ext>
                </a:extLst>
              </a:tr>
              <a:tr h="1547282">
                <a:tc>
                  <a:txBody>
                    <a:bodyPr/>
                    <a:lstStyle/>
                    <a:p>
                      <a:pPr marL="144018" indent="-144018" algn="l" defTabSz="685800">
                        <a:spcBef>
                          <a:spcPts val="300"/>
                        </a:spcBef>
                        <a:buClr>
                          <a:srgbClr val="4D4D4D"/>
                        </a:buClr>
                        <a:buFont typeface="Arial"/>
                        <a:buChar char="•"/>
                      </a:pPr>
                      <a:r>
                        <a:rPr lang="zh-CN" altLang="en-US" sz="1600" b="0" i="0" noProof="0" dirty="0">
                          <a:solidFill>
                            <a:srgbClr val="4D4D4D"/>
                          </a:solidFill>
                          <a:latin typeface="Arial"/>
                          <a:ea typeface="+mn-ea"/>
                          <a:cs typeface="+mn-cs"/>
                        </a:rPr>
                        <a:t>最灵敏的技术</a:t>
                      </a:r>
                    </a:p>
                    <a:p>
                      <a:pPr marL="144018" indent="-144018" algn="l" defTabSz="685800">
                        <a:spcBef>
                          <a:spcPts val="300"/>
                        </a:spcBef>
                        <a:buClr>
                          <a:srgbClr val="4D4D4D"/>
                        </a:buClr>
                        <a:buFont typeface="Arial"/>
                        <a:buChar char="•"/>
                      </a:pPr>
                      <a:r>
                        <a:rPr lang="zh-CN" altLang="en-US" sz="1600" b="0" i="0" noProof="0" dirty="0">
                          <a:solidFill>
                            <a:srgbClr val="4D4D4D"/>
                          </a:solidFill>
                          <a:latin typeface="Arial"/>
                          <a:ea typeface="+mn-ea"/>
                          <a:cs typeface="+mn-cs"/>
                        </a:rPr>
                        <a:t>多元素分析</a:t>
                      </a:r>
                    </a:p>
                    <a:p>
                      <a:pPr marL="144018" marR="0" indent="-144018" algn="l" defTabSz="685800">
                        <a:lnSpc>
                          <a:spcPct val="100000"/>
                        </a:lnSpc>
                        <a:spcBef>
                          <a:spcPts val="300"/>
                        </a:spcBef>
                        <a:spcAft>
                          <a:spcPts val="0"/>
                        </a:spcAft>
                        <a:buClr>
                          <a:srgbClr val="4D4D4D"/>
                        </a:buClr>
                        <a:buFont typeface="Arial"/>
                        <a:buChar char="•"/>
                      </a:pPr>
                      <a:r>
                        <a:rPr lang="zh-CN" altLang="en-US" sz="1600" b="0" i="0" noProof="0" dirty="0">
                          <a:solidFill>
                            <a:srgbClr val="4D4D4D"/>
                          </a:solidFill>
                          <a:latin typeface="Arial"/>
                          <a:ea typeface="+mn-ea"/>
                          <a:cs typeface="+mn-cs"/>
                        </a:rPr>
                        <a:t>同位素</a:t>
                      </a:r>
                      <a:r>
                        <a:rPr lang="zh-CN" altLang="en-US" sz="1600" b="0" i="0" baseline="0" noProof="0" dirty="0">
                          <a:solidFill>
                            <a:srgbClr val="4D4D4D"/>
                          </a:solidFill>
                          <a:latin typeface="Arial"/>
                          <a:ea typeface="+mn-ea"/>
                          <a:cs typeface="+mn-cs"/>
                        </a:rPr>
                        <a:t>信息（</a:t>
                      </a:r>
                      <a:r>
                        <a:rPr lang="en-US" altLang="zh-CN" sz="1600" b="0" i="0" baseline="0" noProof="0" dirty="0">
                          <a:solidFill>
                            <a:srgbClr val="4D4D4D"/>
                          </a:solidFill>
                          <a:latin typeface="Arial"/>
                          <a:ea typeface="+mn-ea"/>
                          <a:cs typeface="+mn-cs"/>
                        </a:rPr>
                        <a:t>IR</a:t>
                      </a:r>
                      <a:r>
                        <a:rPr lang="zh-CN" altLang="en-US" sz="1600" b="0" i="0" baseline="0" noProof="0" dirty="0">
                          <a:solidFill>
                            <a:srgbClr val="4D4D4D"/>
                          </a:solidFill>
                          <a:latin typeface="Arial"/>
                          <a:ea typeface="+mn-ea"/>
                          <a:cs typeface="+mn-cs"/>
                        </a:rPr>
                        <a:t>、</a:t>
                      </a:r>
                      <a:r>
                        <a:rPr lang="en-US" altLang="zh-CN" sz="1600" b="0" i="0" baseline="0" noProof="0" dirty="0">
                          <a:solidFill>
                            <a:srgbClr val="4D4D4D"/>
                          </a:solidFill>
                          <a:latin typeface="Arial"/>
                          <a:ea typeface="+mn-ea"/>
                          <a:cs typeface="+mn-cs"/>
                        </a:rPr>
                        <a:t>ID </a:t>
                      </a:r>
                      <a:r>
                        <a:rPr lang="zh-CN" altLang="en-US" sz="1600" b="0" i="0" baseline="0" noProof="0" dirty="0">
                          <a:solidFill>
                            <a:srgbClr val="4D4D4D"/>
                          </a:solidFill>
                          <a:latin typeface="Arial"/>
                          <a:ea typeface="+mn-ea"/>
                          <a:cs typeface="+mn-cs"/>
                        </a:rPr>
                        <a:t>分析）</a:t>
                      </a:r>
                    </a:p>
                    <a:p>
                      <a:pPr marL="144018" indent="-144018" algn="l" defTabSz="685800">
                        <a:spcBef>
                          <a:spcPts val="300"/>
                        </a:spcBef>
                        <a:buClr>
                          <a:srgbClr val="4D4D4D"/>
                        </a:buClr>
                        <a:buFont typeface="Arial"/>
                        <a:buChar char="•"/>
                      </a:pPr>
                      <a:r>
                        <a:rPr lang="zh-CN" altLang="en-US" sz="1600" b="0" i="0" baseline="0" noProof="0" dirty="0">
                          <a:solidFill>
                            <a:srgbClr val="4D4D4D"/>
                          </a:solidFill>
                          <a:latin typeface="Arial"/>
                          <a:ea typeface="+mn-ea"/>
                          <a:cs typeface="+mn-cs"/>
                        </a:rPr>
                        <a:t>动态范围广</a:t>
                      </a:r>
                    </a:p>
                    <a:p>
                      <a:pPr marL="144018" marR="0" indent="-144018" algn="l" defTabSz="685800">
                        <a:lnSpc>
                          <a:spcPct val="100000"/>
                        </a:lnSpc>
                        <a:spcBef>
                          <a:spcPts val="300"/>
                        </a:spcBef>
                        <a:spcAft>
                          <a:spcPts val="0"/>
                        </a:spcAft>
                        <a:buClr>
                          <a:srgbClr val="4D4D4D"/>
                        </a:buClr>
                        <a:buFont typeface="Arial"/>
                        <a:buChar char="•"/>
                      </a:pPr>
                      <a:r>
                        <a:rPr lang="zh-CN" altLang="en-US" sz="1600" b="0" i="0" noProof="0" dirty="0">
                          <a:solidFill>
                            <a:srgbClr val="4D4D4D"/>
                          </a:solidFill>
                          <a:latin typeface="Arial"/>
                          <a:ea typeface="+mn-ea"/>
                          <a:cs typeface="+mn-cs"/>
                        </a:rPr>
                        <a:t>可耐受</a:t>
                      </a:r>
                      <a:r>
                        <a:rPr lang="zh-CN" altLang="en-US" sz="1600" b="0" i="0" baseline="0" noProof="0" dirty="0">
                          <a:solidFill>
                            <a:srgbClr val="4D4D4D"/>
                          </a:solidFill>
                          <a:latin typeface="Arial"/>
                          <a:ea typeface="+mn-ea"/>
                          <a:cs typeface="+mn-cs"/>
                        </a:rPr>
                        <a:t>复杂基质</a:t>
                      </a:r>
                    </a:p>
                  </a:txBody>
                  <a:tcPr marT="72000" marB="72000"/>
                </a:tc>
                <a:extLst>
                  <a:ext uri="{0D108BD9-81ED-4DB2-BD59-A6C34878D82A}">
                    <a16:rowId xmlns:a16="http://schemas.microsoft.com/office/drawing/2014/main" val="10002"/>
                  </a:ext>
                </a:extLst>
              </a:tr>
              <a:tr h="324000">
                <a:tc>
                  <a:txBody>
                    <a:bodyPr/>
                    <a:lstStyle/>
                    <a:p>
                      <a:pPr marL="0" indent="-51206400" algn="l" defTabSz="685800">
                        <a:spcBef>
                          <a:spcPts val="300"/>
                        </a:spcBef>
                        <a:spcAft>
                          <a:spcPts val="200"/>
                        </a:spcAft>
                        <a:buNone/>
                      </a:pPr>
                      <a:r>
                        <a:rPr lang="zh-CN" altLang="en-US" sz="1600" b="1" i="0" noProof="0" dirty="0">
                          <a:solidFill>
                            <a:srgbClr val="0085D5"/>
                          </a:solidFill>
                          <a:latin typeface="Arial"/>
                          <a:ea typeface="+mn-ea"/>
                          <a:cs typeface="+mn-cs"/>
                        </a:rPr>
                        <a:t>局限性</a:t>
                      </a:r>
                    </a:p>
                  </a:txBody>
                  <a:tcPr/>
                </a:tc>
                <a:extLst>
                  <a:ext uri="{0D108BD9-81ED-4DB2-BD59-A6C34878D82A}">
                    <a16:rowId xmlns:a16="http://schemas.microsoft.com/office/drawing/2014/main" val="10003"/>
                  </a:ext>
                </a:extLst>
              </a:tr>
              <a:tr h="1015678">
                <a:tc>
                  <a:txBody>
                    <a:bodyPr/>
                    <a:lstStyle/>
                    <a:p>
                      <a:pPr marL="144018" indent="-144018" algn="l" defTabSz="685800">
                        <a:spcBef>
                          <a:spcPts val="300"/>
                        </a:spcBef>
                        <a:buClr>
                          <a:srgbClr val="4D4D4D"/>
                        </a:buClr>
                        <a:buFont typeface="Arial"/>
                        <a:buChar char="•"/>
                      </a:pPr>
                      <a:r>
                        <a:rPr lang="zh-CN" altLang="en-US" sz="1600" b="0" i="0" noProof="0" dirty="0">
                          <a:solidFill>
                            <a:srgbClr val="4D4D4D"/>
                          </a:solidFill>
                          <a:latin typeface="Arial"/>
                          <a:ea typeface="+mn-ea"/>
                          <a:cs typeface="+mn-cs"/>
                        </a:rPr>
                        <a:t>基质耐受性不及 </a:t>
                      </a:r>
                      <a:r>
                        <a:rPr lang="en-US" altLang="zh-CN" sz="1600" b="0" i="0" noProof="0" dirty="0">
                          <a:solidFill>
                            <a:srgbClr val="4D4D4D"/>
                          </a:solidFill>
                          <a:latin typeface="Arial"/>
                          <a:ea typeface="+mn-ea"/>
                          <a:cs typeface="+mn-cs"/>
                        </a:rPr>
                        <a:t>ICP-OES</a:t>
                      </a:r>
                    </a:p>
                    <a:p>
                      <a:pPr marL="144018" indent="-144018" algn="l" defTabSz="685800">
                        <a:spcBef>
                          <a:spcPts val="300"/>
                        </a:spcBef>
                        <a:buClr>
                          <a:srgbClr val="4D4D4D"/>
                        </a:buClr>
                        <a:buFont typeface="Arial"/>
                        <a:buChar char="•"/>
                      </a:pPr>
                      <a:r>
                        <a:rPr lang="zh-CN" altLang="en-US" sz="1600" b="0" i="0" noProof="0" dirty="0">
                          <a:solidFill>
                            <a:srgbClr val="4D4D4D"/>
                          </a:solidFill>
                          <a:latin typeface="Arial"/>
                          <a:ea typeface="+mn-ea"/>
                          <a:cs typeface="+mn-cs"/>
                        </a:rPr>
                        <a:t>技术最昂贵（购买与运行费用）</a:t>
                      </a:r>
                    </a:p>
                    <a:p>
                      <a:pPr marL="144000" lvl="0" indent="-144000" algn="l" defTabSz="685800" rtl="0" eaLnBrk="1" latinLnBrk="0" hangingPunct="1">
                        <a:spcBef>
                          <a:spcPts val="300"/>
                        </a:spcBef>
                        <a:buClr>
                          <a:srgbClr val="4D4D4D"/>
                        </a:buClr>
                        <a:buFont typeface="Arial" panose="020B0604020202020204" pitchFamily="34" charset="0"/>
                        <a:buChar char="•"/>
                      </a:pPr>
                      <a:r>
                        <a:rPr lang="zh-CN" altLang="en-US" sz="1600" kern="1200" noProof="0" dirty="0">
                          <a:solidFill>
                            <a:srgbClr val="4D4D4D"/>
                          </a:solidFill>
                          <a:latin typeface="+mn-lt"/>
                          <a:ea typeface="+mn-ea"/>
                          <a:cs typeface="+mn-cs"/>
                        </a:rPr>
                        <a:t>易受同质异位素干扰</a:t>
                      </a:r>
                    </a:p>
                  </a:txBody>
                  <a:tcPr marT="72000" marB="7200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749310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直接连接符 19"/>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19" y="3271135"/>
            <a:ext cx="6705671" cy="1872022"/>
          </a:xfrm>
          <a:prstGeom prst="rect">
            <a:avLst/>
          </a:prstGeom>
        </p:spPr>
      </p:pic>
      <p:sp>
        <p:nvSpPr>
          <p:cNvPr id="2" name="Title 1"/>
          <p:cNvSpPr>
            <a:spLocks noGrp="1"/>
          </p:cNvSpPr>
          <p:nvPr>
            <p:ph type="title"/>
          </p:nvPr>
        </p:nvSpPr>
        <p:spPr/>
        <p:txBody>
          <a:bodyPr>
            <a:normAutofit fontScale="90000"/>
          </a:bodyPr>
          <a:lstStyle/>
          <a:p>
            <a:pPr algn="l" defTabSz="685800">
              <a:spcBef>
                <a:spcPts val="1"/>
              </a:spcBef>
              <a:spcAft>
                <a:spcPts val="300"/>
              </a:spcAft>
              <a:buNone/>
            </a:pPr>
            <a:r>
              <a:rPr lang="en-US" sz="3800" b="0" i="0">
                <a:solidFill>
                  <a:srgbClr val="000000"/>
                </a:solidFill>
                <a:latin typeface="Arial Narrow"/>
                <a:ea typeface="+mj-ea"/>
                <a:cs typeface="Arial Narrow"/>
              </a:rPr>
              <a:t>电感耦合等离子体质谱</a:t>
            </a:r>
            <a:br>
              <a:rPr lang="en-US" sz="3100" b="0" i="0">
                <a:solidFill>
                  <a:srgbClr val="000000"/>
                </a:solidFill>
                <a:latin typeface="Arial Narrow"/>
                <a:ea typeface="+mj-ea"/>
                <a:cs typeface="Arial Narrow"/>
              </a:rPr>
            </a:br>
            <a:r>
              <a:rPr lang="en-US" sz="3100" b="0" i="0">
                <a:solidFill>
                  <a:srgbClr val="000000"/>
                </a:solidFill>
                <a:latin typeface="Arial Narrow"/>
                <a:ea typeface="+mj-ea"/>
                <a:cs typeface="Arial Narrow"/>
              </a:rPr>
              <a:t>常规设置</a:t>
            </a:r>
          </a:p>
        </p:txBody>
      </p:sp>
      <p:sp>
        <p:nvSpPr>
          <p:cNvPr id="5" name="Rectangle 4"/>
          <p:cNvSpPr/>
          <p:nvPr/>
        </p:nvSpPr>
        <p:spPr>
          <a:xfrm>
            <a:off x="7357463" y="1590735"/>
            <a:ext cx="1557938" cy="1015663"/>
          </a:xfrm>
          <a:prstGeom prst="rect">
            <a:avLst/>
          </a:prstGeom>
        </p:spPr>
        <p:txBody>
          <a:bodyPr wrap="square" lIns="0">
            <a:spAutoFit/>
          </a:bodyPr>
          <a:lstStyle/>
          <a:p>
            <a:pPr algn="l" defTabSz="914400">
              <a:spcAft>
                <a:spcPts val="300"/>
              </a:spcAft>
              <a:buNone/>
            </a:pPr>
            <a:r>
              <a:rPr lang="en-US" sz="1200" b="0" i="1">
                <a:solidFill>
                  <a:srgbClr val="4D4D4D"/>
                </a:solidFill>
                <a:latin typeface="Arial"/>
                <a:ea typeface="+mn-ea"/>
                <a:cs typeface="+mn-cs"/>
              </a:rPr>
              <a:t>四极杆 ICP-MS 系统主要元件简化示意图</a:t>
            </a:r>
          </a:p>
        </p:txBody>
      </p:sp>
      <p:grpSp>
        <p:nvGrpSpPr>
          <p:cNvPr id="7" name="Group 6"/>
          <p:cNvGrpSpPr/>
          <p:nvPr/>
        </p:nvGrpSpPr>
        <p:grpSpPr>
          <a:xfrm>
            <a:off x="0" y="6085641"/>
            <a:ext cx="619067" cy="246221"/>
            <a:chOff x="1689099" y="6028267"/>
            <a:chExt cx="1087983" cy="246221"/>
          </a:xfrm>
        </p:grpSpPr>
        <p:sp>
          <p:nvSpPr>
            <p:cNvPr id="8" name="Action Button: Custom 7">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Chevron 8">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Chevron 9">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TextBox 10">
              <a:hlinkClick r:id="rId4"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sz="1000" b="1" i="0" dirty="0">
                <a:solidFill>
                  <a:srgbClr val="FFFFFF"/>
                </a:solidFill>
                <a:latin typeface="Arial"/>
                <a:ea typeface="+mn-ea"/>
                <a:cs typeface="+mn-cs"/>
              </a:endParaRPr>
            </a:p>
          </p:txBody>
        </p:sp>
      </p:grpSp>
      <p:sp>
        <p:nvSpPr>
          <p:cNvPr id="12" name="TextBox 11"/>
          <p:cNvSpPr txBox="1"/>
          <p:nvPr/>
        </p:nvSpPr>
        <p:spPr>
          <a:xfrm>
            <a:off x="766143" y="5200964"/>
            <a:ext cx="990015" cy="307777"/>
          </a:xfrm>
          <a:prstGeom prst="rect">
            <a:avLst/>
          </a:prstGeom>
          <a:noFill/>
        </p:spPr>
        <p:txBody>
          <a:bodyPr wrap="none" lIns="0" rtlCol="0">
            <a:spAutoFit/>
          </a:bodyPr>
          <a:lstStyle/>
          <a:p>
            <a:pPr algn="ctr" defTabSz="914400">
              <a:buNone/>
            </a:pPr>
            <a:r>
              <a:rPr lang="en-US" sz="1400" b="0" i="0">
                <a:solidFill>
                  <a:srgbClr val="4D4D4D"/>
                </a:solidFill>
                <a:latin typeface="Arial"/>
                <a:ea typeface="+mn-ea"/>
                <a:cs typeface="+mn-cs"/>
              </a:rPr>
              <a:t>氩等离子体</a:t>
            </a:r>
          </a:p>
        </p:txBody>
      </p:sp>
      <p:sp>
        <p:nvSpPr>
          <p:cNvPr id="13" name="TextBox 12"/>
          <p:cNvSpPr txBox="1"/>
          <p:nvPr/>
        </p:nvSpPr>
        <p:spPr>
          <a:xfrm>
            <a:off x="3918545" y="5200964"/>
            <a:ext cx="810478" cy="307777"/>
          </a:xfrm>
          <a:prstGeom prst="rect">
            <a:avLst/>
          </a:prstGeom>
          <a:noFill/>
        </p:spPr>
        <p:txBody>
          <a:bodyPr wrap="none" lIns="0" rtlCol="0">
            <a:spAutoFit/>
          </a:bodyPr>
          <a:lstStyle/>
          <a:p>
            <a:pPr algn="ctr" defTabSz="914400">
              <a:buNone/>
            </a:pPr>
            <a:r>
              <a:rPr lang="en-US" sz="1400" b="0" i="0" dirty="0" err="1">
                <a:solidFill>
                  <a:srgbClr val="4D4D4D"/>
                </a:solidFill>
                <a:latin typeface="Arial"/>
                <a:ea typeface="+mn-ea"/>
                <a:cs typeface="+mn-cs"/>
              </a:rPr>
              <a:t>真空系统</a:t>
            </a:r>
            <a:endParaRPr lang="en-US" sz="1400" b="0" i="0" dirty="0">
              <a:solidFill>
                <a:srgbClr val="4D4D4D"/>
              </a:solidFill>
              <a:latin typeface="Arial"/>
              <a:ea typeface="+mn-ea"/>
              <a:cs typeface="+mn-cs"/>
            </a:endParaRPr>
          </a:p>
        </p:txBody>
      </p:sp>
      <p:sp>
        <p:nvSpPr>
          <p:cNvPr id="14" name="TextBox 13"/>
          <p:cNvSpPr txBox="1"/>
          <p:nvPr/>
        </p:nvSpPr>
        <p:spPr>
          <a:xfrm>
            <a:off x="6025327" y="5200964"/>
            <a:ext cx="810478" cy="307777"/>
          </a:xfrm>
          <a:prstGeom prst="rect">
            <a:avLst/>
          </a:prstGeom>
          <a:noFill/>
        </p:spPr>
        <p:txBody>
          <a:bodyPr wrap="none" lIns="0" rtlCol="0">
            <a:spAutoFit/>
          </a:bodyPr>
          <a:lstStyle/>
          <a:p>
            <a:pPr algn="ctr" defTabSz="914400">
              <a:buNone/>
            </a:pPr>
            <a:r>
              <a:rPr lang="en-US" sz="1400" b="0" i="0" dirty="0" err="1">
                <a:solidFill>
                  <a:srgbClr val="4D4D4D"/>
                </a:solidFill>
                <a:latin typeface="Arial"/>
                <a:ea typeface="+mn-ea"/>
                <a:cs typeface="+mn-cs"/>
              </a:rPr>
              <a:t>定量分析</a:t>
            </a:r>
            <a:endParaRPr lang="en-US" sz="1400" b="0" i="0" dirty="0">
              <a:solidFill>
                <a:srgbClr val="4D4D4D"/>
              </a:solidFill>
              <a:latin typeface="Arial"/>
              <a:ea typeface="+mn-ea"/>
              <a:cs typeface="+mn-cs"/>
            </a:endParaRPr>
          </a:p>
        </p:txBody>
      </p:sp>
      <p:sp>
        <p:nvSpPr>
          <p:cNvPr id="15" name="TextBox 14"/>
          <p:cNvSpPr txBox="1"/>
          <p:nvPr/>
        </p:nvSpPr>
        <p:spPr>
          <a:xfrm rot="-5400000">
            <a:off x="2253629" y="2668630"/>
            <a:ext cx="1079943" cy="307777"/>
          </a:xfrm>
          <a:prstGeom prst="rect">
            <a:avLst/>
          </a:prstGeom>
          <a:noFill/>
        </p:spPr>
        <p:txBody>
          <a:bodyPr wrap="square" lIns="0" rtlCol="0">
            <a:spAutoFit/>
          </a:bodyPr>
          <a:lstStyle/>
          <a:p>
            <a:pPr algn="l" defTabSz="914400">
              <a:buNone/>
            </a:pPr>
            <a:r>
              <a:rPr lang="en-US" sz="1400" b="0" i="0">
                <a:latin typeface="Arial"/>
                <a:ea typeface="+mn-ea"/>
                <a:cs typeface="+mn-cs"/>
              </a:rPr>
              <a:t>接口</a:t>
            </a:r>
          </a:p>
        </p:txBody>
      </p:sp>
      <p:sp>
        <p:nvSpPr>
          <p:cNvPr id="16" name="TextBox 15"/>
          <p:cNvSpPr txBox="1"/>
          <p:nvPr/>
        </p:nvSpPr>
        <p:spPr>
          <a:xfrm rot="-5400000">
            <a:off x="2690842" y="2668630"/>
            <a:ext cx="1079943" cy="307777"/>
          </a:xfrm>
          <a:prstGeom prst="rect">
            <a:avLst/>
          </a:prstGeom>
          <a:noFill/>
        </p:spPr>
        <p:txBody>
          <a:bodyPr wrap="square" lIns="0" rtlCol="0">
            <a:spAutoFit/>
          </a:bodyPr>
          <a:lstStyle/>
          <a:p>
            <a:pPr algn="l" defTabSz="914400">
              <a:buNone/>
            </a:pPr>
            <a:r>
              <a:rPr lang="en-US" sz="1400" b="0" i="0">
                <a:latin typeface="Arial"/>
                <a:ea typeface="+mn-ea"/>
                <a:cs typeface="+mn-cs"/>
              </a:rPr>
              <a:t>离子透镜</a:t>
            </a:r>
          </a:p>
        </p:txBody>
      </p:sp>
      <p:sp>
        <p:nvSpPr>
          <p:cNvPr id="17" name="TextBox 16"/>
          <p:cNvSpPr txBox="1"/>
          <p:nvPr/>
        </p:nvSpPr>
        <p:spPr>
          <a:xfrm rot="-5400000">
            <a:off x="2877116" y="2377893"/>
            <a:ext cx="1517788" cy="451406"/>
          </a:xfrm>
          <a:prstGeom prst="rect">
            <a:avLst/>
          </a:prstGeom>
          <a:noFill/>
        </p:spPr>
        <p:txBody>
          <a:bodyPr wrap="square" lIns="0" rtlCol="0">
            <a:spAutoFit/>
          </a:bodyPr>
          <a:lstStyle/>
          <a:p>
            <a:pPr algn="l" defTabSz="914400">
              <a:buNone/>
            </a:pPr>
            <a:r>
              <a:rPr lang="en-US" sz="1400" b="0" i="0">
                <a:latin typeface="Arial"/>
                <a:ea typeface="+mn-ea"/>
                <a:cs typeface="+mn-cs"/>
              </a:rPr>
              <a:t>碰撞反应池</a:t>
            </a:r>
          </a:p>
        </p:txBody>
      </p:sp>
      <p:sp>
        <p:nvSpPr>
          <p:cNvPr id="18" name="TextBox 17"/>
          <p:cNvSpPr txBox="1"/>
          <p:nvPr/>
        </p:nvSpPr>
        <p:spPr>
          <a:xfrm rot="-5400000">
            <a:off x="3560937" y="2391524"/>
            <a:ext cx="1634153" cy="307777"/>
          </a:xfrm>
          <a:prstGeom prst="rect">
            <a:avLst/>
          </a:prstGeom>
          <a:noFill/>
        </p:spPr>
        <p:txBody>
          <a:bodyPr wrap="square" lIns="0" rtlCol="0">
            <a:spAutoFit/>
          </a:bodyPr>
          <a:lstStyle/>
          <a:p>
            <a:pPr algn="l" defTabSz="914400">
              <a:buNone/>
            </a:pPr>
            <a:r>
              <a:rPr lang="en-US" sz="1400" b="0" i="0" dirty="0" err="1">
                <a:latin typeface="Arial"/>
                <a:ea typeface="+mn-ea"/>
                <a:cs typeface="+mn-cs"/>
              </a:rPr>
              <a:t>四极杆质谱仪</a:t>
            </a:r>
            <a:endParaRPr lang="en-US" sz="1400" b="0" i="0" dirty="0">
              <a:latin typeface="Arial"/>
              <a:ea typeface="+mn-ea"/>
              <a:cs typeface="+mn-cs"/>
            </a:endParaRPr>
          </a:p>
        </p:txBody>
      </p:sp>
      <p:sp>
        <p:nvSpPr>
          <p:cNvPr id="19" name="TextBox 18"/>
          <p:cNvSpPr txBox="1"/>
          <p:nvPr/>
        </p:nvSpPr>
        <p:spPr>
          <a:xfrm rot="-5400000">
            <a:off x="4828022" y="2665299"/>
            <a:ext cx="1086605" cy="307777"/>
          </a:xfrm>
          <a:prstGeom prst="rect">
            <a:avLst/>
          </a:prstGeom>
          <a:noFill/>
        </p:spPr>
        <p:txBody>
          <a:bodyPr wrap="square" lIns="0" rtlCol="0">
            <a:spAutoFit/>
          </a:bodyPr>
          <a:lstStyle/>
          <a:p>
            <a:pPr algn="l" defTabSz="914400">
              <a:buNone/>
            </a:pPr>
            <a:r>
              <a:rPr lang="en-US" sz="1400" b="0" i="0">
                <a:latin typeface="Arial"/>
                <a:ea typeface="+mn-ea"/>
                <a:cs typeface="+mn-cs"/>
              </a:rPr>
              <a:t>检测器</a:t>
            </a:r>
          </a:p>
        </p:txBody>
      </p:sp>
      <p:sp>
        <p:nvSpPr>
          <p:cNvPr id="21" name="Rechteck 20"/>
          <p:cNvSpPr/>
          <p:nvPr/>
        </p:nvSpPr>
        <p:spPr>
          <a:xfrm>
            <a:off x="228600" y="1639612"/>
            <a:ext cx="6945284" cy="3929915"/>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29914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grpSp>
        <p:nvGrpSpPr>
          <p:cNvPr id="93" name="Gruppieren 92"/>
          <p:cNvGrpSpPr/>
          <p:nvPr/>
        </p:nvGrpSpPr>
        <p:grpSpPr>
          <a:xfrm>
            <a:off x="432651" y="1582174"/>
            <a:ext cx="8474239" cy="4168267"/>
            <a:chOff x="518376" y="1582174"/>
            <a:chExt cx="8474239" cy="4168267"/>
          </a:xfrm>
        </p:grpSpPr>
        <p:pic>
          <p:nvPicPr>
            <p:cNvPr id="28" name="Picture 27"/>
            <p:cNvPicPr>
              <a:picLocks noChangeAspect="1"/>
            </p:cNvPicPr>
            <p:nvPr/>
          </p:nvPicPr>
          <p:blipFill rotWithShape="1">
            <a:blip r:embed="rId3" cstate="print">
              <a:extLst>
                <a:ext uri="{28A0092B-C50C-407E-A947-70E740481C1C}">
                  <a14:useLocalDpi xmlns:a14="http://schemas.microsoft.com/office/drawing/2010/main" val="0"/>
                </a:ext>
              </a:extLst>
            </a:blip>
            <a:srcRect l="21199" t="20247" r="21072" b="15226"/>
            <a:stretch/>
          </p:blipFill>
          <p:spPr>
            <a:xfrm>
              <a:off x="2485327" y="1582174"/>
              <a:ext cx="4795631" cy="4168267"/>
            </a:xfrm>
            <a:prstGeom prst="rect">
              <a:avLst/>
            </a:prstGeom>
          </p:spPr>
        </p:pic>
        <p:sp>
          <p:nvSpPr>
            <p:cNvPr id="13" name="TextBox 12"/>
            <p:cNvSpPr txBox="1"/>
            <p:nvPr/>
          </p:nvSpPr>
          <p:spPr>
            <a:xfrm>
              <a:off x="7496693" y="4024709"/>
              <a:ext cx="1110302" cy="46166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lIns="0" rtlCol="0">
              <a:spAutoFit/>
            </a:bodyPr>
            <a:lstStyle/>
            <a:p>
              <a:pPr algn="l" defTabSz="914400">
                <a:buNone/>
              </a:pPr>
              <a:r>
                <a:rPr lang="en-US" sz="1200" b="0" i="0" dirty="0" err="1">
                  <a:solidFill>
                    <a:srgbClr val="4D4D4D"/>
                  </a:solidFill>
                  <a:latin typeface="Arial"/>
                  <a:ea typeface="+mn-ea"/>
                  <a:cs typeface="+mn-cs"/>
                </a:rPr>
                <a:t>涡轮真空泵</a:t>
              </a:r>
              <a:endParaRPr lang="en-US" sz="1200" b="0" i="0" dirty="0">
                <a:solidFill>
                  <a:srgbClr val="4D4D4D"/>
                </a:solidFill>
                <a:latin typeface="Arial"/>
                <a:ea typeface="+mn-ea"/>
                <a:cs typeface="+mn-cs"/>
              </a:endParaRPr>
            </a:p>
          </p:txBody>
        </p:sp>
        <p:cxnSp>
          <p:nvCxnSpPr>
            <p:cNvPr id="15" name="Straight Arrow Connector 14"/>
            <p:cNvCxnSpPr/>
            <p:nvPr/>
          </p:nvCxnSpPr>
          <p:spPr>
            <a:xfrm flipH="1" flipV="1">
              <a:off x="5726435" y="4174323"/>
              <a:ext cx="1691907" cy="14500"/>
            </a:xfrm>
            <a:prstGeom prst="straightConnector1">
              <a:avLst/>
            </a:prstGeom>
            <a:ln w="952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496693" y="2604084"/>
              <a:ext cx="672620" cy="27699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none" lIns="0" rtlCol="0">
              <a:spAutoFit/>
            </a:bodyPr>
            <a:lstStyle/>
            <a:p>
              <a:pPr algn="l" defTabSz="914400">
                <a:buNone/>
              </a:pPr>
              <a:r>
                <a:rPr lang="en-US" sz="1200" b="0" i="0">
                  <a:solidFill>
                    <a:srgbClr val="4D4D4D"/>
                  </a:solidFill>
                  <a:latin typeface="Arial"/>
                  <a:ea typeface="+mn-ea"/>
                  <a:cs typeface="+mn-cs"/>
                </a:rPr>
                <a:t>检测器</a:t>
              </a:r>
            </a:p>
          </p:txBody>
        </p:sp>
        <p:cxnSp>
          <p:nvCxnSpPr>
            <p:cNvPr id="18" name="Straight Arrow Connector 17"/>
            <p:cNvCxnSpPr/>
            <p:nvPr/>
          </p:nvCxnSpPr>
          <p:spPr>
            <a:xfrm flipH="1">
              <a:off x="6687816" y="2783492"/>
              <a:ext cx="733462" cy="0"/>
            </a:xfrm>
            <a:prstGeom prst="straightConnector1">
              <a:avLst/>
            </a:prstGeom>
            <a:ln w="952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501455" y="3198182"/>
              <a:ext cx="1380853" cy="46166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lIns="0" rtlCol="0">
              <a:spAutoFit/>
            </a:bodyPr>
            <a:lstStyle/>
            <a:p>
              <a:pPr algn="l" defTabSz="914400">
                <a:buNone/>
              </a:pPr>
              <a:r>
                <a:rPr lang="en-US" sz="1200" b="0" i="0">
                  <a:solidFill>
                    <a:srgbClr val="4D4D4D"/>
                  </a:solidFill>
                  <a:latin typeface="Arial"/>
                  <a:ea typeface="+mn-ea"/>
                  <a:cs typeface="+mn-cs"/>
                </a:rPr>
                <a:t>四极杆质谱仪 </a:t>
              </a:r>
            </a:p>
          </p:txBody>
        </p:sp>
        <p:cxnSp>
          <p:nvCxnSpPr>
            <p:cNvPr id="20" name="Straight Arrow Connector 19"/>
            <p:cNvCxnSpPr/>
            <p:nvPr/>
          </p:nvCxnSpPr>
          <p:spPr>
            <a:xfrm rot="10800000">
              <a:off x="5913768" y="2946941"/>
              <a:ext cx="1518379" cy="406190"/>
            </a:xfrm>
            <a:prstGeom prst="bentConnector3">
              <a:avLst>
                <a:gd name="adj1" fmla="val 100028"/>
              </a:avLst>
            </a:prstGeom>
            <a:ln w="952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flipV="1">
              <a:off x="5105530" y="2001949"/>
              <a:ext cx="2315748" cy="867229"/>
            </a:xfrm>
            <a:prstGeom prst="bentConnector3">
              <a:avLst>
                <a:gd name="adj1" fmla="val 99989"/>
              </a:avLst>
            </a:prstGeom>
            <a:ln w="952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496693" y="1641774"/>
              <a:ext cx="1495922" cy="46166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lIns="0" rtlCol="0">
              <a:spAutoFit/>
            </a:bodyPr>
            <a:lstStyle/>
            <a:p>
              <a:pPr algn="l" defTabSz="914400">
                <a:buNone/>
              </a:pPr>
              <a:r>
                <a:rPr lang="en-US" sz="1200" b="0" i="0">
                  <a:solidFill>
                    <a:srgbClr val="4D4D4D"/>
                  </a:solidFill>
                  <a:latin typeface="Arial"/>
                  <a:ea typeface="+mn-ea"/>
                  <a:cs typeface="+mn-cs"/>
                </a:rPr>
                <a:t>八极杆反应池系统 (ORS)</a:t>
              </a:r>
            </a:p>
          </p:txBody>
        </p:sp>
        <p:sp>
          <p:nvSpPr>
            <p:cNvPr id="32" name="TextBox 31"/>
            <p:cNvSpPr txBox="1"/>
            <p:nvPr/>
          </p:nvSpPr>
          <p:spPr>
            <a:xfrm>
              <a:off x="707034" y="3107735"/>
              <a:ext cx="1077218" cy="276999"/>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none" lIns="0" rIns="0" rtlCol="0">
              <a:spAutoFit/>
            </a:bodyPr>
            <a:lstStyle/>
            <a:p>
              <a:pPr algn="r" defTabSz="914400">
                <a:buNone/>
              </a:pPr>
              <a:r>
                <a:rPr lang="en-US" sz="1200" b="0" i="0" dirty="0" err="1">
                  <a:solidFill>
                    <a:srgbClr val="4D4D4D"/>
                  </a:solidFill>
                  <a:latin typeface="Arial"/>
                  <a:ea typeface="+mn-ea"/>
                  <a:cs typeface="+mn-cs"/>
                </a:rPr>
                <a:t>雾化器和雾化室</a:t>
              </a:r>
              <a:endParaRPr lang="en-US" sz="1200" b="0" i="0" dirty="0">
                <a:solidFill>
                  <a:srgbClr val="4D4D4D"/>
                </a:solidFill>
                <a:latin typeface="Arial"/>
                <a:ea typeface="+mn-ea"/>
                <a:cs typeface="+mn-cs"/>
              </a:endParaRPr>
            </a:p>
          </p:txBody>
        </p:sp>
        <p:cxnSp>
          <p:nvCxnSpPr>
            <p:cNvPr id="34" name="Straight Arrow Connector 33"/>
            <p:cNvCxnSpPr/>
            <p:nvPr/>
          </p:nvCxnSpPr>
          <p:spPr>
            <a:xfrm flipV="1">
              <a:off x="1862274" y="3275545"/>
              <a:ext cx="1440996" cy="7586"/>
            </a:xfrm>
            <a:prstGeom prst="straightConnector1">
              <a:avLst/>
            </a:prstGeom>
            <a:ln w="9525">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870982" y="4676503"/>
              <a:ext cx="2346688" cy="26263"/>
            </a:xfrm>
            <a:prstGeom prst="straightConnector1">
              <a:avLst/>
            </a:prstGeom>
            <a:ln w="952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18376" y="2146161"/>
              <a:ext cx="1265876" cy="46166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lIns="0" rIns="0" rtlCol="0">
              <a:spAutoFit/>
            </a:bodyPr>
            <a:lstStyle/>
            <a:p>
              <a:pPr algn="r" defTabSz="914400">
                <a:buNone/>
              </a:pPr>
              <a:r>
                <a:rPr lang="en-US" sz="1200" b="0" i="0" dirty="0" err="1">
                  <a:solidFill>
                    <a:srgbClr val="4D4D4D"/>
                  </a:solidFill>
                  <a:latin typeface="Arial"/>
                  <a:ea typeface="+mn-ea"/>
                  <a:cs typeface="+mn-cs"/>
                </a:rPr>
                <a:t>电感耦合等离子体</a:t>
              </a:r>
              <a:endParaRPr lang="en-US" sz="1200" b="0" i="0" dirty="0">
                <a:solidFill>
                  <a:srgbClr val="4D4D4D"/>
                </a:solidFill>
                <a:latin typeface="Arial"/>
                <a:ea typeface="+mn-ea"/>
                <a:cs typeface="+mn-cs"/>
              </a:endParaRPr>
            </a:p>
          </p:txBody>
        </p:sp>
        <p:cxnSp>
          <p:nvCxnSpPr>
            <p:cNvPr id="45" name="Straight Arrow Connector 44"/>
            <p:cNvCxnSpPr/>
            <p:nvPr/>
          </p:nvCxnSpPr>
          <p:spPr>
            <a:xfrm>
              <a:off x="1870982" y="4040777"/>
              <a:ext cx="1470760" cy="12196"/>
            </a:xfrm>
            <a:prstGeom prst="straightConnector1">
              <a:avLst/>
            </a:prstGeom>
            <a:ln w="952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80158" y="4495985"/>
              <a:ext cx="904094" cy="276999"/>
            </a:xfrm>
            <a:prstGeom prst="rect">
              <a:avLst/>
            </a:prstGeom>
            <a:noFill/>
          </p:spPr>
          <p:txBody>
            <a:bodyPr wrap="none" lIns="0" rIns="0" rtlCol="0">
              <a:spAutoFit/>
            </a:bodyPr>
            <a:lstStyle/>
            <a:p>
              <a:pPr algn="r" defTabSz="914400">
                <a:buNone/>
              </a:pPr>
              <a:r>
                <a:rPr lang="en-US" sz="1200" b="0" i="0">
                  <a:solidFill>
                    <a:srgbClr val="4D4D4D"/>
                  </a:solidFill>
                  <a:latin typeface="Arial"/>
                  <a:ea typeface="+mn-ea"/>
                  <a:cs typeface="+mn-cs"/>
                </a:rPr>
                <a:t>RF 发生器</a:t>
              </a:r>
            </a:p>
          </p:txBody>
        </p:sp>
        <p:sp>
          <p:nvSpPr>
            <p:cNvPr id="31" name="TextBox 30"/>
            <p:cNvSpPr txBox="1"/>
            <p:nvPr/>
          </p:nvSpPr>
          <p:spPr>
            <a:xfrm>
              <a:off x="692606" y="3853224"/>
              <a:ext cx="1091646" cy="276999"/>
            </a:xfrm>
            <a:prstGeom prst="rect">
              <a:avLst/>
            </a:prstGeom>
            <a:noFill/>
          </p:spPr>
          <p:txBody>
            <a:bodyPr wrap="none" lIns="0" rIns="0" rtlCol="0">
              <a:spAutoFit/>
            </a:bodyPr>
            <a:lstStyle/>
            <a:p>
              <a:pPr algn="r" defTabSz="914400">
                <a:buNone/>
              </a:pPr>
              <a:r>
                <a:rPr lang="en-US" sz="1200" b="0" i="0">
                  <a:solidFill>
                    <a:srgbClr val="4D4D4D"/>
                  </a:solidFill>
                  <a:latin typeface="Arial"/>
                  <a:ea typeface="+mn-ea"/>
                  <a:cs typeface="+mn-cs"/>
                </a:rPr>
                <a:t>蠕动泵</a:t>
              </a:r>
            </a:p>
          </p:txBody>
        </p:sp>
      </p:grpSp>
      <p:sp>
        <p:nvSpPr>
          <p:cNvPr id="2" name="Title 1"/>
          <p:cNvSpPr>
            <a:spLocks noGrp="1"/>
          </p:cNvSpPr>
          <p:nvPr>
            <p:ph type="title"/>
          </p:nvPr>
        </p:nvSpPr>
        <p:spPr/>
        <p:txBody>
          <a:bodyPr>
            <a:normAutofit fontScale="90000"/>
          </a:bodyPr>
          <a:lstStyle/>
          <a:p>
            <a:pPr algn="l" defTabSz="685800">
              <a:spcBef>
                <a:spcPts val="1"/>
              </a:spcBef>
              <a:spcAft>
                <a:spcPts val="300"/>
              </a:spcAft>
              <a:buNone/>
            </a:pPr>
            <a:r>
              <a:rPr lang="en-US" sz="3800" b="0" i="0">
                <a:solidFill>
                  <a:srgbClr val="000000"/>
                </a:solidFill>
                <a:latin typeface="Arial Narrow"/>
                <a:ea typeface="+mj-ea"/>
                <a:cs typeface="Arial Narrow"/>
              </a:rPr>
              <a:t>电感耦合等离子体质谱</a:t>
            </a:r>
            <a:br>
              <a:rPr lang="en-US" sz="3100" b="0" i="0">
                <a:solidFill>
                  <a:srgbClr val="000000"/>
                </a:solidFill>
                <a:latin typeface="Arial Narrow"/>
                <a:ea typeface="+mj-ea"/>
                <a:cs typeface="Arial Narrow"/>
              </a:rPr>
            </a:br>
            <a:r>
              <a:rPr lang="en-US" sz="3100" b="0" i="0">
                <a:solidFill>
                  <a:srgbClr val="000000"/>
                </a:solidFill>
                <a:latin typeface="Arial Narrow"/>
                <a:ea typeface="+mj-ea"/>
                <a:cs typeface="Arial Narrow"/>
              </a:rPr>
              <a:t>系统</a:t>
            </a:r>
          </a:p>
        </p:txBody>
      </p:sp>
      <p:grpSp>
        <p:nvGrpSpPr>
          <p:cNvPr id="7" name="Group 6"/>
          <p:cNvGrpSpPr/>
          <p:nvPr/>
        </p:nvGrpSpPr>
        <p:grpSpPr>
          <a:xfrm>
            <a:off x="0" y="6085641"/>
            <a:ext cx="619067" cy="246221"/>
            <a:chOff x="1689099" y="6028267"/>
            <a:chExt cx="1087983" cy="246221"/>
          </a:xfrm>
        </p:grpSpPr>
        <p:sp>
          <p:nvSpPr>
            <p:cNvPr id="8" name="Action Button: Custom 7">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Chevron 8">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Chevron 9">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TextBox 10">
              <a:hlinkClick r:id="rId4"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sz="1000" b="1" i="0" dirty="0">
                <a:solidFill>
                  <a:srgbClr val="FFFFFF"/>
                </a:solidFill>
                <a:latin typeface="Arial"/>
                <a:ea typeface="+mn-ea"/>
                <a:cs typeface="+mn-cs"/>
              </a:endParaRPr>
            </a:p>
          </p:txBody>
        </p:sp>
      </p:grpSp>
      <p:cxnSp>
        <p:nvCxnSpPr>
          <p:cNvPr id="62" name="Straight Arrow Connector 35847"/>
          <p:cNvCxnSpPr/>
          <p:nvPr/>
        </p:nvCxnSpPr>
        <p:spPr>
          <a:xfrm>
            <a:off x="1773554" y="2330410"/>
            <a:ext cx="2614828" cy="592792"/>
          </a:xfrm>
          <a:prstGeom prst="bentConnector3">
            <a:avLst>
              <a:gd name="adj1" fmla="val 99996"/>
            </a:avLst>
          </a:prstGeom>
          <a:ln w="952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35" name="Rectangle 2"/>
          <p:cNvSpPr/>
          <p:nvPr/>
        </p:nvSpPr>
        <p:spPr>
          <a:xfrm>
            <a:off x="230400" y="1512000"/>
            <a:ext cx="8633737" cy="4320000"/>
          </a:xfrm>
          <a:prstGeom prst="rect">
            <a:avLst/>
          </a:prstGeom>
          <a:noFill/>
          <a:ln w="9525">
            <a:solidFill>
              <a:srgbClr val="0085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3177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28600" y="344085"/>
            <a:ext cx="8915400" cy="996696"/>
          </a:xfrm>
        </p:spPr>
        <p:txBody>
          <a:bodyPr>
            <a:noAutofit/>
          </a:bodyPr>
          <a:lstStyle/>
          <a:p>
            <a:pPr algn="l" defTabSz="685800">
              <a:spcBef>
                <a:spcPts val="1"/>
              </a:spcBef>
              <a:spcAft>
                <a:spcPts val="300"/>
              </a:spcAft>
              <a:buNone/>
            </a:pPr>
            <a:r>
              <a:rPr lang="en-US" sz="3400" b="0" i="0">
                <a:solidFill>
                  <a:srgbClr val="000000"/>
                </a:solidFill>
                <a:latin typeface="Arial Narrow"/>
                <a:ea typeface="+mj-ea"/>
                <a:cs typeface="Arial Narrow"/>
              </a:rPr>
              <a:t>电感耦合等离子体质谱</a:t>
            </a:r>
            <a:br>
              <a:rPr lang="en-US" sz="3400" b="0" i="0">
                <a:solidFill>
                  <a:srgbClr val="000000"/>
                </a:solidFill>
                <a:latin typeface="Arial Narrow"/>
                <a:ea typeface="+mj-ea"/>
                <a:cs typeface="Arial Narrow"/>
              </a:rPr>
            </a:br>
            <a:r>
              <a:rPr lang="en-US" sz="2800" b="0" i="0">
                <a:solidFill>
                  <a:srgbClr val="000000"/>
                </a:solidFill>
                <a:latin typeface="Arial Narrow"/>
                <a:ea typeface="+mj-ea"/>
                <a:cs typeface="Arial Narrow"/>
              </a:rPr>
              <a:t>氦碰撞池模式如何消除光谱干扰</a:t>
            </a:r>
            <a:br>
              <a:rPr lang="en-US" sz="2800" b="0" i="0">
                <a:solidFill>
                  <a:srgbClr val="000000"/>
                </a:solidFill>
                <a:latin typeface="Arial Narrow"/>
                <a:ea typeface="+mj-ea"/>
                <a:cs typeface="Arial Narrow"/>
              </a:rPr>
            </a:br>
            <a:endParaRPr lang="en-US" sz="2800" b="0" i="0">
              <a:solidFill>
                <a:srgbClr val="000000"/>
              </a:solidFill>
              <a:latin typeface="Arial Narrow"/>
              <a:ea typeface="+mj-ea"/>
              <a:cs typeface="Arial Narrow"/>
            </a:endParaRPr>
          </a:p>
        </p:txBody>
      </p:sp>
      <p:grpSp>
        <p:nvGrpSpPr>
          <p:cNvPr id="13" name="Group 12"/>
          <p:cNvGrpSpPr/>
          <p:nvPr/>
        </p:nvGrpSpPr>
        <p:grpSpPr>
          <a:xfrm>
            <a:off x="0" y="6085641"/>
            <a:ext cx="619067" cy="246221"/>
            <a:chOff x="1689099" y="6028267"/>
            <a:chExt cx="1087983" cy="246221"/>
          </a:xfrm>
        </p:grpSpPr>
        <p:sp>
          <p:nvSpPr>
            <p:cNvPr id="14" name="Action Button: Custom 13">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Chevron 14">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6" name="Chevron 15">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7" name="TextBox 16">
              <a:hlinkClick r:id="rId3"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sz="1000" b="1" i="0" dirty="0">
                <a:solidFill>
                  <a:srgbClr val="FFFFFF"/>
                </a:solidFill>
                <a:latin typeface="Arial"/>
                <a:ea typeface="+mn-ea"/>
                <a:cs typeface="+mn-cs"/>
              </a:endParaRPr>
            </a:p>
          </p:txBody>
        </p:sp>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34240" y="1512000"/>
            <a:ext cx="8540623" cy="443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549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8"/>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589826" name="Rectangle 2"/>
          <p:cNvSpPr>
            <a:spLocks noGrp="1" noChangeArrowheads="1"/>
          </p:cNvSpPr>
          <p:nvPr>
            <p:ph type="title"/>
          </p:nvPr>
        </p:nvSpPr>
        <p:spPr/>
        <p:txBody>
          <a:bodyPr>
            <a:normAutofit fontScale="90000"/>
          </a:bodyPr>
          <a:lstStyle/>
          <a:p>
            <a:pPr algn="l" defTabSz="685800">
              <a:spcBef>
                <a:spcPts val="1"/>
              </a:spcBef>
              <a:spcAft>
                <a:spcPts val="300"/>
              </a:spcAft>
              <a:buNone/>
            </a:pPr>
            <a:r>
              <a:rPr lang="zh-CN" altLang="en-US" sz="3800" b="0" i="0" dirty="0">
                <a:solidFill>
                  <a:srgbClr val="000000"/>
                </a:solidFill>
                <a:latin typeface="Arial Narrow"/>
                <a:ea typeface="+mj-ea"/>
                <a:cs typeface="Arial Narrow"/>
              </a:rPr>
              <a:t>电感耦合等离子体质谱</a:t>
            </a:r>
            <a:br>
              <a:rPr lang="zh-CN" altLang="en-US" sz="3400" b="0" i="0" dirty="0">
                <a:solidFill>
                  <a:srgbClr val="000000"/>
                </a:solidFill>
                <a:latin typeface="Arial Narrow"/>
                <a:ea typeface="+mj-ea"/>
                <a:cs typeface="Arial Narrow"/>
              </a:rPr>
            </a:br>
            <a:r>
              <a:rPr lang="en-GB" altLang="zh-CN" sz="3100" b="0" i="0" dirty="0">
                <a:solidFill>
                  <a:srgbClr val="000000"/>
                </a:solidFill>
                <a:latin typeface="Arial Narrow"/>
                <a:ea typeface="+mj-ea"/>
                <a:cs typeface="Arial Narrow"/>
              </a:rPr>
              <a:t>ICP-MS </a:t>
            </a:r>
            <a:r>
              <a:rPr lang="zh-CN" altLang="en-GB" sz="3100" b="0" i="0" dirty="0">
                <a:solidFill>
                  <a:srgbClr val="000000"/>
                </a:solidFill>
                <a:latin typeface="Arial Narrow"/>
                <a:ea typeface="+mj-ea"/>
                <a:cs typeface="Arial Narrow"/>
              </a:rPr>
              <a:t>作为色谱检测器</a:t>
            </a:r>
          </a:p>
        </p:txBody>
      </p:sp>
      <p:sp>
        <p:nvSpPr>
          <p:cNvPr id="589827" name="Rectangle 3"/>
          <p:cNvSpPr>
            <a:spLocks noGrp="1" noChangeArrowheads="1"/>
          </p:cNvSpPr>
          <p:nvPr>
            <p:ph idx="1"/>
          </p:nvPr>
        </p:nvSpPr>
        <p:spPr>
          <a:xfrm>
            <a:off x="228600" y="1512000"/>
            <a:ext cx="8686800" cy="4562856"/>
          </a:xfrm>
        </p:spPr>
        <p:txBody>
          <a:bodyPr>
            <a:normAutofit/>
          </a:bodyPr>
          <a:lstStyle/>
          <a:p>
            <a:pPr marL="0" indent="0" algn="l" defTabSz="685800">
              <a:lnSpc>
                <a:spcPct val="110000"/>
              </a:lnSpc>
              <a:spcBef>
                <a:spcPts val="700"/>
              </a:spcBef>
              <a:buNone/>
            </a:pPr>
            <a:r>
              <a:rPr lang="zh-CN" altLang="en-GB" sz="1800" b="0" i="0" dirty="0">
                <a:solidFill>
                  <a:srgbClr val="000000"/>
                </a:solidFill>
                <a:latin typeface="Arial"/>
                <a:ea typeface="+mn-ea"/>
                <a:cs typeface="Arial"/>
              </a:rPr>
              <a:t>在通常用作独立金属分析仪之外，</a:t>
            </a:r>
            <a:r>
              <a:rPr lang="en-GB" altLang="zh-CN" sz="1800" b="0" i="0" dirty="0">
                <a:solidFill>
                  <a:srgbClr val="000000"/>
                </a:solidFill>
                <a:latin typeface="Arial"/>
                <a:ea typeface="+mn-ea"/>
                <a:cs typeface="Arial"/>
              </a:rPr>
              <a:t>ICP-MS</a:t>
            </a:r>
            <a:r>
              <a:rPr lang="zh-CN" altLang="en-GB" sz="1800" b="0" i="0" dirty="0">
                <a:solidFill>
                  <a:srgbClr val="000000"/>
                </a:solidFill>
                <a:latin typeface="Arial"/>
                <a:ea typeface="+mn-ea"/>
                <a:cs typeface="Arial"/>
              </a:rPr>
              <a:t> 还越来越多地用作一系列色谱分离方法的检测器。</a:t>
            </a:r>
          </a:p>
          <a:p>
            <a:pPr marL="228600" lvl="1" indent="-228600" algn="l" defTabSz="685800">
              <a:spcBef>
                <a:spcPts val="700"/>
              </a:spcBef>
              <a:buClr>
                <a:srgbClr val="000000"/>
              </a:buClr>
              <a:buFontTx/>
              <a:buChar char="•"/>
            </a:pPr>
            <a:r>
              <a:rPr lang="zh-CN" altLang="en-GB" sz="1800" b="0" i="0" dirty="0">
                <a:solidFill>
                  <a:srgbClr val="000000"/>
                </a:solidFill>
                <a:latin typeface="Arial"/>
                <a:ea typeface="+mn-ea"/>
                <a:cs typeface="Arial"/>
              </a:rPr>
              <a:t>毛细管电泳色谱 </a:t>
            </a:r>
            <a:r>
              <a:rPr lang="en-GB" altLang="zh-CN" sz="1800" b="0" i="0" dirty="0">
                <a:solidFill>
                  <a:srgbClr val="000000"/>
                </a:solidFill>
                <a:latin typeface="Arial"/>
                <a:ea typeface="+mn-ea"/>
                <a:cs typeface="Arial"/>
              </a:rPr>
              <a:t>(CE)</a:t>
            </a:r>
          </a:p>
          <a:p>
            <a:pPr lvl="1">
              <a:buClr>
                <a:srgbClr val="000000"/>
              </a:buClr>
              <a:buFontTx/>
              <a:buChar char="•"/>
            </a:pPr>
            <a:r>
              <a:rPr lang="zh-CN" altLang="en-GB" sz="1800" b="0" i="0" dirty="0">
                <a:solidFill>
                  <a:srgbClr val="000000"/>
                </a:solidFill>
                <a:latin typeface="Arial"/>
                <a:ea typeface="+mn-ea"/>
                <a:cs typeface="Arial"/>
              </a:rPr>
              <a:t>场流分离 </a:t>
            </a:r>
            <a:r>
              <a:rPr lang="en-GB" altLang="zh-CN" sz="1800" dirty="0">
                <a:solidFill>
                  <a:srgbClr val="000000"/>
                </a:solidFill>
                <a:cs typeface="Arial"/>
              </a:rPr>
              <a:t>(</a:t>
            </a:r>
            <a:r>
              <a:rPr lang="pt-PT" altLang="zh-CN" sz="1800" dirty="0">
                <a:solidFill>
                  <a:srgbClr val="000000"/>
                </a:solidFill>
                <a:cs typeface="Arial"/>
              </a:rPr>
              <a:t>FFF</a:t>
            </a:r>
            <a:r>
              <a:rPr lang="en-GB" altLang="zh-CN" sz="1800" dirty="0">
                <a:solidFill>
                  <a:srgbClr val="000000"/>
                </a:solidFill>
                <a:cs typeface="Arial"/>
              </a:rPr>
              <a:t>)</a:t>
            </a:r>
            <a:endParaRPr lang="zh-CN" altLang="en-GB" sz="1800" b="0" i="0" dirty="0">
              <a:solidFill>
                <a:srgbClr val="000000"/>
              </a:solidFill>
              <a:latin typeface="Arial"/>
              <a:ea typeface="+mn-ea"/>
              <a:cs typeface="Arial"/>
            </a:endParaRPr>
          </a:p>
          <a:p>
            <a:pPr marL="228600" lvl="1" indent="-228600" algn="l" defTabSz="685800">
              <a:spcBef>
                <a:spcPts val="700"/>
              </a:spcBef>
              <a:buClr>
                <a:srgbClr val="000000"/>
              </a:buClr>
              <a:buFontTx/>
              <a:buChar char="•"/>
            </a:pPr>
            <a:r>
              <a:rPr lang="zh-CN" altLang="en-GB" sz="1800" b="0" i="0" dirty="0">
                <a:solidFill>
                  <a:srgbClr val="000000"/>
                </a:solidFill>
                <a:latin typeface="Arial"/>
                <a:ea typeface="+mn-ea"/>
                <a:cs typeface="Arial"/>
              </a:rPr>
              <a:t>离子色谱 </a:t>
            </a:r>
            <a:r>
              <a:rPr lang="en-GB" altLang="zh-CN" sz="1800" b="0" i="0" dirty="0">
                <a:solidFill>
                  <a:srgbClr val="000000"/>
                </a:solidFill>
                <a:latin typeface="Arial"/>
                <a:ea typeface="+mn-ea"/>
                <a:cs typeface="Arial"/>
              </a:rPr>
              <a:t>(IC)</a:t>
            </a:r>
          </a:p>
          <a:p>
            <a:pPr marL="228600" lvl="1" indent="-228600" algn="l" defTabSz="685800">
              <a:spcBef>
                <a:spcPts val="700"/>
              </a:spcBef>
              <a:buClr>
                <a:srgbClr val="000000"/>
              </a:buClr>
              <a:buFontTx/>
              <a:buChar char="•"/>
            </a:pPr>
            <a:r>
              <a:rPr lang="zh-CN" altLang="en-GB" sz="1800" b="0" i="0" dirty="0">
                <a:solidFill>
                  <a:srgbClr val="000000"/>
                </a:solidFill>
                <a:latin typeface="Arial"/>
                <a:ea typeface="+mn-ea"/>
                <a:cs typeface="Arial"/>
              </a:rPr>
              <a:t>液相色谱 </a:t>
            </a:r>
            <a:r>
              <a:rPr lang="en-GB" altLang="zh-CN" sz="1800" b="0" i="0" dirty="0">
                <a:solidFill>
                  <a:srgbClr val="000000"/>
                </a:solidFill>
                <a:latin typeface="Arial"/>
                <a:ea typeface="+mn-ea"/>
                <a:cs typeface="Arial"/>
              </a:rPr>
              <a:t>(HPLC)</a:t>
            </a:r>
          </a:p>
          <a:p>
            <a:pPr marL="228600" lvl="1" indent="-228600" algn="l" defTabSz="685800">
              <a:spcBef>
                <a:spcPts val="700"/>
              </a:spcBef>
              <a:buClr>
                <a:srgbClr val="000000"/>
              </a:buClr>
              <a:buFontTx/>
              <a:buChar char="•"/>
            </a:pPr>
            <a:r>
              <a:rPr lang="zh-CN" altLang="en-GB" sz="1800" b="0" i="0" dirty="0">
                <a:solidFill>
                  <a:srgbClr val="000000"/>
                </a:solidFill>
                <a:latin typeface="Arial"/>
                <a:ea typeface="+mn-ea"/>
                <a:cs typeface="Arial"/>
              </a:rPr>
              <a:t>气相色谱 </a:t>
            </a:r>
            <a:r>
              <a:rPr lang="en-GB" altLang="zh-CN" sz="1800" b="0" i="0" dirty="0">
                <a:solidFill>
                  <a:srgbClr val="000000"/>
                </a:solidFill>
                <a:latin typeface="Arial"/>
                <a:ea typeface="+mn-ea"/>
                <a:cs typeface="Arial"/>
              </a:rPr>
              <a:t>(GC)</a:t>
            </a:r>
          </a:p>
          <a:p>
            <a:pPr marL="0" indent="0" algn="l" defTabSz="685800">
              <a:lnSpc>
                <a:spcPct val="110000"/>
              </a:lnSpc>
              <a:spcBef>
                <a:spcPts val="1400"/>
              </a:spcBef>
              <a:buNone/>
            </a:pPr>
            <a:r>
              <a:rPr lang="zh-CN" altLang="en-GB" sz="1800" b="0" i="0" dirty="0">
                <a:solidFill>
                  <a:srgbClr val="000000"/>
                </a:solidFill>
                <a:latin typeface="Arial"/>
                <a:ea typeface="+mn-ea"/>
                <a:cs typeface="Arial"/>
              </a:rPr>
              <a:t>在这一配置中，前端技术分离不同物质（通过时间），并将 </a:t>
            </a:r>
            <a:r>
              <a:rPr lang="en-GB" altLang="zh-CN" sz="1800" b="0" i="0" dirty="0">
                <a:solidFill>
                  <a:srgbClr val="000000"/>
                </a:solidFill>
                <a:latin typeface="Arial"/>
                <a:ea typeface="+mn-ea"/>
                <a:cs typeface="Arial"/>
              </a:rPr>
              <a:t>ICP-MS </a:t>
            </a:r>
            <a:r>
              <a:rPr lang="zh-CN" altLang="en-GB" sz="1800" b="0" i="0" dirty="0">
                <a:solidFill>
                  <a:srgbClr val="000000"/>
                </a:solidFill>
                <a:latin typeface="Arial"/>
                <a:ea typeface="+mn-ea"/>
                <a:cs typeface="Arial"/>
              </a:rPr>
              <a:t>用作质量选择检测器，在目标化合物相关元素从色谱系统中洗脱时对其进行测定。</a:t>
            </a:r>
          </a:p>
        </p:txBody>
      </p:sp>
      <p:grpSp>
        <p:nvGrpSpPr>
          <p:cNvPr id="4" name="Group 3"/>
          <p:cNvGrpSpPr/>
          <p:nvPr/>
        </p:nvGrpSpPr>
        <p:grpSpPr>
          <a:xfrm>
            <a:off x="0" y="6085641"/>
            <a:ext cx="619067" cy="246221"/>
            <a:chOff x="1689099" y="6028267"/>
            <a:chExt cx="1087983" cy="246221"/>
          </a:xfrm>
        </p:grpSpPr>
        <p:sp>
          <p:nvSpPr>
            <p:cNvPr id="5" name="Action Button: Custom 4">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6" name="Chevron 5">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D4D4D"/>
                </a:solidFill>
              </a:endParaRPr>
            </a:p>
          </p:txBody>
        </p:sp>
        <p:sp>
          <p:nvSpPr>
            <p:cNvPr id="7" name="Chevron 6">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D4D4D"/>
                </a:solidFill>
              </a:endParaRPr>
            </a:p>
          </p:txBody>
        </p:sp>
        <p:sp>
          <p:nvSpPr>
            <p:cNvPr id="8" name="TextBox 7">
              <a:hlinkClick r:id="rId3"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altLang="zh-CN" sz="1000" b="1" i="0" dirty="0">
                <a:solidFill>
                  <a:srgbClr val="FFFFFF"/>
                </a:solidFill>
                <a:latin typeface="Arial"/>
                <a:ea typeface="+mn-ea"/>
                <a:cs typeface="+mn-cs"/>
              </a:endParaRPr>
            </a:p>
          </p:txBody>
        </p:sp>
      </p:grpSp>
    </p:spTree>
    <p:extLst>
      <p:ext uri="{BB962C8B-B14F-4D97-AF65-F5344CB8AC3E}">
        <p14:creationId xmlns:p14="http://schemas.microsoft.com/office/powerpoint/2010/main" val="844259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0" name="Content Placeholder 19"/>
          <p:cNvSpPr>
            <a:spLocks noGrp="1"/>
          </p:cNvSpPr>
          <p:nvPr>
            <p:ph idx="1"/>
          </p:nvPr>
        </p:nvSpPr>
        <p:spPr>
          <a:xfrm>
            <a:off x="228599" y="1508760"/>
            <a:ext cx="8171481" cy="4562856"/>
          </a:xfrm>
        </p:spPr>
        <p:txBody>
          <a:bodyPr>
            <a:noAutofit/>
          </a:bodyPr>
          <a:lstStyle/>
          <a:p>
            <a:pPr marL="0" indent="0" algn="l" defTabSz="685800">
              <a:spcBef>
                <a:spcPts val="1400"/>
              </a:spcBef>
              <a:buNone/>
            </a:pPr>
            <a:r>
              <a:rPr lang="en-US" sz="2000" b="0" i="0">
                <a:solidFill>
                  <a:srgbClr val="000000"/>
                </a:solidFill>
                <a:latin typeface="Arial"/>
                <a:ea typeface="+mn-ea"/>
                <a:cs typeface="Arial"/>
              </a:rPr>
              <a:t>光谱学是一个包含多个分支学科的广泛领域，根据所分析的物质类型对各分支进行分类。本演示文稿将重点介绍第一类，即</a:t>
            </a:r>
            <a:r>
              <a:rPr lang="en-US" sz="2000" b="1" i="0">
                <a:solidFill>
                  <a:srgbClr val="000000"/>
                </a:solidFill>
                <a:latin typeface="Arial"/>
                <a:ea typeface="+mn-ea"/>
                <a:cs typeface="Arial"/>
              </a:rPr>
              <a:t>原子光谱</a:t>
            </a:r>
            <a:r>
              <a:rPr lang="en-US" sz="2000" b="0" i="0">
                <a:solidFill>
                  <a:srgbClr val="000000"/>
                </a:solidFill>
                <a:latin typeface="Arial"/>
                <a:ea typeface="+mn-ea"/>
                <a:cs typeface="Arial"/>
              </a:rPr>
              <a:t>。</a:t>
            </a:r>
          </a:p>
          <a:p>
            <a:pPr marL="0" indent="0" algn="l" defTabSz="685800">
              <a:lnSpc>
                <a:spcPct val="120000"/>
              </a:lnSpc>
              <a:spcBef>
                <a:spcPts val="1400"/>
              </a:spcBef>
              <a:buNone/>
            </a:pPr>
            <a:endParaRPr lang="en-US" dirty="0"/>
          </a:p>
        </p:txBody>
      </p:sp>
      <p:sp>
        <p:nvSpPr>
          <p:cNvPr id="31746" name="Rectangle 2"/>
          <p:cNvSpPr>
            <a:spLocks noGrp="1" noChangeArrowheads="1"/>
          </p:cNvSpPr>
          <p:nvPr>
            <p:ph type="title"/>
          </p:nvPr>
        </p:nvSpPr>
        <p:spPr/>
        <p:txBody>
          <a:bodyPr>
            <a:normAutofit fontScale="90000"/>
          </a:bodyPr>
          <a:lstStyle/>
          <a:p>
            <a:pPr algn="l" defTabSz="685800">
              <a:spcBef>
                <a:spcPts val="1"/>
              </a:spcBef>
              <a:spcAft>
                <a:spcPts val="300"/>
              </a:spcAft>
              <a:buNone/>
            </a:pPr>
            <a:r>
              <a:rPr lang="en-US" sz="3800" b="0" i="0">
                <a:solidFill>
                  <a:srgbClr val="000000"/>
                </a:solidFill>
                <a:latin typeface="Arial Narrow"/>
                <a:ea typeface="+mj-ea"/>
                <a:cs typeface="Arial Narrow"/>
              </a:rPr>
              <a:t>前言</a:t>
            </a:r>
            <a:br>
              <a:rPr lang="en-US" sz="3400" b="0" i="0">
                <a:solidFill>
                  <a:srgbClr val="000000"/>
                </a:solidFill>
                <a:latin typeface="Arial Narrow"/>
                <a:ea typeface="+mj-ea"/>
                <a:cs typeface="Arial Narrow"/>
              </a:rPr>
            </a:br>
            <a:r>
              <a:rPr lang="en-US" sz="3100" b="0" i="0">
                <a:solidFill>
                  <a:srgbClr val="000000"/>
                </a:solidFill>
                <a:latin typeface="Arial Narrow"/>
                <a:ea typeface="+mj-ea"/>
                <a:cs typeface="Arial Narrow"/>
              </a:rPr>
              <a:t>分类</a:t>
            </a:r>
          </a:p>
        </p:txBody>
      </p:sp>
      <p:grpSp>
        <p:nvGrpSpPr>
          <p:cNvPr id="14" name="Group 13"/>
          <p:cNvGrpSpPr/>
          <p:nvPr/>
        </p:nvGrpSpPr>
        <p:grpSpPr>
          <a:xfrm>
            <a:off x="0" y="6085641"/>
            <a:ext cx="619067" cy="246221"/>
            <a:chOff x="1689099" y="6028267"/>
            <a:chExt cx="1087983" cy="246221"/>
          </a:xfrm>
        </p:grpSpPr>
        <p:sp>
          <p:nvSpPr>
            <p:cNvPr id="15" name="Action Button: Custom 14">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hevron 15">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Chevron 16">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TextBox 17">
              <a:hlinkClick r:id="rId3"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sz="1000" b="1" i="0" dirty="0">
                <a:solidFill>
                  <a:srgbClr val="FFFFFF"/>
                </a:solidFill>
                <a:latin typeface="Arial"/>
                <a:ea typeface="+mn-ea"/>
                <a:cs typeface="+mn-cs"/>
              </a:endParaRPr>
            </a:p>
          </p:txBody>
        </p:sp>
      </p:grpSp>
      <p:graphicFrame>
        <p:nvGraphicFramePr>
          <p:cNvPr id="10" name="Diagram 2"/>
          <p:cNvGraphicFramePr/>
          <p:nvPr>
            <p:extLst>
              <p:ext uri="{D42A27DB-BD31-4B8C-83A1-F6EECF244321}">
                <p14:modId xmlns:p14="http://schemas.microsoft.com/office/powerpoint/2010/main" val="3885914421"/>
              </p:ext>
            </p:extLst>
          </p:nvPr>
        </p:nvGraphicFramePr>
        <p:xfrm>
          <a:off x="228599" y="2736000"/>
          <a:ext cx="7999200" cy="313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80662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28600" y="344085"/>
            <a:ext cx="8915400" cy="996696"/>
          </a:xfrm>
        </p:spPr>
        <p:txBody>
          <a:bodyPr>
            <a:normAutofit fontScale="90000"/>
          </a:bodyPr>
          <a:lstStyle/>
          <a:p>
            <a:pPr algn="l" defTabSz="685800">
              <a:spcBef>
                <a:spcPts val="1"/>
              </a:spcBef>
              <a:spcAft>
                <a:spcPts val="300"/>
              </a:spcAft>
              <a:buNone/>
            </a:pPr>
            <a:r>
              <a:rPr lang="en-US" sz="3800" b="0" i="0" dirty="0" err="1">
                <a:solidFill>
                  <a:srgbClr val="000000"/>
                </a:solidFill>
                <a:latin typeface="Arial Narrow"/>
                <a:ea typeface="+mj-ea"/>
                <a:cs typeface="Arial"/>
              </a:rPr>
              <a:t>电感耦合等离子体质谱</a:t>
            </a:r>
            <a:br>
              <a:rPr lang="en-US" sz="3400" b="0" i="0" dirty="0">
                <a:solidFill>
                  <a:srgbClr val="000000"/>
                </a:solidFill>
                <a:latin typeface="Arial Narrow"/>
                <a:ea typeface="+mj-ea"/>
                <a:cs typeface="Arial"/>
              </a:rPr>
            </a:br>
            <a:r>
              <a:rPr lang="en-US" sz="3100" b="0" i="0" dirty="0">
                <a:solidFill>
                  <a:srgbClr val="000000"/>
                </a:solidFill>
                <a:latin typeface="Arial Narrow"/>
                <a:ea typeface="+mj-ea"/>
                <a:cs typeface="Arial"/>
              </a:rPr>
              <a:t>LC-ICP-MS 和 GC-ICP-MS </a:t>
            </a:r>
            <a:r>
              <a:rPr lang="en-US" sz="3100" b="0" i="0" dirty="0" err="1">
                <a:solidFill>
                  <a:srgbClr val="000000"/>
                </a:solidFill>
                <a:latin typeface="Arial Narrow"/>
                <a:ea typeface="+mj-ea"/>
                <a:cs typeface="Arial"/>
              </a:rPr>
              <a:t>形态分析</a:t>
            </a:r>
            <a:endParaRPr lang="en-US" sz="3100" b="0" i="0" dirty="0">
              <a:solidFill>
                <a:srgbClr val="000000"/>
              </a:solidFill>
              <a:latin typeface="Arial Narrow"/>
              <a:ea typeface="+mj-ea"/>
              <a:cs typeface="Arial"/>
            </a:endParaRPr>
          </a:p>
        </p:txBody>
      </p:sp>
      <p:sp>
        <p:nvSpPr>
          <p:cNvPr id="5" name="Content Placeholder 4"/>
          <p:cNvSpPr>
            <a:spLocks noGrp="1"/>
          </p:cNvSpPr>
          <p:nvPr>
            <p:ph sz="half" idx="1"/>
          </p:nvPr>
        </p:nvSpPr>
        <p:spPr/>
        <p:txBody>
          <a:bodyPr>
            <a:noAutofit/>
          </a:bodyPr>
          <a:lstStyle/>
          <a:p>
            <a:pPr marL="0" indent="-51206400" algn="l" defTabSz="685800">
              <a:spcBef>
                <a:spcPts val="700"/>
              </a:spcBef>
              <a:spcAft>
                <a:spcPts val="0"/>
              </a:spcAft>
              <a:buNone/>
            </a:pPr>
            <a:r>
              <a:rPr lang="en-GB" sz="1800" b="1" i="0" dirty="0">
                <a:solidFill>
                  <a:srgbClr val="000000"/>
                </a:solidFill>
                <a:latin typeface="Arial"/>
                <a:ea typeface="+mn-ea"/>
                <a:cs typeface="Arial"/>
              </a:rPr>
              <a:t>HPLC-ICP-MS </a:t>
            </a:r>
            <a:r>
              <a:rPr lang="en-GB" sz="1800" b="1" i="0" dirty="0" err="1">
                <a:solidFill>
                  <a:srgbClr val="000000"/>
                </a:solidFill>
                <a:latin typeface="Arial"/>
                <a:ea typeface="+mn-ea"/>
                <a:cs typeface="Arial"/>
              </a:rPr>
              <a:t>应用示例</a:t>
            </a:r>
            <a:r>
              <a:rPr lang="en-GB" sz="1800" b="0" i="0" dirty="0">
                <a:solidFill>
                  <a:srgbClr val="000000"/>
                </a:solidFill>
                <a:latin typeface="Arial"/>
                <a:ea typeface="+mn-ea"/>
                <a:cs typeface="Arial"/>
              </a:rPr>
              <a:t>：</a:t>
            </a:r>
          </a:p>
          <a:p>
            <a:pPr marL="230400" indent="-230400">
              <a:spcBef>
                <a:spcPts val="700"/>
              </a:spcBef>
              <a:spcAft>
                <a:spcPts val="0"/>
              </a:spcAft>
              <a:buClr>
                <a:srgbClr val="000000"/>
              </a:buClr>
              <a:buFont typeface="Arial" panose="020B0604020202020204" pitchFamily="34" charset="0"/>
              <a:buChar char="•"/>
            </a:pPr>
            <a:r>
              <a:rPr lang="en-GB" sz="1800" b="0" dirty="0" err="1"/>
              <a:t>无机砷与有机砷</a:t>
            </a:r>
            <a:endParaRPr lang="en-GB" sz="1800" b="0" dirty="0"/>
          </a:p>
          <a:p>
            <a:pPr marL="230400" indent="-230400">
              <a:spcBef>
                <a:spcPts val="700"/>
              </a:spcBef>
              <a:spcAft>
                <a:spcPts val="0"/>
              </a:spcAft>
              <a:buClr>
                <a:srgbClr val="000000"/>
              </a:buClr>
              <a:buFont typeface="Arial" panose="020B0604020202020204" pitchFamily="34" charset="0"/>
              <a:buChar char="•"/>
            </a:pPr>
            <a:r>
              <a:rPr lang="en-GB" sz="1800" b="0" dirty="0" err="1"/>
              <a:t>有机锡</a:t>
            </a:r>
            <a:endParaRPr lang="en-GB" sz="1800" b="0" dirty="0"/>
          </a:p>
          <a:p>
            <a:pPr marL="230400" indent="-230400">
              <a:spcBef>
                <a:spcPts val="700"/>
              </a:spcBef>
              <a:spcAft>
                <a:spcPts val="0"/>
              </a:spcAft>
              <a:buClr>
                <a:srgbClr val="000000"/>
              </a:buClr>
              <a:buFont typeface="Arial" panose="020B0604020202020204" pitchFamily="34" charset="0"/>
              <a:buChar char="•"/>
            </a:pPr>
            <a:r>
              <a:rPr lang="en-GB" sz="1800" b="0" dirty="0" err="1"/>
              <a:t>甲基汞</a:t>
            </a:r>
            <a:endParaRPr lang="en-GB" sz="1800" b="0" dirty="0"/>
          </a:p>
          <a:p>
            <a:pPr marL="0" indent="-51206400" algn="l" defTabSz="685800">
              <a:spcBef>
                <a:spcPts val="700"/>
              </a:spcBef>
              <a:spcAft>
                <a:spcPts val="0"/>
              </a:spcAft>
              <a:buNone/>
            </a:pPr>
            <a:endParaRPr lang="en-US" dirty="0"/>
          </a:p>
          <a:p>
            <a:pPr marL="0" indent="-51206400" algn="l" defTabSz="685800">
              <a:spcBef>
                <a:spcPts val="700"/>
              </a:spcBef>
              <a:spcAft>
                <a:spcPts val="0"/>
              </a:spcAft>
              <a:buNone/>
            </a:pPr>
            <a:r>
              <a:rPr lang="en-GB" sz="1800" b="1" i="0" dirty="0">
                <a:solidFill>
                  <a:srgbClr val="000000"/>
                </a:solidFill>
                <a:latin typeface="Arial"/>
                <a:ea typeface="+mn-ea"/>
                <a:cs typeface="Arial"/>
              </a:rPr>
              <a:t>GC-ICP-MS </a:t>
            </a:r>
            <a:r>
              <a:rPr lang="en-GB" sz="1800" b="1" i="0" dirty="0" err="1">
                <a:solidFill>
                  <a:srgbClr val="000000"/>
                </a:solidFill>
                <a:latin typeface="Arial"/>
                <a:ea typeface="+mn-ea"/>
                <a:cs typeface="Arial"/>
              </a:rPr>
              <a:t>示例</a:t>
            </a:r>
            <a:r>
              <a:rPr lang="en-GB" sz="1800" b="1" i="0" dirty="0">
                <a:solidFill>
                  <a:srgbClr val="000000"/>
                </a:solidFill>
                <a:latin typeface="Arial"/>
                <a:ea typeface="+mn-ea"/>
                <a:cs typeface="Arial"/>
              </a:rPr>
              <a:t>：</a:t>
            </a:r>
          </a:p>
          <a:p>
            <a:pPr marL="230400" indent="-230400">
              <a:spcBef>
                <a:spcPts val="700"/>
              </a:spcBef>
              <a:spcAft>
                <a:spcPts val="0"/>
              </a:spcAft>
              <a:buClr>
                <a:srgbClr val="000000"/>
              </a:buClr>
              <a:buFont typeface="Arial" panose="020B0604020202020204" pitchFamily="34" charset="0"/>
              <a:buChar char="•"/>
            </a:pPr>
            <a:r>
              <a:rPr lang="en-GB" sz="1800" b="0" dirty="0" err="1"/>
              <a:t>农药</a:t>
            </a:r>
            <a:endParaRPr lang="en-GB" sz="1800" b="0" dirty="0"/>
          </a:p>
          <a:p>
            <a:pPr marL="230400" indent="-230400">
              <a:spcBef>
                <a:spcPts val="700"/>
              </a:spcBef>
              <a:spcAft>
                <a:spcPts val="0"/>
              </a:spcAft>
              <a:buClr>
                <a:srgbClr val="000000"/>
              </a:buClr>
              <a:buFont typeface="Arial" panose="020B0604020202020204" pitchFamily="34" charset="0"/>
              <a:buChar char="•"/>
            </a:pPr>
            <a:r>
              <a:rPr lang="en-GB" sz="1800" b="0" dirty="0"/>
              <a:t>OP </a:t>
            </a:r>
            <a:r>
              <a:rPr lang="en-GB" sz="1800" b="0" dirty="0" err="1"/>
              <a:t>神经性毒剂残留</a:t>
            </a:r>
            <a:endParaRPr lang="en-GB" sz="1800" b="0" dirty="0"/>
          </a:p>
          <a:p>
            <a:pPr marL="230400" indent="-230400">
              <a:spcBef>
                <a:spcPts val="700"/>
              </a:spcBef>
              <a:spcAft>
                <a:spcPts val="0"/>
              </a:spcAft>
              <a:buClr>
                <a:srgbClr val="000000"/>
              </a:buClr>
              <a:buFont typeface="Arial" panose="020B0604020202020204" pitchFamily="34" charset="0"/>
              <a:buChar char="•"/>
            </a:pPr>
            <a:r>
              <a:rPr lang="en-GB" sz="1800" b="0" dirty="0"/>
              <a:t>PBDE</a:t>
            </a:r>
          </a:p>
          <a:p>
            <a:pPr marL="230400" indent="-230400">
              <a:spcBef>
                <a:spcPts val="700"/>
              </a:spcBef>
              <a:spcAft>
                <a:spcPts val="0"/>
              </a:spcAft>
              <a:buClr>
                <a:srgbClr val="000000"/>
              </a:buClr>
              <a:buFont typeface="Arial" panose="020B0604020202020204" pitchFamily="34" charset="0"/>
              <a:buChar char="•"/>
            </a:pPr>
            <a:r>
              <a:rPr lang="en-GB" sz="1800" b="0" dirty="0" err="1"/>
              <a:t>纳米颗粒</a:t>
            </a:r>
            <a:endParaRPr lang="en-GB" sz="1800" b="0" dirty="0"/>
          </a:p>
          <a:p>
            <a:pPr marL="342900" indent="-342900" algn="l" defTabSz="685800">
              <a:spcBef>
                <a:spcPts val="0"/>
              </a:spcBef>
              <a:buFont typeface="Arial"/>
              <a:buChar char="•"/>
            </a:pPr>
            <a:endParaRPr lang="en-US" dirty="0"/>
          </a:p>
          <a:p>
            <a:pPr marL="0" indent="0" algn="l" defTabSz="685800">
              <a:spcBef>
                <a:spcPts val="1400"/>
              </a:spcBef>
              <a:buNone/>
            </a:pPr>
            <a:endParaRPr lang="en-US" dirty="0"/>
          </a:p>
          <a:p>
            <a:pPr marL="0" indent="0" algn="l" defTabSz="685800">
              <a:spcBef>
                <a:spcPts val="1400"/>
              </a:spcBef>
              <a:buNone/>
            </a:pPr>
            <a:endParaRPr lang="en-US" dirty="0"/>
          </a:p>
          <a:p>
            <a:pPr marL="0" indent="0" algn="l" defTabSz="685800">
              <a:spcBef>
                <a:spcPts val="1400"/>
              </a:spcBef>
              <a:buNone/>
            </a:pPr>
            <a:endParaRPr lang="en-US" dirty="0"/>
          </a:p>
          <a:p>
            <a:pPr marL="0" indent="0" algn="l" defTabSz="685800">
              <a:spcBef>
                <a:spcPts val="1400"/>
              </a:spcBef>
              <a:buNone/>
            </a:pPr>
            <a:endParaRPr lang="en-US" dirty="0"/>
          </a:p>
          <a:p>
            <a:pPr marL="0" indent="0" algn="l" defTabSz="685800">
              <a:spcBef>
                <a:spcPts val="1400"/>
              </a:spcBef>
              <a:buNone/>
            </a:pPr>
            <a:endParaRPr lang="en-US" dirty="0"/>
          </a:p>
          <a:p>
            <a:pPr marL="0" indent="0" algn="l" defTabSz="685800">
              <a:spcBef>
                <a:spcPts val="1400"/>
              </a:spcBef>
              <a:buNone/>
            </a:pPr>
            <a:endParaRPr lang="en-US" dirty="0"/>
          </a:p>
          <a:p>
            <a:pPr marL="0" indent="0" algn="l" defTabSz="685800">
              <a:spcBef>
                <a:spcPts val="1400"/>
              </a:spcBef>
              <a:buNone/>
            </a:pPr>
            <a:endParaRPr lang="en-US" dirty="0"/>
          </a:p>
        </p:txBody>
      </p:sp>
      <p:grpSp>
        <p:nvGrpSpPr>
          <p:cNvPr id="8" name="Group 7"/>
          <p:cNvGrpSpPr/>
          <p:nvPr/>
        </p:nvGrpSpPr>
        <p:grpSpPr>
          <a:xfrm>
            <a:off x="0" y="6085641"/>
            <a:ext cx="619067" cy="246221"/>
            <a:chOff x="1689099" y="6028267"/>
            <a:chExt cx="1087983" cy="246221"/>
          </a:xfrm>
        </p:grpSpPr>
        <p:sp>
          <p:nvSpPr>
            <p:cNvPr id="9" name="Action Button: Custom 8">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Chevron 10">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Chevron 11">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hlinkClick r:id="rId3"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sz="1000" b="1" i="0" dirty="0">
                <a:solidFill>
                  <a:srgbClr val="FFFFFF"/>
                </a:solidFill>
                <a:latin typeface="Arial"/>
                <a:ea typeface="+mn-ea"/>
                <a:cs typeface="+mn-cs"/>
              </a:endParaRPr>
            </a:p>
          </p:txBody>
        </p:sp>
      </p:gr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6148" y="4719144"/>
            <a:ext cx="1711400" cy="1538094"/>
          </a:xfrm>
          <a:prstGeom prst="rect">
            <a:avLst/>
          </a:prstGeom>
        </p:spPr>
      </p:pic>
      <p:sp>
        <p:nvSpPr>
          <p:cNvPr id="14" name="Rectangle 19"/>
          <p:cNvSpPr/>
          <p:nvPr/>
        </p:nvSpPr>
        <p:spPr>
          <a:xfrm>
            <a:off x="4787999" y="4213319"/>
            <a:ext cx="4356001" cy="276999"/>
          </a:xfrm>
          <a:prstGeom prst="rect">
            <a:avLst/>
          </a:prstGeom>
        </p:spPr>
        <p:txBody>
          <a:bodyPr wrap="square" lIns="0">
            <a:spAutoFit/>
          </a:bodyPr>
          <a:lstStyle/>
          <a:p>
            <a:pPr algn="l" defTabSz="914400">
              <a:spcAft>
                <a:spcPts val="600"/>
              </a:spcAft>
              <a:buNone/>
            </a:pPr>
            <a:r>
              <a:rPr lang="en-US" sz="1200" b="0" i="1" dirty="0">
                <a:solidFill>
                  <a:srgbClr val="4D4D4D"/>
                </a:solidFill>
                <a:latin typeface="Arial"/>
                <a:ea typeface="+mn-ea"/>
                <a:cs typeface="+mn-cs"/>
              </a:rPr>
              <a:t>500 ng/L </a:t>
            </a:r>
            <a:r>
              <a:rPr lang="en-US" sz="1200" b="0" i="1" dirty="0" err="1">
                <a:solidFill>
                  <a:srgbClr val="4D4D4D"/>
                </a:solidFill>
                <a:latin typeface="Arial"/>
                <a:ea typeface="+mn-ea"/>
                <a:cs typeface="+mn-cs"/>
              </a:rPr>
              <a:t>砷标准溶液加标苹果汁的</a:t>
            </a:r>
            <a:r>
              <a:rPr lang="en-US" sz="1200" b="0" i="1" dirty="0">
                <a:solidFill>
                  <a:srgbClr val="4D4D4D"/>
                </a:solidFill>
                <a:latin typeface="Arial"/>
                <a:ea typeface="+mn-ea"/>
                <a:cs typeface="+mn-cs"/>
              </a:rPr>
              <a:t> 7 </a:t>
            </a:r>
            <a:r>
              <a:rPr lang="en-US" sz="1200" b="0" i="1" dirty="0" err="1">
                <a:solidFill>
                  <a:srgbClr val="4D4D4D"/>
                </a:solidFill>
                <a:latin typeface="Arial"/>
                <a:ea typeface="+mn-ea"/>
                <a:cs typeface="+mn-cs"/>
              </a:rPr>
              <a:t>次重复分析叠加色谱图</a:t>
            </a:r>
            <a:endParaRPr lang="en-US" sz="1200" b="0" i="1" dirty="0">
              <a:solidFill>
                <a:srgbClr val="4D4D4D"/>
              </a:solidFill>
              <a:latin typeface="Arial"/>
              <a:ea typeface="+mn-ea"/>
              <a:cs typeface="+mn-cs"/>
            </a:endParaRPr>
          </a:p>
        </p:txBody>
      </p:sp>
      <p:pic>
        <p:nvPicPr>
          <p:cNvPr id="3" name="Grafi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4248" y="1677877"/>
            <a:ext cx="3946488" cy="2474385"/>
          </a:xfrm>
          <a:prstGeom prst="rect">
            <a:avLst/>
          </a:prstGeom>
        </p:spPr>
      </p:pic>
      <p:sp>
        <p:nvSpPr>
          <p:cNvPr id="15" name="Rechteck 14"/>
          <p:cNvSpPr/>
          <p:nvPr/>
        </p:nvSpPr>
        <p:spPr>
          <a:xfrm>
            <a:off x="4788001" y="1612798"/>
            <a:ext cx="4048936" cy="2578423"/>
          </a:xfrm>
          <a:prstGeom prst="rect">
            <a:avLst/>
          </a:prstGeom>
          <a:noFill/>
          <a:ln w="952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14514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28600" y="344085"/>
            <a:ext cx="8915400" cy="996696"/>
          </a:xfrm>
        </p:spPr>
        <p:txBody>
          <a:bodyPr>
            <a:normAutofit fontScale="90000"/>
          </a:bodyPr>
          <a:lstStyle/>
          <a:p>
            <a:pPr algn="l" defTabSz="685800">
              <a:spcBef>
                <a:spcPts val="1"/>
              </a:spcBef>
              <a:spcAft>
                <a:spcPts val="300"/>
              </a:spcAft>
              <a:buNone/>
            </a:pPr>
            <a:r>
              <a:rPr lang="en-US" sz="3800" b="0" i="0" dirty="0" err="1">
                <a:solidFill>
                  <a:srgbClr val="000000"/>
                </a:solidFill>
                <a:latin typeface="Arial Narrow"/>
                <a:ea typeface="+mj-ea"/>
                <a:cs typeface="Arial Narrow"/>
              </a:rPr>
              <a:t>电感耦合等离子体质谱</a:t>
            </a:r>
            <a:br>
              <a:rPr lang="en-US" sz="3600" b="0" i="0" dirty="0">
                <a:solidFill>
                  <a:srgbClr val="000000"/>
                </a:solidFill>
                <a:latin typeface="Arial Narrow"/>
                <a:ea typeface="+mj-ea"/>
                <a:cs typeface="Arial Narrow"/>
              </a:rPr>
            </a:br>
            <a:r>
              <a:rPr lang="en-US" sz="3100" b="0" i="0" dirty="0" err="1">
                <a:solidFill>
                  <a:srgbClr val="000000"/>
                </a:solidFill>
                <a:latin typeface="Arial Narrow"/>
                <a:ea typeface="+mj-ea"/>
                <a:cs typeface="Arial Narrow"/>
              </a:rPr>
              <a:t>饮用水分析</a:t>
            </a:r>
            <a:endParaRPr lang="en-US" sz="3100" b="0" i="0" dirty="0">
              <a:solidFill>
                <a:srgbClr val="000000"/>
              </a:solidFill>
              <a:latin typeface="Arial Narrow"/>
              <a:ea typeface="+mj-ea"/>
              <a:cs typeface="Arial Narrow"/>
            </a:endParaRPr>
          </a:p>
        </p:txBody>
      </p:sp>
      <p:sp>
        <p:nvSpPr>
          <p:cNvPr id="3" name="Content Placeholder 2"/>
          <p:cNvSpPr>
            <a:spLocks noGrp="1"/>
          </p:cNvSpPr>
          <p:nvPr>
            <p:ph idx="1"/>
          </p:nvPr>
        </p:nvSpPr>
        <p:spPr>
          <a:xfrm>
            <a:off x="230400" y="1512000"/>
            <a:ext cx="8646900" cy="911806"/>
          </a:xfrm>
        </p:spPr>
        <p:txBody>
          <a:bodyPr>
            <a:noAutofit/>
          </a:bodyPr>
          <a:lstStyle/>
          <a:p>
            <a:pPr marL="0" indent="0" algn="l" defTabSz="685800">
              <a:spcBef>
                <a:spcPts val="1400"/>
              </a:spcBef>
              <a:buNone/>
            </a:pPr>
            <a:r>
              <a:rPr lang="en-US" sz="2000" b="0" i="0" dirty="0" err="1">
                <a:solidFill>
                  <a:srgbClr val="000000"/>
                </a:solidFill>
                <a:latin typeface="Arial"/>
                <a:ea typeface="+mn-ea"/>
                <a:cs typeface="Arial"/>
              </a:rPr>
              <a:t>大多数发达国家已经颁布了相关法规和监测项目以确保饮用水供应不受潜在的有害化学品影响。ICP-MS</a:t>
            </a:r>
            <a:r>
              <a:rPr lang="en-US" sz="2000" b="0" i="0" dirty="0">
                <a:solidFill>
                  <a:srgbClr val="000000"/>
                </a:solidFill>
                <a:latin typeface="Arial"/>
                <a:ea typeface="+mn-ea"/>
                <a:cs typeface="Arial"/>
              </a:rPr>
              <a:t> </a:t>
            </a:r>
            <a:r>
              <a:rPr lang="en-US" sz="2000" b="0" i="0" dirty="0" err="1">
                <a:solidFill>
                  <a:srgbClr val="000000"/>
                </a:solidFill>
                <a:latin typeface="Arial"/>
                <a:ea typeface="+mn-ea"/>
                <a:cs typeface="Arial"/>
              </a:rPr>
              <a:t>的快速、多元素分析技术因此得到广泛应用</a:t>
            </a:r>
            <a:r>
              <a:rPr lang="en-US" sz="2000" b="0" i="0" dirty="0">
                <a:solidFill>
                  <a:srgbClr val="000000"/>
                </a:solidFill>
                <a:latin typeface="Arial"/>
                <a:ea typeface="+mn-ea"/>
                <a:cs typeface="Arial"/>
              </a:rPr>
              <a:t>。</a:t>
            </a:r>
          </a:p>
        </p:txBody>
      </p:sp>
      <p:grpSp>
        <p:nvGrpSpPr>
          <p:cNvPr id="9" name="Group 8"/>
          <p:cNvGrpSpPr/>
          <p:nvPr/>
        </p:nvGrpSpPr>
        <p:grpSpPr>
          <a:xfrm>
            <a:off x="0" y="6085641"/>
            <a:ext cx="619067" cy="246221"/>
            <a:chOff x="1689099" y="6028267"/>
            <a:chExt cx="1087983" cy="246221"/>
          </a:xfrm>
        </p:grpSpPr>
        <p:sp>
          <p:nvSpPr>
            <p:cNvPr id="10" name="Action Button: Custom 9">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Chevron 10">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Chevron 11">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hlinkClick r:id="rId3"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sz="1000" b="1" i="0" dirty="0">
                <a:solidFill>
                  <a:srgbClr val="FFFFFF"/>
                </a:solidFill>
                <a:latin typeface="Arial"/>
                <a:ea typeface="+mn-ea"/>
                <a:cs typeface="+mn-cs"/>
              </a:endParaRPr>
            </a:p>
          </p:txBody>
        </p:sp>
      </p:grpSp>
      <p:pic>
        <p:nvPicPr>
          <p:cNvPr id="14"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1677" y="3126666"/>
            <a:ext cx="7101696" cy="287512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3"/>
          <p:cNvSpPr/>
          <p:nvPr/>
        </p:nvSpPr>
        <p:spPr>
          <a:xfrm>
            <a:off x="7692246" y="5370706"/>
            <a:ext cx="1185054" cy="461665"/>
          </a:xfrm>
          <a:prstGeom prst="rect">
            <a:avLst/>
          </a:prstGeom>
        </p:spPr>
        <p:txBody>
          <a:bodyPr wrap="square" lIns="0">
            <a:spAutoFit/>
          </a:bodyPr>
          <a:lstStyle/>
          <a:p>
            <a:pPr algn="l" defTabSz="914400">
              <a:spcAft>
                <a:spcPts val="300"/>
              </a:spcAft>
              <a:buNone/>
            </a:pPr>
            <a:r>
              <a:rPr lang="en-US" sz="1200" b="0" i="1">
                <a:latin typeface="Arial"/>
                <a:ea typeface="+mn-ea"/>
                <a:cs typeface="+mn-cs"/>
              </a:rPr>
              <a:t>Cd 和 Hg 的校准曲线</a:t>
            </a:r>
          </a:p>
        </p:txBody>
      </p:sp>
    </p:spTree>
    <p:extLst>
      <p:ext uri="{BB962C8B-B14F-4D97-AF65-F5344CB8AC3E}">
        <p14:creationId xmlns:p14="http://schemas.microsoft.com/office/powerpoint/2010/main" val="25770174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472" y="2813087"/>
            <a:ext cx="3137896" cy="2760130"/>
          </a:xfrm>
          <a:prstGeom prst="rect">
            <a:avLst/>
          </a:prstGeom>
        </p:spPr>
      </p:pic>
      <p:sp>
        <p:nvSpPr>
          <p:cNvPr id="2" name="Title 1"/>
          <p:cNvSpPr>
            <a:spLocks noGrp="1"/>
          </p:cNvSpPr>
          <p:nvPr>
            <p:ph type="title"/>
          </p:nvPr>
        </p:nvSpPr>
        <p:spPr>
          <a:xfrm>
            <a:off x="228599" y="344085"/>
            <a:ext cx="8915401" cy="996696"/>
          </a:xfrm>
        </p:spPr>
        <p:txBody>
          <a:bodyPr>
            <a:normAutofit fontScale="90000"/>
          </a:bodyPr>
          <a:lstStyle/>
          <a:p>
            <a:pPr algn="l" defTabSz="685800">
              <a:spcBef>
                <a:spcPts val="1"/>
              </a:spcBef>
              <a:spcAft>
                <a:spcPts val="300"/>
              </a:spcAft>
              <a:buNone/>
            </a:pPr>
            <a:r>
              <a:rPr lang="en-US" sz="3800" b="0" i="0">
                <a:solidFill>
                  <a:srgbClr val="000000"/>
                </a:solidFill>
                <a:latin typeface="Arial Narrow"/>
                <a:ea typeface="+mj-ea"/>
                <a:cs typeface="Arial Narrow"/>
              </a:rPr>
              <a:t>电感耦合等离子体质谱</a:t>
            </a:r>
            <a:br>
              <a:rPr lang="en-US" sz="3600" b="0" i="0">
                <a:solidFill>
                  <a:srgbClr val="000000"/>
                </a:solidFill>
                <a:latin typeface="Arial Narrow"/>
                <a:ea typeface="+mj-ea"/>
                <a:cs typeface="Arial Narrow"/>
              </a:rPr>
            </a:br>
            <a:r>
              <a:rPr lang="en-US" sz="3100" b="0" i="0">
                <a:solidFill>
                  <a:srgbClr val="000000"/>
                </a:solidFill>
                <a:latin typeface="Arial Narrow"/>
                <a:ea typeface="+mj-ea"/>
                <a:cs typeface="Arial Narrow"/>
              </a:rPr>
              <a:t>高纯盐酸中的痕量金属杂质分析</a:t>
            </a:r>
          </a:p>
        </p:txBody>
      </p:sp>
      <p:sp>
        <p:nvSpPr>
          <p:cNvPr id="4" name="Rectangle 3"/>
          <p:cNvSpPr/>
          <p:nvPr/>
        </p:nvSpPr>
        <p:spPr>
          <a:xfrm>
            <a:off x="746816" y="5534854"/>
            <a:ext cx="2621424" cy="461665"/>
          </a:xfrm>
          <a:prstGeom prst="rect">
            <a:avLst/>
          </a:prstGeom>
        </p:spPr>
        <p:txBody>
          <a:bodyPr wrap="square" lIns="0">
            <a:spAutoFit/>
          </a:bodyPr>
          <a:lstStyle/>
          <a:p>
            <a:pPr algn="l" defTabSz="914400">
              <a:spcAft>
                <a:spcPts val="300"/>
              </a:spcAft>
              <a:buNone/>
            </a:pPr>
            <a:r>
              <a:rPr lang="en-US" sz="1200" b="0" i="1">
                <a:solidFill>
                  <a:srgbClr val="4D4D4D"/>
                </a:solidFill>
                <a:latin typeface="Arial"/>
                <a:ea typeface="+mn-ea"/>
                <a:cs typeface="+mn-cs"/>
              </a:rPr>
              <a:t>受 ArCl</a:t>
            </a:r>
            <a:r>
              <a:rPr lang="en-US" sz="1200" b="0" i="1" baseline="30000">
                <a:solidFill>
                  <a:srgbClr val="4D4D4D"/>
                </a:solidFill>
                <a:latin typeface="Arial"/>
                <a:ea typeface="+mn-ea"/>
                <a:cs typeface="+mn-cs"/>
              </a:rPr>
              <a:t>+</a:t>
            </a:r>
            <a:r>
              <a:rPr lang="en-US" sz="1200" b="0" i="1">
                <a:solidFill>
                  <a:srgbClr val="4D4D4D"/>
                </a:solidFill>
                <a:latin typeface="Arial"/>
                <a:ea typeface="+mn-ea"/>
                <a:cs typeface="+mn-cs"/>
              </a:rPr>
              <a:t> 干扰影响的 As 可在痕量浓度下实现检测。 </a:t>
            </a:r>
          </a:p>
        </p:txBody>
      </p:sp>
      <p:sp>
        <p:nvSpPr>
          <p:cNvPr id="8" name="TextBox 7"/>
          <p:cNvSpPr txBox="1"/>
          <p:nvPr/>
        </p:nvSpPr>
        <p:spPr>
          <a:xfrm>
            <a:off x="230400" y="1512000"/>
            <a:ext cx="8490690" cy="1169551"/>
          </a:xfrm>
          <a:prstGeom prst="rect">
            <a:avLst/>
          </a:prstGeom>
          <a:noFill/>
        </p:spPr>
        <p:txBody>
          <a:bodyPr wrap="square" rtlCol="0">
            <a:spAutoFit/>
          </a:bodyPr>
          <a:lstStyle/>
          <a:p>
            <a:pPr algn="l" defTabSz="914400">
              <a:buNone/>
            </a:pPr>
            <a:r>
              <a:rPr lang="en-US" sz="1800" b="0" i="0">
                <a:solidFill>
                  <a:srgbClr val="000000"/>
                </a:solidFill>
                <a:latin typeface="Arial"/>
                <a:ea typeface="+mn-ea"/>
                <a:cs typeface="Arial"/>
              </a:rPr>
              <a:t>盐酸经常用于去除硅片表面的金属杂质。半导体设备的制造过程中需要对盐酸中的超痕量污染物进行常规监测。</a:t>
            </a:r>
          </a:p>
          <a:p>
            <a:pPr algn="l" defTabSz="914400">
              <a:buNone/>
            </a:pPr>
            <a:endParaRPr lang="en-US" dirty="0"/>
          </a:p>
        </p:txBody>
      </p:sp>
      <p:grpSp>
        <p:nvGrpSpPr>
          <p:cNvPr id="9" name="Group 8"/>
          <p:cNvGrpSpPr/>
          <p:nvPr/>
        </p:nvGrpSpPr>
        <p:grpSpPr>
          <a:xfrm>
            <a:off x="0" y="6085641"/>
            <a:ext cx="619067" cy="246221"/>
            <a:chOff x="1689099" y="6028267"/>
            <a:chExt cx="1087983" cy="246221"/>
          </a:xfrm>
        </p:grpSpPr>
        <p:sp>
          <p:nvSpPr>
            <p:cNvPr id="10" name="Action Button: Custom 9">
              <a:hlinkClick r:id="rId4"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1" name="Chevron 10">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Chevron 11">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hlinkClick r:id="rId4"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sz="1000" b="1" i="0" dirty="0">
                <a:solidFill>
                  <a:srgbClr val="FFFFFF"/>
                </a:solidFill>
                <a:latin typeface="Arial"/>
                <a:ea typeface="+mn-ea"/>
                <a:cs typeface="+mn-cs"/>
              </a:endParaRPr>
            </a:p>
          </p:txBody>
        </p:sp>
      </p:grpSp>
      <p:sp>
        <p:nvSpPr>
          <p:cNvPr id="14" name="Rectangle 3"/>
          <p:cNvSpPr/>
          <p:nvPr/>
        </p:nvSpPr>
        <p:spPr>
          <a:xfrm>
            <a:off x="4788000" y="5868000"/>
            <a:ext cx="4022045" cy="461665"/>
          </a:xfrm>
          <a:prstGeom prst="rect">
            <a:avLst/>
          </a:prstGeom>
        </p:spPr>
        <p:txBody>
          <a:bodyPr wrap="square" lIns="0">
            <a:spAutoFit/>
          </a:bodyPr>
          <a:lstStyle/>
          <a:p>
            <a:pPr algn="l" defTabSz="914400">
              <a:spcAft>
                <a:spcPts val="600"/>
              </a:spcAft>
              <a:buNone/>
            </a:pPr>
            <a:r>
              <a:rPr lang="en-US" sz="1200" b="0" i="0" dirty="0" err="1">
                <a:solidFill>
                  <a:srgbClr val="777777"/>
                </a:solidFill>
                <a:latin typeface="Arial"/>
                <a:ea typeface="+mn-ea"/>
                <a:cs typeface="+mn-cs"/>
              </a:rPr>
              <a:t>来源：</a:t>
            </a:r>
            <a:r>
              <a:rPr lang="en-US" sz="1200" b="0" i="0" u="sng" dirty="0" err="1">
                <a:solidFill>
                  <a:srgbClr val="777777"/>
                </a:solidFill>
                <a:latin typeface="Arial"/>
                <a:ea typeface="+mn-ea"/>
                <a:cs typeface="+mn-cs"/>
                <a:hlinkClick r:id="rId5"/>
              </a:rPr>
              <a:t>使用</a:t>
            </a:r>
            <a:r>
              <a:rPr lang="en-US" sz="1200" b="0" i="0" u="sng" dirty="0">
                <a:solidFill>
                  <a:srgbClr val="777777"/>
                </a:solidFill>
                <a:latin typeface="Arial"/>
                <a:ea typeface="+mn-ea"/>
                <a:cs typeface="+mn-cs"/>
                <a:hlinkClick r:id="rId5"/>
              </a:rPr>
              <a:t> Agilent 7700s ICP-MS </a:t>
            </a:r>
            <a:r>
              <a:rPr lang="en-US" sz="1200" b="0" i="0" u="sng" dirty="0" err="1">
                <a:solidFill>
                  <a:srgbClr val="777777"/>
                </a:solidFill>
                <a:latin typeface="Arial"/>
                <a:ea typeface="+mn-ea"/>
                <a:cs typeface="+mn-cs"/>
                <a:hlinkClick r:id="rId5"/>
              </a:rPr>
              <a:t>直接分析高纯盐酸中的痕量金属杂质</a:t>
            </a:r>
            <a:endParaRPr lang="en-US" sz="1200" b="0" i="0" u="sng" dirty="0">
              <a:solidFill>
                <a:srgbClr val="777777"/>
              </a:solidFill>
              <a:latin typeface="Arial"/>
              <a:ea typeface="+mn-ea"/>
              <a:cs typeface="+mn-cs"/>
              <a:hlinkClick r:id="rId5"/>
            </a:endParaRPr>
          </a:p>
        </p:txBody>
      </p:sp>
      <p:graphicFrame>
        <p:nvGraphicFramePr>
          <p:cNvPr id="16" name="Table 14"/>
          <p:cNvGraphicFramePr>
            <a:graphicFrameLocks noGrp="1"/>
          </p:cNvGraphicFramePr>
          <p:nvPr>
            <p:extLst>
              <p:ext uri="{D42A27DB-BD31-4B8C-83A1-F6EECF244321}">
                <p14:modId xmlns:p14="http://schemas.microsoft.com/office/powerpoint/2010/main" val="2130124989"/>
              </p:ext>
            </p:extLst>
          </p:nvPr>
        </p:nvGraphicFramePr>
        <p:xfrm>
          <a:off x="4788000" y="2031553"/>
          <a:ext cx="4127400" cy="3688080"/>
        </p:xfrm>
        <a:graphic>
          <a:graphicData uri="http://schemas.openxmlformats.org/drawingml/2006/table">
            <a:tbl>
              <a:tblPr firstRow="1" bandRow="1">
                <a:tableStyleId>{B301B821-A1FF-4177-AEE7-76D212191A09}</a:tableStyleId>
              </a:tblPr>
              <a:tblGrid>
                <a:gridCol w="603150">
                  <a:extLst>
                    <a:ext uri="{9D8B030D-6E8A-4147-A177-3AD203B41FA5}">
                      <a16:colId xmlns:a16="http://schemas.microsoft.com/office/drawing/2014/main" val="20000"/>
                    </a:ext>
                  </a:extLst>
                </a:gridCol>
                <a:gridCol w="704850">
                  <a:extLst>
                    <a:ext uri="{9D8B030D-6E8A-4147-A177-3AD203B41FA5}">
                      <a16:colId xmlns:a16="http://schemas.microsoft.com/office/drawing/2014/main" val="20001"/>
                    </a:ext>
                  </a:extLst>
                </a:gridCol>
                <a:gridCol w="127635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81050">
                  <a:extLst>
                    <a:ext uri="{9D8B030D-6E8A-4147-A177-3AD203B41FA5}">
                      <a16:colId xmlns:a16="http://schemas.microsoft.com/office/drawing/2014/main" val="20004"/>
                    </a:ext>
                  </a:extLst>
                </a:gridCol>
              </a:tblGrid>
              <a:tr h="323854">
                <a:tc>
                  <a:txBody>
                    <a:bodyPr/>
                    <a:lstStyle/>
                    <a:p>
                      <a:pPr marL="0" algn="l" defTabSz="685800">
                        <a:buNone/>
                      </a:pPr>
                      <a:r>
                        <a:rPr lang="en-US" sz="1400" b="1" i="0" dirty="0" err="1">
                          <a:solidFill>
                            <a:schemeClr val="lt1"/>
                          </a:solidFill>
                          <a:latin typeface="Arial"/>
                          <a:ea typeface="+mn-ea"/>
                          <a:cs typeface="+mn-cs"/>
                        </a:rPr>
                        <a:t>元素</a:t>
                      </a:r>
                      <a:endParaRPr lang="en-US" sz="1400" b="1" i="0" dirty="0">
                        <a:solidFill>
                          <a:schemeClr val="lt1"/>
                        </a:solidFill>
                        <a:latin typeface="Arial"/>
                        <a:ea typeface="+mn-ea"/>
                        <a:cs typeface="+mn-cs"/>
                      </a:endParaRPr>
                    </a:p>
                  </a:txBody>
                  <a:tcPr marL="93600" marR="36000" anchor="ctr"/>
                </a:tc>
                <a:tc>
                  <a:txBody>
                    <a:bodyPr/>
                    <a:lstStyle/>
                    <a:p>
                      <a:pPr marL="0" algn="ctr" defTabSz="685800">
                        <a:buNone/>
                      </a:pPr>
                      <a:r>
                        <a:rPr lang="en-US" sz="1400" b="1" i="0" baseline="0">
                          <a:solidFill>
                            <a:schemeClr val="lt1"/>
                          </a:solidFill>
                          <a:latin typeface="Arial"/>
                          <a:ea typeface="+mn-ea"/>
                          <a:cs typeface="+mn-cs"/>
                        </a:rPr>
                        <a:t>m/z</a:t>
                      </a:r>
                    </a:p>
                  </a:txBody>
                  <a:tcPr marL="36000" marR="36000" anchor="ctr"/>
                </a:tc>
                <a:tc>
                  <a:txBody>
                    <a:bodyPr/>
                    <a:lstStyle/>
                    <a:p>
                      <a:pPr marL="0" algn="ctr" defTabSz="685800">
                        <a:buNone/>
                      </a:pPr>
                      <a:r>
                        <a:rPr lang="en-US" sz="1400" b="1" i="0" dirty="0" err="1">
                          <a:solidFill>
                            <a:schemeClr val="lt1"/>
                          </a:solidFill>
                          <a:latin typeface="Arial"/>
                          <a:ea typeface="+mn-ea"/>
                          <a:cs typeface="+mn-cs"/>
                        </a:rPr>
                        <a:t>模式</a:t>
                      </a:r>
                      <a:endParaRPr lang="en-US" sz="1400" b="1" i="0" dirty="0">
                        <a:solidFill>
                          <a:schemeClr val="lt1"/>
                        </a:solidFill>
                        <a:latin typeface="Arial"/>
                        <a:ea typeface="+mn-ea"/>
                        <a:cs typeface="+mn-cs"/>
                      </a:endParaRPr>
                    </a:p>
                  </a:txBody>
                  <a:tcPr marL="36000" marR="36000" anchor="ctr"/>
                </a:tc>
                <a:tc>
                  <a:txBody>
                    <a:bodyPr/>
                    <a:lstStyle/>
                    <a:p>
                      <a:pPr marL="0" algn="ctr" defTabSz="685800">
                        <a:buNone/>
                      </a:pPr>
                      <a:r>
                        <a:rPr lang="en-US" sz="1400" b="1" i="0">
                          <a:solidFill>
                            <a:schemeClr val="lt1"/>
                          </a:solidFill>
                          <a:latin typeface="Arial"/>
                          <a:ea typeface="+mn-ea"/>
                          <a:cs typeface="+mn-cs"/>
                        </a:rPr>
                        <a:t>检测限 ppt</a:t>
                      </a:r>
                    </a:p>
                  </a:txBody>
                  <a:tcPr marL="36000" marR="36000" anchor="ctr"/>
                </a:tc>
                <a:tc>
                  <a:txBody>
                    <a:bodyPr/>
                    <a:lstStyle/>
                    <a:p>
                      <a:pPr marL="0" algn="ctr" defTabSz="685800">
                        <a:buNone/>
                      </a:pPr>
                      <a:r>
                        <a:rPr lang="en-US" sz="1400" b="1" i="0" dirty="0">
                          <a:solidFill>
                            <a:schemeClr val="lt1"/>
                          </a:solidFill>
                          <a:latin typeface="Arial"/>
                          <a:ea typeface="+mn-ea"/>
                          <a:cs typeface="+mn-cs"/>
                        </a:rPr>
                        <a:t>BEC </a:t>
                      </a:r>
                      <a:br>
                        <a:rPr lang="en-US" sz="1400" b="1" i="0" dirty="0">
                          <a:solidFill>
                            <a:schemeClr val="lt1"/>
                          </a:solidFill>
                          <a:latin typeface="Arial"/>
                          <a:ea typeface="+mn-ea"/>
                          <a:cs typeface="+mn-cs"/>
                        </a:rPr>
                      </a:br>
                      <a:r>
                        <a:rPr lang="en-US" sz="1400" b="1" i="0" dirty="0" err="1">
                          <a:solidFill>
                            <a:schemeClr val="lt1"/>
                          </a:solidFill>
                          <a:latin typeface="Arial"/>
                          <a:ea typeface="+mn-ea"/>
                          <a:cs typeface="+mn-cs"/>
                        </a:rPr>
                        <a:t>ppt</a:t>
                      </a:r>
                      <a:endParaRPr lang="en-US" sz="1400" b="1" i="0" dirty="0">
                        <a:solidFill>
                          <a:schemeClr val="lt1"/>
                        </a:solidFill>
                        <a:latin typeface="Arial"/>
                        <a:ea typeface="+mn-ea"/>
                        <a:cs typeface="+mn-cs"/>
                      </a:endParaRPr>
                    </a:p>
                  </a:txBody>
                  <a:tcPr marL="36000" marR="36000" anchor="ctr"/>
                </a:tc>
                <a:extLst>
                  <a:ext uri="{0D108BD9-81ED-4DB2-BD59-A6C34878D82A}">
                    <a16:rowId xmlns:a16="http://schemas.microsoft.com/office/drawing/2014/main" val="10000"/>
                  </a:ext>
                </a:extLst>
              </a:tr>
              <a:tr h="255396">
                <a:tc>
                  <a:txBody>
                    <a:bodyPr/>
                    <a:lstStyle/>
                    <a:p>
                      <a:pPr marL="0" algn="l" defTabSz="685800">
                        <a:buNone/>
                      </a:pPr>
                      <a:r>
                        <a:rPr lang="en-US" sz="1400" b="1" i="0">
                          <a:solidFill>
                            <a:schemeClr val="dk1"/>
                          </a:solidFill>
                          <a:latin typeface="Arial"/>
                          <a:ea typeface="+mn-ea"/>
                          <a:cs typeface="+mn-cs"/>
                        </a:rPr>
                        <a:t>Li</a:t>
                      </a:r>
                    </a:p>
                  </a:txBody>
                  <a:tcPr marL="93600" marR="36000" anchor="ctr">
                    <a:noFill/>
                  </a:tcPr>
                </a:tc>
                <a:tc>
                  <a:txBody>
                    <a:bodyPr/>
                    <a:lstStyle/>
                    <a:p>
                      <a:pPr marL="0" algn="ctr" defTabSz="685800">
                        <a:buNone/>
                      </a:pPr>
                      <a:r>
                        <a:rPr lang="en-US" sz="1400" b="0" i="0">
                          <a:solidFill>
                            <a:schemeClr val="dk1"/>
                          </a:solidFill>
                          <a:latin typeface="Arial"/>
                          <a:ea typeface="+mn-ea"/>
                          <a:cs typeface="+mn-cs"/>
                        </a:rPr>
                        <a:t>7</a:t>
                      </a:r>
                    </a:p>
                  </a:txBody>
                  <a:tcPr marL="36000" marR="36000" anchor="ctr">
                    <a:noFill/>
                  </a:tcPr>
                </a:tc>
                <a:tc>
                  <a:txBody>
                    <a:bodyPr/>
                    <a:lstStyle/>
                    <a:p>
                      <a:pPr marL="0" algn="ctr" defTabSz="685800">
                        <a:buNone/>
                      </a:pPr>
                      <a:r>
                        <a:rPr lang="zh-CN" altLang="en-US" sz="1400" b="0" i="0" dirty="0">
                          <a:solidFill>
                            <a:schemeClr val="dk1"/>
                          </a:solidFill>
                          <a:latin typeface="+mn-lt"/>
                          <a:ea typeface="+mn-ea"/>
                          <a:cs typeface="+mn-cs"/>
                        </a:rPr>
                        <a:t>冷等离子体</a:t>
                      </a:r>
                      <a:endParaRPr lang="en-US" sz="1400" b="0" i="0" dirty="0">
                        <a:solidFill>
                          <a:schemeClr val="dk1"/>
                        </a:solidFill>
                        <a:latin typeface="Arial"/>
                        <a:ea typeface="+mn-ea"/>
                        <a:cs typeface="+mn-cs"/>
                      </a:endParaRPr>
                    </a:p>
                  </a:txBody>
                  <a:tcPr marL="36000" marR="36000" anchor="ctr">
                    <a:noFill/>
                  </a:tcPr>
                </a:tc>
                <a:tc>
                  <a:txBody>
                    <a:bodyPr/>
                    <a:lstStyle/>
                    <a:p>
                      <a:pPr marL="0" algn="ctr" defTabSz="685800">
                        <a:buNone/>
                      </a:pPr>
                      <a:r>
                        <a:rPr lang="en-US" sz="1400" b="0" i="0">
                          <a:solidFill>
                            <a:schemeClr val="dk1"/>
                          </a:solidFill>
                          <a:latin typeface="Arial"/>
                          <a:ea typeface="+mn-ea"/>
                          <a:cs typeface="+mn-cs"/>
                        </a:rPr>
                        <a:t>0.016</a:t>
                      </a:r>
                    </a:p>
                  </a:txBody>
                  <a:tcPr marL="36000" marR="36000" anchor="ctr">
                    <a:noFill/>
                  </a:tcPr>
                </a:tc>
                <a:tc>
                  <a:txBody>
                    <a:bodyPr/>
                    <a:lstStyle/>
                    <a:p>
                      <a:pPr marL="0" algn="ctr" defTabSz="685800">
                        <a:buNone/>
                      </a:pPr>
                      <a:r>
                        <a:rPr lang="en-US" sz="1400" b="0" i="0">
                          <a:solidFill>
                            <a:schemeClr val="dk1"/>
                          </a:solidFill>
                          <a:latin typeface="Arial"/>
                          <a:ea typeface="+mn-ea"/>
                          <a:cs typeface="+mn-cs"/>
                        </a:rPr>
                        <a:t>0.004</a:t>
                      </a:r>
                    </a:p>
                  </a:txBody>
                  <a:tcPr marL="36000" marR="36000" anchor="ctr">
                    <a:noFill/>
                  </a:tcPr>
                </a:tc>
                <a:extLst>
                  <a:ext uri="{0D108BD9-81ED-4DB2-BD59-A6C34878D82A}">
                    <a16:rowId xmlns:a16="http://schemas.microsoft.com/office/drawing/2014/main" val="10001"/>
                  </a:ext>
                </a:extLst>
              </a:tr>
              <a:tr h="255396">
                <a:tc>
                  <a:txBody>
                    <a:bodyPr/>
                    <a:lstStyle/>
                    <a:p>
                      <a:pPr marL="0" algn="l" defTabSz="685800">
                        <a:buNone/>
                      </a:pPr>
                      <a:r>
                        <a:rPr lang="en-US" sz="1400" b="1" i="0">
                          <a:solidFill>
                            <a:schemeClr val="dk1"/>
                          </a:solidFill>
                          <a:latin typeface="Arial"/>
                          <a:ea typeface="+mn-ea"/>
                          <a:cs typeface="+mn-cs"/>
                        </a:rPr>
                        <a:t>Be</a:t>
                      </a:r>
                    </a:p>
                  </a:txBody>
                  <a:tcPr marL="93600" marR="36000" anchor="ctr">
                    <a:noFill/>
                  </a:tcPr>
                </a:tc>
                <a:tc>
                  <a:txBody>
                    <a:bodyPr/>
                    <a:lstStyle/>
                    <a:p>
                      <a:pPr marL="0" algn="ctr" defTabSz="685800">
                        <a:buNone/>
                      </a:pPr>
                      <a:r>
                        <a:rPr lang="en-US" sz="1400" b="0" i="0">
                          <a:solidFill>
                            <a:schemeClr val="dk1"/>
                          </a:solidFill>
                          <a:latin typeface="Arial"/>
                          <a:ea typeface="+mn-ea"/>
                          <a:cs typeface="+mn-cs"/>
                        </a:rPr>
                        <a:t>9</a:t>
                      </a:r>
                    </a:p>
                  </a:txBody>
                  <a:tcPr marL="36000" marR="36000" anchor="ctr">
                    <a:noFill/>
                  </a:tcPr>
                </a:tc>
                <a:tc>
                  <a:txBody>
                    <a:bodyPr/>
                    <a:lstStyle/>
                    <a:p>
                      <a:pPr marL="0" algn="ctr" defTabSz="685800">
                        <a:buNone/>
                      </a:pPr>
                      <a:r>
                        <a:rPr lang="en-US" sz="1400" b="0" i="0">
                          <a:solidFill>
                            <a:schemeClr val="dk1"/>
                          </a:solidFill>
                          <a:latin typeface="Arial"/>
                          <a:ea typeface="+mn-ea"/>
                          <a:cs typeface="+mn-cs"/>
                        </a:rPr>
                        <a:t>无气体</a:t>
                      </a:r>
                    </a:p>
                  </a:txBody>
                  <a:tcPr marL="36000" marR="36000" anchor="ctr">
                    <a:noFill/>
                  </a:tcPr>
                </a:tc>
                <a:tc>
                  <a:txBody>
                    <a:bodyPr/>
                    <a:lstStyle/>
                    <a:p>
                      <a:pPr marL="0" algn="ctr" defTabSz="685800">
                        <a:buNone/>
                      </a:pPr>
                      <a:r>
                        <a:rPr lang="en-US" sz="1400" b="0" i="0">
                          <a:solidFill>
                            <a:schemeClr val="dk1"/>
                          </a:solidFill>
                          <a:latin typeface="Arial"/>
                          <a:ea typeface="+mn-ea"/>
                          <a:cs typeface="+mn-cs"/>
                        </a:rPr>
                        <a:t>0.13</a:t>
                      </a:r>
                    </a:p>
                  </a:txBody>
                  <a:tcPr marL="36000" marR="36000" anchor="ctr">
                    <a:noFill/>
                  </a:tcPr>
                </a:tc>
                <a:tc>
                  <a:txBody>
                    <a:bodyPr/>
                    <a:lstStyle/>
                    <a:p>
                      <a:pPr marL="0" algn="ctr" defTabSz="685800">
                        <a:buNone/>
                      </a:pPr>
                      <a:r>
                        <a:rPr lang="en-US" sz="1400" b="0" i="0">
                          <a:solidFill>
                            <a:schemeClr val="dk1"/>
                          </a:solidFill>
                          <a:latin typeface="Arial"/>
                          <a:ea typeface="+mn-ea"/>
                          <a:cs typeface="+mn-cs"/>
                        </a:rPr>
                        <a:t>0.11</a:t>
                      </a:r>
                    </a:p>
                  </a:txBody>
                  <a:tcPr marL="36000" marR="36000" anchor="ctr">
                    <a:noFill/>
                  </a:tcPr>
                </a:tc>
                <a:extLst>
                  <a:ext uri="{0D108BD9-81ED-4DB2-BD59-A6C34878D82A}">
                    <a16:rowId xmlns:a16="http://schemas.microsoft.com/office/drawing/2014/main" val="10002"/>
                  </a:ext>
                </a:extLst>
              </a:tr>
              <a:tr h="255396">
                <a:tc>
                  <a:txBody>
                    <a:bodyPr/>
                    <a:lstStyle/>
                    <a:p>
                      <a:pPr marL="0" algn="l" defTabSz="685800">
                        <a:buNone/>
                      </a:pPr>
                      <a:r>
                        <a:rPr lang="en-US" sz="1400" b="1" i="0">
                          <a:solidFill>
                            <a:schemeClr val="dk1"/>
                          </a:solidFill>
                          <a:latin typeface="Arial"/>
                          <a:ea typeface="+mn-ea"/>
                          <a:cs typeface="+mn-cs"/>
                        </a:rPr>
                        <a:t>B</a:t>
                      </a:r>
                    </a:p>
                  </a:txBody>
                  <a:tcPr marL="93600" marR="36000" anchor="ctr">
                    <a:noFill/>
                  </a:tcPr>
                </a:tc>
                <a:tc>
                  <a:txBody>
                    <a:bodyPr/>
                    <a:lstStyle/>
                    <a:p>
                      <a:pPr marL="0" algn="ctr" defTabSz="685800">
                        <a:buNone/>
                      </a:pPr>
                      <a:r>
                        <a:rPr lang="en-US" sz="1400" b="0" i="0">
                          <a:solidFill>
                            <a:schemeClr val="dk1"/>
                          </a:solidFill>
                          <a:latin typeface="Arial"/>
                          <a:ea typeface="+mn-ea"/>
                          <a:cs typeface="+mn-cs"/>
                        </a:rPr>
                        <a:t>11</a:t>
                      </a:r>
                    </a:p>
                  </a:txBody>
                  <a:tcPr marL="36000" marR="36000" anchor="ctr">
                    <a:noFill/>
                  </a:tcPr>
                </a:tc>
                <a:tc>
                  <a:txBody>
                    <a:bodyPr/>
                    <a:lstStyle/>
                    <a:p>
                      <a:pPr marL="0" algn="ctr" defTabSz="685800">
                        <a:buNone/>
                      </a:pPr>
                      <a:r>
                        <a:rPr lang="en-US" sz="1400" b="0" i="0">
                          <a:solidFill>
                            <a:schemeClr val="dk1"/>
                          </a:solidFill>
                          <a:latin typeface="Arial"/>
                          <a:ea typeface="+mn-ea"/>
                          <a:cs typeface="+mn-cs"/>
                        </a:rPr>
                        <a:t>无气体</a:t>
                      </a:r>
                    </a:p>
                  </a:txBody>
                  <a:tcPr marL="36000" marR="36000" anchor="ctr">
                    <a:noFill/>
                  </a:tcPr>
                </a:tc>
                <a:tc>
                  <a:txBody>
                    <a:bodyPr/>
                    <a:lstStyle/>
                    <a:p>
                      <a:pPr marL="0" algn="ctr" defTabSz="685800">
                        <a:buNone/>
                      </a:pPr>
                      <a:r>
                        <a:rPr lang="en-US" sz="1400" b="0" i="0">
                          <a:solidFill>
                            <a:schemeClr val="dk1"/>
                          </a:solidFill>
                          <a:latin typeface="Arial"/>
                          <a:ea typeface="+mn-ea"/>
                          <a:cs typeface="+mn-cs"/>
                        </a:rPr>
                        <a:t>4.5</a:t>
                      </a:r>
                    </a:p>
                  </a:txBody>
                  <a:tcPr marL="36000" marR="36000" anchor="ctr">
                    <a:noFill/>
                  </a:tcPr>
                </a:tc>
                <a:tc>
                  <a:txBody>
                    <a:bodyPr/>
                    <a:lstStyle/>
                    <a:p>
                      <a:pPr marL="0" algn="ctr" defTabSz="685800">
                        <a:buNone/>
                      </a:pPr>
                      <a:r>
                        <a:rPr lang="en-US" sz="1400" b="0" i="0">
                          <a:solidFill>
                            <a:schemeClr val="dk1"/>
                          </a:solidFill>
                          <a:latin typeface="Arial"/>
                          <a:ea typeface="+mn-ea"/>
                          <a:cs typeface="+mn-cs"/>
                        </a:rPr>
                        <a:t>9.7</a:t>
                      </a:r>
                    </a:p>
                  </a:txBody>
                  <a:tcPr marL="36000" marR="36000" anchor="ctr">
                    <a:noFill/>
                  </a:tcPr>
                </a:tc>
                <a:extLst>
                  <a:ext uri="{0D108BD9-81ED-4DB2-BD59-A6C34878D82A}">
                    <a16:rowId xmlns:a16="http://schemas.microsoft.com/office/drawing/2014/main" val="10003"/>
                  </a:ext>
                </a:extLst>
              </a:tr>
              <a:tr h="0">
                <a:tc>
                  <a:txBody>
                    <a:bodyPr/>
                    <a:lstStyle/>
                    <a:p>
                      <a:pPr marL="0" algn="l" defTabSz="685800">
                        <a:buNone/>
                      </a:pPr>
                      <a:r>
                        <a:rPr lang="en-US" sz="1400" b="1" i="0">
                          <a:solidFill>
                            <a:schemeClr val="dk1"/>
                          </a:solidFill>
                          <a:latin typeface="Arial"/>
                          <a:ea typeface="+mn-ea"/>
                          <a:cs typeface="+mn-cs"/>
                        </a:rPr>
                        <a:t>Na</a:t>
                      </a:r>
                    </a:p>
                  </a:txBody>
                  <a:tcPr marL="93600" marR="36000" anchor="ctr">
                    <a:noFill/>
                  </a:tcPr>
                </a:tc>
                <a:tc>
                  <a:txBody>
                    <a:bodyPr/>
                    <a:lstStyle/>
                    <a:p>
                      <a:pPr marL="0" algn="ctr" defTabSz="685800">
                        <a:buNone/>
                      </a:pPr>
                      <a:r>
                        <a:rPr lang="en-US" sz="1400" b="0" i="0">
                          <a:solidFill>
                            <a:schemeClr val="dk1"/>
                          </a:solidFill>
                          <a:latin typeface="Arial"/>
                          <a:ea typeface="+mn-ea"/>
                          <a:cs typeface="+mn-cs"/>
                        </a:rPr>
                        <a:t>23</a:t>
                      </a:r>
                    </a:p>
                  </a:txBody>
                  <a:tcPr marL="36000" marR="36000" anchor="ctr">
                    <a:noFill/>
                  </a:tcPr>
                </a:tc>
                <a:tc>
                  <a:txBody>
                    <a:bodyPr/>
                    <a:lstStyle/>
                    <a:p>
                      <a:pPr marL="0" algn="ctr" defTabSz="685800">
                        <a:buNone/>
                      </a:pPr>
                      <a:r>
                        <a:rPr lang="zh-CN" altLang="en-US" sz="1400" b="0" i="0" dirty="0">
                          <a:solidFill>
                            <a:schemeClr val="dk1"/>
                          </a:solidFill>
                          <a:latin typeface="+mn-lt"/>
                          <a:ea typeface="+mn-ea"/>
                          <a:cs typeface="+mn-cs"/>
                        </a:rPr>
                        <a:t>冷等离子体</a:t>
                      </a:r>
                      <a:endParaRPr lang="en-US" sz="1400" b="0" i="0" dirty="0">
                        <a:solidFill>
                          <a:schemeClr val="dk1"/>
                        </a:solidFill>
                        <a:latin typeface="Arial"/>
                        <a:ea typeface="+mn-ea"/>
                        <a:cs typeface="+mn-cs"/>
                      </a:endParaRPr>
                    </a:p>
                  </a:txBody>
                  <a:tcPr marL="36000" marR="36000" anchor="ctr">
                    <a:noFill/>
                  </a:tcPr>
                </a:tc>
                <a:tc>
                  <a:txBody>
                    <a:bodyPr/>
                    <a:lstStyle/>
                    <a:p>
                      <a:pPr marL="0" algn="ctr" defTabSz="685800">
                        <a:buNone/>
                      </a:pPr>
                      <a:r>
                        <a:rPr lang="en-US" sz="1400" b="0" i="0">
                          <a:solidFill>
                            <a:schemeClr val="dk1"/>
                          </a:solidFill>
                          <a:latin typeface="Arial"/>
                          <a:ea typeface="+mn-ea"/>
                          <a:cs typeface="+mn-cs"/>
                        </a:rPr>
                        <a:t>0.44</a:t>
                      </a:r>
                    </a:p>
                  </a:txBody>
                  <a:tcPr marL="36000" marR="36000" anchor="ctr">
                    <a:noFill/>
                  </a:tcPr>
                </a:tc>
                <a:tc>
                  <a:txBody>
                    <a:bodyPr/>
                    <a:lstStyle/>
                    <a:p>
                      <a:pPr marL="0" algn="ctr" defTabSz="685800">
                        <a:buNone/>
                      </a:pPr>
                      <a:r>
                        <a:rPr lang="en-US" sz="1400" b="0" i="0">
                          <a:solidFill>
                            <a:schemeClr val="dk1"/>
                          </a:solidFill>
                          <a:latin typeface="Arial"/>
                          <a:ea typeface="+mn-ea"/>
                          <a:cs typeface="+mn-cs"/>
                        </a:rPr>
                        <a:t>1.3</a:t>
                      </a:r>
                    </a:p>
                  </a:txBody>
                  <a:tcPr marL="36000" marR="36000" anchor="ctr">
                    <a:noFill/>
                  </a:tcPr>
                </a:tc>
                <a:extLst>
                  <a:ext uri="{0D108BD9-81ED-4DB2-BD59-A6C34878D82A}">
                    <a16:rowId xmlns:a16="http://schemas.microsoft.com/office/drawing/2014/main" val="10004"/>
                  </a:ext>
                </a:extLst>
              </a:tr>
              <a:tr h="255396">
                <a:tc>
                  <a:txBody>
                    <a:bodyPr/>
                    <a:lstStyle/>
                    <a:p>
                      <a:pPr marL="0" algn="l" defTabSz="685800">
                        <a:buNone/>
                      </a:pPr>
                      <a:r>
                        <a:rPr lang="en-US" sz="1400" b="1" i="0">
                          <a:solidFill>
                            <a:schemeClr val="dk1"/>
                          </a:solidFill>
                          <a:latin typeface="Arial"/>
                          <a:ea typeface="+mn-ea"/>
                          <a:cs typeface="+mn-cs"/>
                        </a:rPr>
                        <a:t>Mg</a:t>
                      </a:r>
                    </a:p>
                  </a:txBody>
                  <a:tcPr marL="93600" marR="36000" anchor="ctr">
                    <a:noFill/>
                  </a:tcPr>
                </a:tc>
                <a:tc>
                  <a:txBody>
                    <a:bodyPr/>
                    <a:lstStyle/>
                    <a:p>
                      <a:pPr marL="0" algn="ctr" defTabSz="685800">
                        <a:buNone/>
                      </a:pPr>
                      <a:r>
                        <a:rPr lang="en-US" sz="1400" b="0" i="0">
                          <a:solidFill>
                            <a:schemeClr val="dk1"/>
                          </a:solidFill>
                          <a:latin typeface="Arial"/>
                          <a:ea typeface="+mn-ea"/>
                          <a:cs typeface="+mn-cs"/>
                        </a:rPr>
                        <a:t>24</a:t>
                      </a:r>
                    </a:p>
                  </a:txBody>
                  <a:tcPr marL="36000" marR="36000" anchor="ctr">
                    <a:noFill/>
                  </a:tcPr>
                </a:tc>
                <a:tc>
                  <a:txBody>
                    <a:bodyPr/>
                    <a:lstStyle/>
                    <a:p>
                      <a:pPr marL="0" algn="ctr" defTabSz="685800">
                        <a:buNone/>
                      </a:pPr>
                      <a:r>
                        <a:rPr lang="zh-CN" altLang="en-US" sz="1400" b="0" i="0" dirty="0">
                          <a:solidFill>
                            <a:schemeClr val="dk1"/>
                          </a:solidFill>
                          <a:latin typeface="+mn-lt"/>
                          <a:ea typeface="+mn-ea"/>
                          <a:cs typeface="+mn-cs"/>
                        </a:rPr>
                        <a:t>冷等离子体</a:t>
                      </a:r>
                      <a:endParaRPr lang="en-US" sz="1400" b="0" i="0" dirty="0">
                        <a:solidFill>
                          <a:schemeClr val="dk1"/>
                        </a:solidFill>
                        <a:latin typeface="Arial"/>
                        <a:ea typeface="+mn-ea"/>
                        <a:cs typeface="+mn-cs"/>
                      </a:endParaRPr>
                    </a:p>
                  </a:txBody>
                  <a:tcPr marL="36000" marR="36000" anchor="ctr">
                    <a:noFill/>
                  </a:tcPr>
                </a:tc>
                <a:tc>
                  <a:txBody>
                    <a:bodyPr/>
                    <a:lstStyle/>
                    <a:p>
                      <a:pPr marL="0" algn="ctr" defTabSz="685800">
                        <a:buNone/>
                      </a:pPr>
                      <a:r>
                        <a:rPr lang="en-US" sz="1400" b="0" i="0">
                          <a:solidFill>
                            <a:schemeClr val="dk1"/>
                          </a:solidFill>
                          <a:latin typeface="Arial"/>
                          <a:ea typeface="+mn-ea"/>
                          <a:cs typeface="+mn-cs"/>
                        </a:rPr>
                        <a:t>0.11</a:t>
                      </a:r>
                    </a:p>
                  </a:txBody>
                  <a:tcPr marL="36000" marR="36000" anchor="ctr">
                    <a:noFill/>
                  </a:tcPr>
                </a:tc>
                <a:tc>
                  <a:txBody>
                    <a:bodyPr/>
                    <a:lstStyle/>
                    <a:p>
                      <a:pPr marL="0" algn="ctr" defTabSz="685800">
                        <a:buNone/>
                      </a:pPr>
                      <a:r>
                        <a:rPr lang="en-US" sz="1400" b="0" i="0">
                          <a:solidFill>
                            <a:schemeClr val="dk1"/>
                          </a:solidFill>
                          <a:latin typeface="Arial"/>
                          <a:ea typeface="+mn-ea"/>
                          <a:cs typeface="+mn-cs"/>
                        </a:rPr>
                        <a:t>0.22</a:t>
                      </a:r>
                    </a:p>
                  </a:txBody>
                  <a:tcPr marL="36000" marR="36000" anchor="ctr">
                    <a:noFill/>
                  </a:tcPr>
                </a:tc>
                <a:extLst>
                  <a:ext uri="{0D108BD9-81ED-4DB2-BD59-A6C34878D82A}">
                    <a16:rowId xmlns:a16="http://schemas.microsoft.com/office/drawing/2014/main" val="10005"/>
                  </a:ext>
                </a:extLst>
              </a:tr>
              <a:tr h="255396">
                <a:tc>
                  <a:txBody>
                    <a:bodyPr/>
                    <a:lstStyle/>
                    <a:p>
                      <a:pPr marL="0" algn="l" defTabSz="685800">
                        <a:buNone/>
                      </a:pPr>
                      <a:r>
                        <a:rPr lang="en-US" sz="1400" b="1" i="0">
                          <a:solidFill>
                            <a:schemeClr val="dk1"/>
                          </a:solidFill>
                          <a:latin typeface="Arial"/>
                          <a:ea typeface="+mn-ea"/>
                          <a:cs typeface="+mn-cs"/>
                        </a:rPr>
                        <a:t>Al</a:t>
                      </a:r>
                    </a:p>
                  </a:txBody>
                  <a:tcPr marL="93600" marR="36000" anchor="ctr">
                    <a:noFill/>
                  </a:tcPr>
                </a:tc>
                <a:tc>
                  <a:txBody>
                    <a:bodyPr/>
                    <a:lstStyle/>
                    <a:p>
                      <a:pPr marL="0" algn="ctr" defTabSz="685800">
                        <a:buNone/>
                      </a:pPr>
                      <a:r>
                        <a:rPr lang="en-US" sz="1400" b="0" i="0">
                          <a:solidFill>
                            <a:schemeClr val="dk1"/>
                          </a:solidFill>
                          <a:latin typeface="Arial"/>
                          <a:ea typeface="+mn-ea"/>
                          <a:cs typeface="+mn-cs"/>
                        </a:rPr>
                        <a:t>27</a:t>
                      </a:r>
                    </a:p>
                  </a:txBody>
                  <a:tcPr marL="36000" marR="36000" anchor="ctr">
                    <a:noFill/>
                  </a:tcPr>
                </a:tc>
                <a:tc>
                  <a:txBody>
                    <a:bodyPr/>
                    <a:lstStyle/>
                    <a:p>
                      <a:pPr marL="0" algn="ctr" defTabSz="685800">
                        <a:buNone/>
                      </a:pPr>
                      <a:r>
                        <a:rPr lang="zh-CN" altLang="en-US" sz="1400" b="0" i="0" dirty="0">
                          <a:solidFill>
                            <a:schemeClr val="dk1"/>
                          </a:solidFill>
                          <a:latin typeface="+mn-lt"/>
                          <a:ea typeface="+mn-ea"/>
                          <a:cs typeface="+mn-cs"/>
                        </a:rPr>
                        <a:t>冷等离子体</a:t>
                      </a:r>
                      <a:endParaRPr lang="en-US" sz="1400" b="0" i="0" dirty="0">
                        <a:solidFill>
                          <a:schemeClr val="dk1"/>
                        </a:solidFill>
                        <a:latin typeface="Arial"/>
                        <a:ea typeface="+mn-ea"/>
                        <a:cs typeface="+mn-cs"/>
                      </a:endParaRPr>
                    </a:p>
                  </a:txBody>
                  <a:tcPr marL="36000" marR="36000" anchor="ctr">
                    <a:noFill/>
                  </a:tcPr>
                </a:tc>
                <a:tc>
                  <a:txBody>
                    <a:bodyPr/>
                    <a:lstStyle/>
                    <a:p>
                      <a:pPr marL="0" algn="ctr" defTabSz="685800">
                        <a:buNone/>
                      </a:pPr>
                      <a:r>
                        <a:rPr lang="en-US" sz="1400" b="0" i="0">
                          <a:solidFill>
                            <a:schemeClr val="dk1"/>
                          </a:solidFill>
                          <a:latin typeface="Arial"/>
                          <a:ea typeface="+mn-ea"/>
                          <a:cs typeface="+mn-cs"/>
                        </a:rPr>
                        <a:t>0.79</a:t>
                      </a:r>
                    </a:p>
                  </a:txBody>
                  <a:tcPr marL="36000" marR="36000" anchor="ctr">
                    <a:noFill/>
                  </a:tcPr>
                </a:tc>
                <a:tc>
                  <a:txBody>
                    <a:bodyPr/>
                    <a:lstStyle/>
                    <a:p>
                      <a:pPr marL="0" algn="ctr" defTabSz="685800">
                        <a:buNone/>
                      </a:pPr>
                      <a:r>
                        <a:rPr lang="en-US" sz="1400" b="0" i="0">
                          <a:solidFill>
                            <a:schemeClr val="dk1"/>
                          </a:solidFill>
                          <a:latin typeface="Arial"/>
                          <a:ea typeface="+mn-ea"/>
                          <a:cs typeface="+mn-cs"/>
                        </a:rPr>
                        <a:t>1.1</a:t>
                      </a:r>
                    </a:p>
                  </a:txBody>
                  <a:tcPr marL="36000" marR="36000" anchor="ctr">
                    <a:noFill/>
                  </a:tcPr>
                </a:tc>
                <a:extLst>
                  <a:ext uri="{0D108BD9-81ED-4DB2-BD59-A6C34878D82A}">
                    <a16:rowId xmlns:a16="http://schemas.microsoft.com/office/drawing/2014/main" val="10006"/>
                  </a:ext>
                </a:extLst>
              </a:tr>
              <a:tr h="255396">
                <a:tc>
                  <a:txBody>
                    <a:bodyPr/>
                    <a:lstStyle/>
                    <a:p>
                      <a:pPr marL="0" algn="l" defTabSz="685800">
                        <a:buNone/>
                      </a:pPr>
                      <a:r>
                        <a:rPr lang="en-US" sz="1400" b="1" i="0">
                          <a:solidFill>
                            <a:schemeClr val="dk1"/>
                          </a:solidFill>
                          <a:latin typeface="Arial"/>
                          <a:ea typeface="+mn-ea"/>
                          <a:cs typeface="+mn-cs"/>
                        </a:rPr>
                        <a:t>K</a:t>
                      </a:r>
                    </a:p>
                  </a:txBody>
                  <a:tcPr marL="93600" marR="36000" anchor="ctr">
                    <a:noFill/>
                  </a:tcPr>
                </a:tc>
                <a:tc>
                  <a:txBody>
                    <a:bodyPr/>
                    <a:lstStyle/>
                    <a:p>
                      <a:pPr marL="0" algn="ctr" defTabSz="685800">
                        <a:buNone/>
                      </a:pPr>
                      <a:r>
                        <a:rPr lang="en-US" sz="1400" b="0" i="0">
                          <a:solidFill>
                            <a:schemeClr val="dk1"/>
                          </a:solidFill>
                          <a:latin typeface="Arial"/>
                          <a:ea typeface="+mn-ea"/>
                          <a:cs typeface="+mn-cs"/>
                        </a:rPr>
                        <a:t>39</a:t>
                      </a:r>
                    </a:p>
                  </a:txBody>
                  <a:tcPr marL="36000" marR="36000" anchor="ctr">
                    <a:noFill/>
                  </a:tcPr>
                </a:tc>
                <a:tc>
                  <a:txBody>
                    <a:bodyPr/>
                    <a:lstStyle/>
                    <a:p>
                      <a:pPr marL="0" algn="ctr" defTabSz="685800">
                        <a:buNone/>
                      </a:pPr>
                      <a:r>
                        <a:rPr lang="zh-CN" altLang="en-US" sz="1400" b="0" i="0" dirty="0">
                          <a:solidFill>
                            <a:schemeClr val="dk1"/>
                          </a:solidFill>
                          <a:latin typeface="+mn-lt"/>
                          <a:ea typeface="+mn-ea"/>
                          <a:cs typeface="+mn-cs"/>
                        </a:rPr>
                        <a:t>冷等离子体</a:t>
                      </a:r>
                      <a:r>
                        <a:rPr lang="en-US" sz="1400" b="0" i="0" dirty="0">
                          <a:solidFill>
                            <a:schemeClr val="dk1"/>
                          </a:solidFill>
                          <a:latin typeface="Arial"/>
                          <a:ea typeface="+mn-ea"/>
                          <a:cs typeface="+mn-cs"/>
                        </a:rPr>
                        <a:t>/NH</a:t>
                      </a:r>
                      <a:r>
                        <a:rPr lang="en-US" sz="1400" b="0" i="0" baseline="-25000" dirty="0">
                          <a:solidFill>
                            <a:schemeClr val="dk1"/>
                          </a:solidFill>
                          <a:latin typeface="Arial"/>
                          <a:ea typeface="+mn-ea"/>
                          <a:cs typeface="+mn-cs"/>
                        </a:rPr>
                        <a:t>3</a:t>
                      </a:r>
                    </a:p>
                  </a:txBody>
                  <a:tcPr marL="36000" marR="36000" anchor="ctr">
                    <a:noFill/>
                  </a:tcPr>
                </a:tc>
                <a:tc>
                  <a:txBody>
                    <a:bodyPr/>
                    <a:lstStyle/>
                    <a:p>
                      <a:pPr marL="0" algn="ctr" defTabSz="685800">
                        <a:buNone/>
                      </a:pPr>
                      <a:r>
                        <a:rPr lang="en-US" sz="1400" b="0" i="0">
                          <a:solidFill>
                            <a:schemeClr val="dk1"/>
                          </a:solidFill>
                          <a:latin typeface="Arial"/>
                          <a:ea typeface="+mn-ea"/>
                          <a:cs typeface="+mn-cs"/>
                        </a:rPr>
                        <a:t>0.40</a:t>
                      </a:r>
                    </a:p>
                  </a:txBody>
                  <a:tcPr marL="36000" marR="36000" anchor="ctr">
                    <a:noFill/>
                  </a:tcPr>
                </a:tc>
                <a:tc>
                  <a:txBody>
                    <a:bodyPr/>
                    <a:lstStyle/>
                    <a:p>
                      <a:pPr marL="0" algn="ctr" defTabSz="685800">
                        <a:buNone/>
                      </a:pPr>
                      <a:r>
                        <a:rPr lang="en-US" sz="1400" b="0" i="0">
                          <a:solidFill>
                            <a:schemeClr val="dk1"/>
                          </a:solidFill>
                          <a:latin typeface="Arial"/>
                          <a:ea typeface="+mn-ea"/>
                          <a:cs typeface="+mn-cs"/>
                        </a:rPr>
                        <a:t>0.50</a:t>
                      </a:r>
                    </a:p>
                  </a:txBody>
                  <a:tcPr marL="36000" marR="36000" anchor="ctr">
                    <a:noFill/>
                  </a:tcPr>
                </a:tc>
                <a:extLst>
                  <a:ext uri="{0D108BD9-81ED-4DB2-BD59-A6C34878D82A}">
                    <a16:rowId xmlns:a16="http://schemas.microsoft.com/office/drawing/2014/main" val="10007"/>
                  </a:ext>
                </a:extLst>
              </a:tr>
              <a:tr h="255396">
                <a:tc>
                  <a:txBody>
                    <a:bodyPr/>
                    <a:lstStyle/>
                    <a:p>
                      <a:pPr marL="0" algn="l" defTabSz="685800">
                        <a:buNone/>
                      </a:pPr>
                      <a:r>
                        <a:rPr lang="en-US" sz="1400" b="1" i="0">
                          <a:solidFill>
                            <a:schemeClr val="dk1"/>
                          </a:solidFill>
                          <a:latin typeface="Arial"/>
                          <a:ea typeface="+mn-ea"/>
                          <a:cs typeface="+mn-cs"/>
                        </a:rPr>
                        <a:t>Ca</a:t>
                      </a:r>
                    </a:p>
                  </a:txBody>
                  <a:tcPr marL="93600" marR="36000" anchor="ctr">
                    <a:noFill/>
                  </a:tcPr>
                </a:tc>
                <a:tc>
                  <a:txBody>
                    <a:bodyPr/>
                    <a:lstStyle/>
                    <a:p>
                      <a:pPr marL="0" algn="ctr" defTabSz="685800">
                        <a:buNone/>
                      </a:pPr>
                      <a:r>
                        <a:rPr lang="en-US" sz="1400" b="0" i="0">
                          <a:solidFill>
                            <a:schemeClr val="dk1"/>
                          </a:solidFill>
                          <a:latin typeface="Arial"/>
                          <a:ea typeface="+mn-ea"/>
                          <a:cs typeface="+mn-cs"/>
                        </a:rPr>
                        <a:t>40</a:t>
                      </a:r>
                    </a:p>
                  </a:txBody>
                  <a:tcPr marL="36000" marR="36000" anchor="ctr">
                    <a:noFill/>
                  </a:tcPr>
                </a:tc>
                <a:tc>
                  <a:txBody>
                    <a:bodyPr/>
                    <a:lstStyle/>
                    <a:p>
                      <a:pPr marL="0" algn="ctr" defTabSz="685800">
                        <a:buNone/>
                      </a:pPr>
                      <a:r>
                        <a:rPr lang="zh-CN" altLang="en-US" sz="1400" b="0" i="0" dirty="0">
                          <a:solidFill>
                            <a:schemeClr val="dk1"/>
                          </a:solidFill>
                          <a:latin typeface="+mn-lt"/>
                          <a:ea typeface="+mn-ea"/>
                          <a:cs typeface="+mn-cs"/>
                        </a:rPr>
                        <a:t>冷等离子体</a:t>
                      </a:r>
                      <a:r>
                        <a:rPr lang="en-US" sz="1400" b="0" i="0" dirty="0">
                          <a:solidFill>
                            <a:schemeClr val="dk1"/>
                          </a:solidFill>
                          <a:latin typeface="Arial"/>
                          <a:ea typeface="+mn-ea"/>
                          <a:cs typeface="+mn-cs"/>
                        </a:rPr>
                        <a:t>/NH</a:t>
                      </a:r>
                      <a:r>
                        <a:rPr lang="en-US" sz="1400" b="0" i="0" baseline="-25000" dirty="0">
                          <a:solidFill>
                            <a:schemeClr val="dk1"/>
                          </a:solidFill>
                          <a:latin typeface="Arial"/>
                          <a:ea typeface="+mn-ea"/>
                          <a:cs typeface="+mn-cs"/>
                        </a:rPr>
                        <a:t>3</a:t>
                      </a:r>
                    </a:p>
                  </a:txBody>
                  <a:tcPr marL="36000" marR="36000" anchor="ctr">
                    <a:noFill/>
                  </a:tcPr>
                </a:tc>
                <a:tc>
                  <a:txBody>
                    <a:bodyPr/>
                    <a:lstStyle/>
                    <a:p>
                      <a:pPr marL="0" algn="ctr" defTabSz="685800">
                        <a:buNone/>
                      </a:pPr>
                      <a:r>
                        <a:rPr lang="en-US" sz="1400" b="0" i="0">
                          <a:solidFill>
                            <a:schemeClr val="dk1"/>
                          </a:solidFill>
                          <a:latin typeface="Arial"/>
                          <a:ea typeface="+mn-ea"/>
                          <a:cs typeface="+mn-cs"/>
                        </a:rPr>
                        <a:t>1.1</a:t>
                      </a:r>
                    </a:p>
                  </a:txBody>
                  <a:tcPr marL="36000" marR="36000" anchor="ctr">
                    <a:noFill/>
                  </a:tcPr>
                </a:tc>
                <a:tc>
                  <a:txBody>
                    <a:bodyPr/>
                    <a:lstStyle/>
                    <a:p>
                      <a:pPr marL="0" algn="ctr" defTabSz="685800">
                        <a:buNone/>
                      </a:pPr>
                      <a:r>
                        <a:rPr lang="en-US" sz="1400" b="0" i="0">
                          <a:solidFill>
                            <a:schemeClr val="dk1"/>
                          </a:solidFill>
                          <a:latin typeface="Arial"/>
                          <a:ea typeface="+mn-ea"/>
                          <a:cs typeface="+mn-cs"/>
                        </a:rPr>
                        <a:t>2</a:t>
                      </a:r>
                    </a:p>
                  </a:txBody>
                  <a:tcPr marL="36000" marR="36000" anchor="ctr">
                    <a:noFill/>
                  </a:tcPr>
                </a:tc>
                <a:extLst>
                  <a:ext uri="{0D108BD9-81ED-4DB2-BD59-A6C34878D82A}">
                    <a16:rowId xmlns:a16="http://schemas.microsoft.com/office/drawing/2014/main" val="10008"/>
                  </a:ext>
                </a:extLst>
              </a:tr>
              <a:tr h="0">
                <a:tc>
                  <a:txBody>
                    <a:bodyPr/>
                    <a:lstStyle/>
                    <a:p>
                      <a:pPr marL="0" algn="l" defTabSz="685800">
                        <a:buNone/>
                      </a:pPr>
                      <a:r>
                        <a:rPr lang="en-US" sz="1400" b="1" i="0" dirty="0">
                          <a:solidFill>
                            <a:schemeClr val="dk1"/>
                          </a:solidFill>
                          <a:latin typeface="Arial"/>
                          <a:ea typeface="+mn-ea"/>
                          <a:cs typeface="+mn-cs"/>
                        </a:rPr>
                        <a:t>As</a:t>
                      </a:r>
                    </a:p>
                  </a:txBody>
                  <a:tcPr marL="93600" marR="36000" anchor="ctr">
                    <a:noFill/>
                  </a:tcPr>
                </a:tc>
                <a:tc>
                  <a:txBody>
                    <a:bodyPr/>
                    <a:lstStyle/>
                    <a:p>
                      <a:pPr marL="0" algn="ctr" defTabSz="685800">
                        <a:buNone/>
                      </a:pPr>
                      <a:r>
                        <a:rPr lang="en-US" sz="1400" b="0" i="0">
                          <a:solidFill>
                            <a:schemeClr val="dk1"/>
                          </a:solidFill>
                          <a:latin typeface="Arial"/>
                          <a:ea typeface="+mn-ea"/>
                          <a:cs typeface="+mn-cs"/>
                        </a:rPr>
                        <a:t>75</a:t>
                      </a:r>
                    </a:p>
                  </a:txBody>
                  <a:tcPr marL="36000" marR="36000" anchor="ctr">
                    <a:noFill/>
                  </a:tcPr>
                </a:tc>
                <a:tc>
                  <a:txBody>
                    <a:bodyPr/>
                    <a:lstStyle/>
                    <a:p>
                      <a:pPr marL="0" algn="ctr" defTabSz="685800">
                        <a:buNone/>
                      </a:pPr>
                      <a:r>
                        <a:rPr lang="en-US" sz="1400" b="0" i="0" dirty="0">
                          <a:solidFill>
                            <a:schemeClr val="dk1"/>
                          </a:solidFill>
                          <a:latin typeface="Arial"/>
                          <a:ea typeface="+mn-ea"/>
                          <a:cs typeface="+mn-cs"/>
                        </a:rPr>
                        <a:t>He</a:t>
                      </a:r>
                    </a:p>
                  </a:txBody>
                  <a:tcPr marL="36000" marR="36000" anchor="ctr">
                    <a:noFill/>
                  </a:tcPr>
                </a:tc>
                <a:tc>
                  <a:txBody>
                    <a:bodyPr/>
                    <a:lstStyle/>
                    <a:p>
                      <a:pPr marL="0" algn="ctr" defTabSz="685800">
                        <a:buNone/>
                      </a:pPr>
                      <a:r>
                        <a:rPr lang="en-US" sz="1400" b="0" i="0">
                          <a:solidFill>
                            <a:schemeClr val="dk1"/>
                          </a:solidFill>
                          <a:latin typeface="Arial"/>
                          <a:ea typeface="+mn-ea"/>
                          <a:cs typeface="+mn-cs"/>
                        </a:rPr>
                        <a:t>4.0</a:t>
                      </a:r>
                    </a:p>
                  </a:txBody>
                  <a:tcPr marL="36000" marR="36000" anchor="ctr">
                    <a:noFill/>
                  </a:tcPr>
                </a:tc>
                <a:tc>
                  <a:txBody>
                    <a:bodyPr/>
                    <a:lstStyle/>
                    <a:p>
                      <a:pPr marL="0" algn="ctr" defTabSz="685800">
                        <a:buNone/>
                      </a:pPr>
                      <a:r>
                        <a:rPr lang="en-US" sz="1400" b="0" i="0" dirty="0">
                          <a:solidFill>
                            <a:schemeClr val="dk1"/>
                          </a:solidFill>
                          <a:latin typeface="Arial"/>
                          <a:ea typeface="+mn-ea"/>
                          <a:cs typeface="+mn-cs"/>
                        </a:rPr>
                        <a:t>16</a:t>
                      </a:r>
                    </a:p>
                  </a:txBody>
                  <a:tcPr marL="36000" marR="36000" anchor="c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48493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228600" y="345600"/>
            <a:ext cx="7147807" cy="996696"/>
          </a:xfrm>
        </p:spPr>
        <p:txBody>
          <a:bodyPr>
            <a:normAutofit fontScale="90000"/>
          </a:bodyPr>
          <a:lstStyle/>
          <a:p>
            <a:pPr algn="l" defTabSz="685800">
              <a:spcBef>
                <a:spcPts val="1"/>
              </a:spcBef>
              <a:spcAft>
                <a:spcPts val="300"/>
              </a:spcAft>
              <a:buNone/>
            </a:pPr>
            <a:r>
              <a:rPr lang="en-US" sz="3800" b="0" i="0">
                <a:solidFill>
                  <a:srgbClr val="000000"/>
                </a:solidFill>
                <a:latin typeface="Arial Narrow"/>
                <a:ea typeface="+mj-ea"/>
                <a:cs typeface="Calibri"/>
              </a:rPr>
              <a:t>总结</a:t>
            </a:r>
            <a:br>
              <a:rPr lang="en-US" sz="2400" b="0" i="0">
                <a:solidFill>
                  <a:srgbClr val="000000"/>
                </a:solidFill>
                <a:latin typeface="Arial Narrow"/>
                <a:ea typeface="+mj-ea"/>
                <a:cs typeface="Calibri"/>
              </a:rPr>
            </a:br>
            <a:r>
              <a:rPr lang="en-US" sz="3100" b="0" i="0">
                <a:solidFill>
                  <a:srgbClr val="000000"/>
                </a:solidFill>
                <a:latin typeface="Arial Narrow"/>
                <a:ea typeface="+mj-ea"/>
                <a:cs typeface="Calibri"/>
              </a:rPr>
              <a:t>原子光谱技术</a:t>
            </a:r>
          </a:p>
        </p:txBody>
      </p:sp>
      <p:grpSp>
        <p:nvGrpSpPr>
          <p:cNvPr id="4" name="Group 3"/>
          <p:cNvGrpSpPr/>
          <p:nvPr/>
        </p:nvGrpSpPr>
        <p:grpSpPr>
          <a:xfrm>
            <a:off x="0" y="6085641"/>
            <a:ext cx="619067" cy="246221"/>
            <a:chOff x="1689099" y="6028267"/>
            <a:chExt cx="1087983" cy="246221"/>
          </a:xfrm>
        </p:grpSpPr>
        <p:sp>
          <p:nvSpPr>
            <p:cNvPr id="5" name="Action Button: Custom 4">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Chevron 5">
              <a:hlinkClick r:id="" action="ppaction://noaction"/>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8" name="Chevron 7">
              <a:hlinkClick r:id="" action="ppaction://noaction"/>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TextBox 9">
              <a:hlinkClick r:id="rId3"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sz="1000" b="1" i="0" dirty="0">
                <a:solidFill>
                  <a:srgbClr val="FFFFFF"/>
                </a:solidFill>
                <a:latin typeface="Arial"/>
                <a:ea typeface="+mn-ea"/>
                <a:cs typeface="+mn-cs"/>
              </a:endParaRPr>
            </a:p>
          </p:txBody>
        </p:sp>
      </p:grpSp>
      <p:graphicFrame>
        <p:nvGraphicFramePr>
          <p:cNvPr id="11" name="Table 6"/>
          <p:cNvGraphicFramePr>
            <a:graphicFrameLocks noGrp="1"/>
          </p:cNvGraphicFramePr>
          <p:nvPr>
            <p:extLst>
              <p:ext uri="{D42A27DB-BD31-4B8C-83A1-F6EECF244321}">
                <p14:modId xmlns:p14="http://schemas.microsoft.com/office/powerpoint/2010/main" val="2088010450"/>
              </p:ext>
            </p:extLst>
          </p:nvPr>
        </p:nvGraphicFramePr>
        <p:xfrm>
          <a:off x="230400" y="1612800"/>
          <a:ext cx="8623888" cy="3821519"/>
        </p:xfrm>
        <a:graphic>
          <a:graphicData uri="http://schemas.openxmlformats.org/drawingml/2006/table">
            <a:tbl>
              <a:tblPr firstRow="1" bandRow="1">
                <a:tableStyleId>{69012ECD-51FC-41F1-AA8D-1B2483CD663E}</a:tableStyleId>
              </a:tblPr>
              <a:tblGrid>
                <a:gridCol w="1268200">
                  <a:extLst>
                    <a:ext uri="{9D8B030D-6E8A-4147-A177-3AD203B41FA5}">
                      <a16:colId xmlns:a16="http://schemas.microsoft.com/office/drawing/2014/main" val="20000"/>
                    </a:ext>
                  </a:extLst>
                </a:gridCol>
                <a:gridCol w="1153160">
                  <a:extLst>
                    <a:ext uri="{9D8B030D-6E8A-4147-A177-3AD203B41FA5}">
                      <a16:colId xmlns:a16="http://schemas.microsoft.com/office/drawing/2014/main" val="20001"/>
                    </a:ext>
                  </a:extLst>
                </a:gridCol>
                <a:gridCol w="1108710">
                  <a:extLst>
                    <a:ext uri="{9D8B030D-6E8A-4147-A177-3AD203B41FA5}">
                      <a16:colId xmlns:a16="http://schemas.microsoft.com/office/drawing/2014/main" val="20002"/>
                    </a:ext>
                  </a:extLst>
                </a:gridCol>
                <a:gridCol w="1223010">
                  <a:extLst>
                    <a:ext uri="{9D8B030D-6E8A-4147-A177-3AD203B41FA5}">
                      <a16:colId xmlns:a16="http://schemas.microsoft.com/office/drawing/2014/main" val="20003"/>
                    </a:ext>
                  </a:extLst>
                </a:gridCol>
                <a:gridCol w="1383030">
                  <a:extLst>
                    <a:ext uri="{9D8B030D-6E8A-4147-A177-3AD203B41FA5}">
                      <a16:colId xmlns:a16="http://schemas.microsoft.com/office/drawing/2014/main" val="20004"/>
                    </a:ext>
                  </a:extLst>
                </a:gridCol>
                <a:gridCol w="1200150">
                  <a:extLst>
                    <a:ext uri="{9D8B030D-6E8A-4147-A177-3AD203B41FA5}">
                      <a16:colId xmlns:a16="http://schemas.microsoft.com/office/drawing/2014/main" val="20005"/>
                    </a:ext>
                  </a:extLst>
                </a:gridCol>
                <a:gridCol w="1287628">
                  <a:extLst>
                    <a:ext uri="{9D8B030D-6E8A-4147-A177-3AD203B41FA5}">
                      <a16:colId xmlns:a16="http://schemas.microsoft.com/office/drawing/2014/main" val="20006"/>
                    </a:ext>
                  </a:extLst>
                </a:gridCol>
              </a:tblGrid>
              <a:tr h="324000">
                <a:tc>
                  <a:txBody>
                    <a:bodyPr/>
                    <a:lstStyle/>
                    <a:p>
                      <a:pPr algn="ctr"/>
                      <a:endParaRPr lang="zh-CN" altLang="en-US" sz="1300" noProof="0" dirty="0">
                        <a:latin typeface="+mn-lt"/>
                      </a:endParaRPr>
                    </a:p>
                  </a:txBody>
                  <a:tcPr marL="54000" marR="54000" anchor="ctr">
                    <a:lnL w="9525" cap="flat" cmpd="sng" algn="ctr">
                      <a:solidFill>
                        <a:srgbClr val="0085D5"/>
                      </a:solidFill>
                      <a:prstDash val="solid"/>
                      <a:round/>
                      <a:headEnd type="none" w="med" len="med"/>
                      <a:tailEnd type="none" w="med" len="med"/>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algn="ctr" defTabSz="685800">
                        <a:buNone/>
                      </a:pPr>
                      <a:r>
                        <a:rPr lang="en-US" altLang="zh-CN" sz="1300" b="1" i="0" noProof="0" dirty="0">
                          <a:solidFill>
                            <a:srgbClr val="FFFFFF"/>
                          </a:solidFill>
                          <a:latin typeface="Arial"/>
                          <a:ea typeface="+mn-ea"/>
                          <a:cs typeface="+mn-cs"/>
                        </a:rPr>
                        <a:t>AAS</a:t>
                      </a:r>
                    </a:p>
                  </a:txBody>
                  <a:tcPr marL="54000" marR="54000" anchor="ctr">
                    <a:lnL>
                      <a:noFill/>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600" dirty="0">
                        <a:latin typeface="Comic Sans MS" pitchFamily="66" charset="0"/>
                      </a:endParaRPr>
                    </a:p>
                  </a:txBody>
                  <a:tcPr/>
                </a:tc>
                <a:tc>
                  <a:txBody>
                    <a:bodyPr/>
                    <a:lstStyle/>
                    <a:p>
                      <a:pPr marL="0" algn="ctr" defTabSz="685800">
                        <a:buNone/>
                      </a:pPr>
                      <a:r>
                        <a:rPr lang="en-US" altLang="zh-CN" sz="1300" b="1" i="0" noProof="0" dirty="0">
                          <a:solidFill>
                            <a:srgbClr val="FFFFFF"/>
                          </a:solidFill>
                          <a:latin typeface="Arial"/>
                          <a:ea typeface="+mn-ea"/>
                          <a:cs typeface="+mn-cs"/>
                        </a:rPr>
                        <a:t>MP-AES</a:t>
                      </a:r>
                    </a:p>
                  </a:txBody>
                  <a:tcPr marL="54000" marR="54000" anchor="ctr">
                    <a:lnL>
                      <a:noFill/>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r>
                        <a:rPr lang="en-US" altLang="zh-CN" sz="1300" b="1" i="0" noProof="0" dirty="0">
                          <a:solidFill>
                            <a:srgbClr val="FFFFFF"/>
                          </a:solidFill>
                          <a:latin typeface="Arial"/>
                          <a:ea typeface="+mn-ea"/>
                          <a:cs typeface="+mn-cs"/>
                        </a:rPr>
                        <a:t>ICP-OES</a:t>
                      </a:r>
                    </a:p>
                  </a:txBody>
                  <a:tcPr marL="54000" marR="54000" anchor="ctr">
                    <a:lnL>
                      <a:noFill/>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algn="ctr" defTabSz="685800">
                        <a:buNone/>
                      </a:pPr>
                      <a:r>
                        <a:rPr lang="en-US" altLang="zh-CN" sz="1300" b="1" i="0" noProof="0" dirty="0">
                          <a:solidFill>
                            <a:srgbClr val="FFFFFF"/>
                          </a:solidFill>
                          <a:latin typeface="Arial"/>
                          <a:ea typeface="+mn-ea"/>
                          <a:cs typeface="+mn-cs"/>
                        </a:rPr>
                        <a:t>ICP-MS</a:t>
                      </a:r>
                    </a:p>
                  </a:txBody>
                  <a:tcPr marL="54000" marR="54000" anchor="ctr">
                    <a:lnL>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600" dirty="0">
                        <a:latin typeface="+mn-lt"/>
                      </a:endParaRPr>
                    </a:p>
                  </a:txBody>
                  <a:tcPr anchor="ctr"/>
                </a:tc>
                <a:extLst>
                  <a:ext uri="{0D108BD9-81ED-4DB2-BD59-A6C34878D82A}">
                    <a16:rowId xmlns:a16="http://schemas.microsoft.com/office/drawing/2014/main" val="10000"/>
                  </a:ext>
                </a:extLst>
              </a:tr>
              <a:tr h="396000">
                <a:tc>
                  <a:txBody>
                    <a:bodyPr/>
                    <a:lstStyle/>
                    <a:p>
                      <a:pPr algn="ctr"/>
                      <a:endParaRPr lang="zh-CN" altLang="en-US" sz="1300" noProof="0" dirty="0">
                        <a:latin typeface="+mn-lt"/>
                      </a:endParaRPr>
                    </a:p>
                  </a:txBody>
                  <a:tcPr marL="54000" marR="54000" marT="72000" marB="72000" anchor="ctr">
                    <a:lnL w="9525" cap="flat" cmpd="sng" algn="ctr">
                      <a:solidFill>
                        <a:srgbClr val="0085D5"/>
                      </a:solidFill>
                      <a:prstDash val="solid"/>
                      <a:round/>
                      <a:headEnd type="none" w="med" len="med"/>
                      <a:tailEnd type="none" w="med" len="med"/>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r>
                        <a:rPr lang="en-US" altLang="zh-CN" sz="1300" b="1" i="0" noProof="0" dirty="0">
                          <a:solidFill>
                            <a:srgbClr val="0085D5"/>
                          </a:solidFill>
                          <a:latin typeface="Arial"/>
                          <a:ea typeface="+mn-ea"/>
                          <a:cs typeface="+mn-cs"/>
                        </a:rPr>
                        <a:t>FAAS</a:t>
                      </a:r>
                    </a:p>
                  </a:txBody>
                  <a:tcPr marL="0" marR="0" marT="72000" marB="72000" anchor="ctr">
                    <a:lnL>
                      <a:noFill/>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r>
                        <a:rPr lang="en-US" altLang="zh-CN" sz="1300" b="1" i="0" noProof="0" dirty="0">
                          <a:solidFill>
                            <a:srgbClr val="0085D5"/>
                          </a:solidFill>
                          <a:latin typeface="Arial"/>
                          <a:ea typeface="+mn-ea"/>
                          <a:cs typeface="+mn-cs"/>
                        </a:rPr>
                        <a:t>GFAAS</a:t>
                      </a:r>
                    </a:p>
                  </a:txBody>
                  <a:tcPr marL="0" marR="0" marT="72000" marB="72000" anchor="ctr">
                    <a:lnL>
                      <a:noFill/>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300" b="1" noProof="0" dirty="0">
                        <a:solidFill>
                          <a:srgbClr val="0085D5"/>
                        </a:solidFill>
                        <a:latin typeface="+mn-lt"/>
                      </a:endParaRPr>
                    </a:p>
                  </a:txBody>
                  <a:tcPr marL="0" marR="0" marT="72000" marB="72000" anchor="ctr">
                    <a:lnL>
                      <a:noFill/>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zh-CN" altLang="en-US" sz="1300" b="1" noProof="0" dirty="0">
                        <a:solidFill>
                          <a:srgbClr val="0085D5"/>
                        </a:solidFill>
                        <a:latin typeface="+mn-lt"/>
                      </a:endParaRPr>
                    </a:p>
                  </a:txBody>
                  <a:tcPr marL="0" marR="0" marT="72000" marB="72000" anchor="ctr">
                    <a:lnL>
                      <a:noFill/>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r>
                        <a:rPr lang="en-US" altLang="zh-CN" sz="1300" b="1" i="0" noProof="0" dirty="0">
                          <a:solidFill>
                            <a:srgbClr val="0085D5"/>
                          </a:solidFill>
                          <a:latin typeface="Arial"/>
                          <a:ea typeface="+mn-ea"/>
                          <a:cs typeface="+mn-cs"/>
                        </a:rPr>
                        <a:t>SQ</a:t>
                      </a:r>
                    </a:p>
                  </a:txBody>
                  <a:tcPr marL="0" marR="0" marT="72000" marB="72000" anchor="ctr">
                    <a:lnL w="9525" cap="flat" cmpd="sng" algn="ctr">
                      <a:noFill/>
                      <a:prstDash val="solid"/>
                      <a:round/>
                      <a:headEnd type="none" w="med" len="med"/>
                      <a:tailEnd type="none" w="med" len="med"/>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r>
                        <a:rPr lang="en-US" altLang="zh-CN" sz="1300" b="1" i="0" noProof="0" dirty="0">
                          <a:solidFill>
                            <a:srgbClr val="0085D5"/>
                          </a:solidFill>
                          <a:latin typeface="Arial"/>
                          <a:ea typeface="+mn-ea"/>
                          <a:cs typeface="+mn-cs"/>
                        </a:rPr>
                        <a:t>MS/MS</a:t>
                      </a:r>
                    </a:p>
                  </a:txBody>
                  <a:tcPr marL="0" marR="0" marT="72000" marB="72000" anchor="ctr">
                    <a:lnL>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19964">
                <a:tc>
                  <a:txBody>
                    <a:bodyPr/>
                    <a:lstStyle/>
                    <a:p>
                      <a:pPr marL="0" algn="l" defTabSz="685800">
                        <a:buNone/>
                      </a:pPr>
                      <a:r>
                        <a:rPr lang="zh-CN" altLang="en-US" sz="1300" b="1" i="0" noProof="0" dirty="0">
                          <a:solidFill>
                            <a:srgbClr val="4D4D4D"/>
                          </a:solidFill>
                          <a:latin typeface="Arial"/>
                          <a:ea typeface="+mn-ea"/>
                          <a:cs typeface="+mn-cs"/>
                        </a:rPr>
                        <a:t>检测限</a:t>
                      </a:r>
                    </a:p>
                  </a:txBody>
                  <a:tcPr marL="54000" marR="54000" marT="72000" marB="72000">
                    <a:lnL w="9525" cap="flat" cmpd="sng" algn="ctr">
                      <a:solidFill>
                        <a:srgbClr val="0085D5"/>
                      </a:solidFill>
                      <a:prstDash val="solid"/>
                      <a:round/>
                      <a:headEnd type="none" w="med" len="med"/>
                      <a:tailEnd type="none" w="med" len="med"/>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r>
                        <a:rPr lang="zh-CN" altLang="en-US" sz="1300" b="0" i="0" noProof="0" dirty="0">
                          <a:solidFill>
                            <a:srgbClr val="4D4D4D"/>
                          </a:solidFill>
                          <a:latin typeface="Arial"/>
                          <a:ea typeface="+mn-ea"/>
                          <a:cs typeface="+mn-cs"/>
                        </a:rPr>
                        <a:t>数百 </a:t>
                      </a:r>
                    </a:p>
                    <a:p>
                      <a:pPr marL="0" algn="ctr" defTabSz="685800">
                        <a:buNone/>
                      </a:pPr>
                      <a:r>
                        <a:rPr lang="en-US" altLang="zh-CN" sz="1300" b="0" i="0" noProof="0" dirty="0">
                          <a:solidFill>
                            <a:srgbClr val="4D4D4D"/>
                          </a:solidFill>
                          <a:latin typeface="Arial"/>
                          <a:ea typeface="+mn-ea"/>
                          <a:cs typeface="+mn-cs"/>
                        </a:rPr>
                        <a:t>ppb</a:t>
                      </a:r>
                    </a:p>
                  </a:txBody>
                  <a:tcPr marL="0" marR="0" marT="72000" marB="72000">
                    <a:lnL>
                      <a:noFill/>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r>
                        <a:rPr lang="zh-CN" altLang="en-US" sz="1300" b="0" i="0" noProof="0" dirty="0">
                          <a:solidFill>
                            <a:srgbClr val="4D4D4D"/>
                          </a:solidFill>
                          <a:latin typeface="Arial"/>
                          <a:ea typeface="+mn-ea"/>
                          <a:cs typeface="+mn-cs"/>
                        </a:rPr>
                        <a:t>数十 </a:t>
                      </a:r>
                      <a:r>
                        <a:rPr lang="en-US" altLang="zh-CN" sz="1300" b="0" i="0" noProof="0" dirty="0">
                          <a:solidFill>
                            <a:srgbClr val="4D4D4D"/>
                          </a:solidFill>
                          <a:latin typeface="Arial"/>
                          <a:ea typeface="+mn-ea"/>
                          <a:cs typeface="+mn-cs"/>
                        </a:rPr>
                        <a:t>- </a:t>
                      </a:r>
                      <a:r>
                        <a:rPr lang="zh-CN" altLang="en-US" sz="1300" b="0" i="0" noProof="0" dirty="0">
                          <a:solidFill>
                            <a:srgbClr val="4D4D4D"/>
                          </a:solidFill>
                          <a:latin typeface="Arial"/>
                          <a:ea typeface="+mn-ea"/>
                          <a:cs typeface="+mn-cs"/>
                        </a:rPr>
                        <a:t>数百 </a:t>
                      </a:r>
                    </a:p>
                    <a:p>
                      <a:pPr marL="0" algn="ctr" defTabSz="685800">
                        <a:buNone/>
                      </a:pPr>
                      <a:r>
                        <a:rPr lang="en-US" altLang="zh-CN" sz="1300" b="0" i="0" noProof="0" dirty="0" err="1">
                          <a:solidFill>
                            <a:srgbClr val="4D4D4D"/>
                          </a:solidFill>
                          <a:latin typeface="Arial"/>
                          <a:ea typeface="+mn-ea"/>
                          <a:cs typeface="+mn-cs"/>
                        </a:rPr>
                        <a:t>ppt</a:t>
                      </a:r>
                      <a:endParaRPr lang="zh-CN" altLang="en-US" sz="1300" b="0" i="0" noProof="0" dirty="0">
                        <a:solidFill>
                          <a:srgbClr val="4D4D4D"/>
                        </a:solidFill>
                        <a:latin typeface="Arial"/>
                        <a:ea typeface="+mn-ea"/>
                        <a:cs typeface="+mn-cs"/>
                      </a:endParaRPr>
                    </a:p>
                  </a:txBody>
                  <a:tcPr marL="0" marR="0" marT="72000" marB="72000">
                    <a:lnL>
                      <a:noFill/>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r>
                        <a:rPr lang="en-US" altLang="zh-CN" sz="1300" b="0" i="0" noProof="0" dirty="0">
                          <a:solidFill>
                            <a:srgbClr val="4D4D4D"/>
                          </a:solidFill>
                          <a:latin typeface="Arial"/>
                          <a:ea typeface="+mn-ea"/>
                          <a:cs typeface="+mn-cs"/>
                        </a:rPr>
                        <a:t>ppb – </a:t>
                      </a:r>
                      <a:r>
                        <a:rPr lang="zh-CN" altLang="en-US" sz="1300" b="0" i="0" noProof="0" dirty="0">
                          <a:solidFill>
                            <a:srgbClr val="4D4D4D"/>
                          </a:solidFill>
                          <a:latin typeface="Arial"/>
                          <a:ea typeface="+mn-ea"/>
                          <a:cs typeface="+mn-cs"/>
                        </a:rPr>
                        <a:t>数十 </a:t>
                      </a:r>
                    </a:p>
                    <a:p>
                      <a:pPr marL="0" algn="ctr" defTabSz="685800">
                        <a:buNone/>
                      </a:pPr>
                      <a:r>
                        <a:rPr lang="en-US" altLang="zh-CN" sz="1300" b="0" i="0" noProof="0" dirty="0">
                          <a:solidFill>
                            <a:srgbClr val="4D4D4D"/>
                          </a:solidFill>
                          <a:latin typeface="Arial"/>
                          <a:ea typeface="+mn-ea"/>
                          <a:cs typeface="+mn-cs"/>
                        </a:rPr>
                        <a:t>ppb</a:t>
                      </a:r>
                    </a:p>
                  </a:txBody>
                  <a:tcPr marL="0" marR="0" marT="72000" marB="72000">
                    <a:lnL>
                      <a:noFill/>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r>
                        <a:rPr lang="zh-CN" altLang="en-US" sz="1300" b="0" i="0" noProof="0" dirty="0">
                          <a:solidFill>
                            <a:srgbClr val="4D4D4D"/>
                          </a:solidFill>
                          <a:latin typeface="Arial"/>
                          <a:ea typeface="+mn-ea"/>
                          <a:cs typeface="+mn-cs"/>
                        </a:rPr>
                        <a:t>数百 </a:t>
                      </a:r>
                    </a:p>
                    <a:p>
                      <a:pPr marL="0" algn="ctr" defTabSz="685800">
                        <a:buNone/>
                      </a:pPr>
                      <a:r>
                        <a:rPr lang="en-US" altLang="zh-CN" sz="1300" b="0" i="0" noProof="0" dirty="0" err="1">
                          <a:solidFill>
                            <a:srgbClr val="4D4D4D"/>
                          </a:solidFill>
                          <a:latin typeface="Arial"/>
                          <a:ea typeface="+mn-ea"/>
                          <a:cs typeface="+mn-cs"/>
                        </a:rPr>
                        <a:t>ppt</a:t>
                      </a:r>
                      <a:r>
                        <a:rPr lang="zh-CN" altLang="en-US" sz="1300" b="0" i="0" noProof="0" dirty="0">
                          <a:solidFill>
                            <a:srgbClr val="4D4D4D"/>
                          </a:solidFill>
                          <a:latin typeface="Arial"/>
                          <a:ea typeface="+mn-ea"/>
                          <a:cs typeface="+mn-cs"/>
                        </a:rPr>
                        <a:t> </a:t>
                      </a:r>
                      <a:r>
                        <a:rPr lang="en-US" altLang="zh-CN" sz="1300" b="0" i="0" noProof="0" dirty="0">
                          <a:solidFill>
                            <a:srgbClr val="4D4D4D"/>
                          </a:solidFill>
                          <a:latin typeface="Arial"/>
                          <a:ea typeface="+mn-ea"/>
                          <a:cs typeface="+mn-cs"/>
                        </a:rPr>
                        <a:t>- ppb</a:t>
                      </a:r>
                    </a:p>
                  </a:txBody>
                  <a:tcPr marL="0" marR="0" marT="72000" marB="72000">
                    <a:lnL>
                      <a:noFill/>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r>
                        <a:rPr lang="en-US" altLang="zh-CN" sz="1300" b="0" i="0" noProof="0" dirty="0">
                          <a:solidFill>
                            <a:srgbClr val="4D4D4D"/>
                          </a:solidFill>
                          <a:latin typeface="Arial"/>
                          <a:ea typeface="+mn-ea"/>
                          <a:cs typeface="+mn-cs"/>
                        </a:rPr>
                        <a:t>&lt; </a:t>
                      </a:r>
                      <a:r>
                        <a:rPr lang="en-US" altLang="zh-CN" sz="1300" b="0" i="0" noProof="0" dirty="0" err="1">
                          <a:solidFill>
                            <a:srgbClr val="4D4D4D"/>
                          </a:solidFill>
                          <a:latin typeface="Arial"/>
                          <a:ea typeface="+mn-ea"/>
                          <a:cs typeface="+mn-cs"/>
                        </a:rPr>
                        <a:t>ppt</a:t>
                      </a:r>
                      <a:endParaRPr lang="en-US" altLang="zh-CN" sz="1300" b="0" i="0" noProof="0" dirty="0">
                        <a:solidFill>
                          <a:srgbClr val="4D4D4D"/>
                        </a:solidFill>
                        <a:latin typeface="Arial"/>
                        <a:ea typeface="+mn-ea"/>
                        <a:cs typeface="+mn-cs"/>
                      </a:endParaRPr>
                    </a:p>
                  </a:txBody>
                  <a:tcPr marL="0" marR="0" marT="72000" marB="72000">
                    <a:lnL w="9525" cap="flat" cmpd="sng" algn="ctr">
                      <a:noFill/>
                      <a:prstDash val="solid"/>
                      <a:round/>
                      <a:headEnd type="none" w="med" len="med"/>
                      <a:tailEnd type="none" w="med" len="med"/>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r>
                        <a:rPr lang="en-US" altLang="zh-CN" sz="1300" b="0" i="0" noProof="0" dirty="0">
                          <a:solidFill>
                            <a:srgbClr val="4D4D4D"/>
                          </a:solidFill>
                          <a:latin typeface="Arial"/>
                          <a:ea typeface="+mn-ea"/>
                          <a:cs typeface="+mn-cs"/>
                        </a:rPr>
                        <a:t>&lt; </a:t>
                      </a:r>
                      <a:r>
                        <a:rPr lang="en-US" altLang="zh-CN" sz="1300" b="0" i="0" noProof="0" dirty="0" err="1">
                          <a:solidFill>
                            <a:srgbClr val="4D4D4D"/>
                          </a:solidFill>
                          <a:latin typeface="Arial"/>
                          <a:ea typeface="+mn-ea"/>
                          <a:cs typeface="+mn-cs"/>
                        </a:rPr>
                        <a:t>ppt</a:t>
                      </a:r>
                      <a:endParaRPr lang="en-US" altLang="zh-CN" sz="1300" b="0" i="0" noProof="0" dirty="0">
                        <a:solidFill>
                          <a:srgbClr val="4D4D4D"/>
                        </a:solidFill>
                        <a:latin typeface="Arial"/>
                        <a:ea typeface="+mn-ea"/>
                        <a:cs typeface="+mn-cs"/>
                      </a:endParaRPr>
                    </a:p>
                  </a:txBody>
                  <a:tcPr marL="0" marR="0" marT="72000" marB="72000">
                    <a:lnL>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02626">
                <a:tc>
                  <a:txBody>
                    <a:bodyPr/>
                    <a:lstStyle/>
                    <a:p>
                      <a:pPr marL="0" algn="l" defTabSz="685800">
                        <a:buNone/>
                      </a:pPr>
                      <a:br>
                        <a:rPr lang="zh-CN" altLang="en-US" sz="1300" b="1" i="0" noProof="0" dirty="0">
                          <a:solidFill>
                            <a:srgbClr val="4D4D4D"/>
                          </a:solidFill>
                          <a:latin typeface="Arial"/>
                          <a:ea typeface="+mn-ea"/>
                          <a:cs typeface="+mn-cs"/>
                        </a:rPr>
                      </a:br>
                      <a:r>
                        <a:rPr lang="zh-CN" altLang="en-US" sz="1300" b="1" i="0" noProof="0" dirty="0">
                          <a:solidFill>
                            <a:srgbClr val="4D4D4D"/>
                          </a:solidFill>
                          <a:latin typeface="Arial"/>
                          <a:ea typeface="+mn-ea"/>
                          <a:cs typeface="+mn-cs"/>
                        </a:rPr>
                        <a:t>测量模式</a:t>
                      </a:r>
                    </a:p>
                  </a:txBody>
                  <a:tcPr marL="54000" marR="54000" marT="72000" marB="72000">
                    <a:lnL w="9525" cap="flat" cmpd="sng" algn="ctr">
                      <a:solidFill>
                        <a:srgbClr val="0085D5"/>
                      </a:solidFill>
                      <a:prstDash val="solid"/>
                      <a:round/>
                      <a:headEnd type="none" w="med" len="med"/>
                      <a:tailEnd type="none" w="med" len="med"/>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br>
                        <a:rPr lang="zh-CN" altLang="en-US" sz="1300" b="0" i="0" noProof="0" dirty="0">
                          <a:solidFill>
                            <a:srgbClr val="4D4D4D"/>
                          </a:solidFill>
                          <a:latin typeface="Arial"/>
                          <a:ea typeface="+mn-ea"/>
                          <a:cs typeface="+mn-cs"/>
                        </a:rPr>
                      </a:br>
                      <a:r>
                        <a:rPr lang="zh-CN" altLang="en-US" sz="1300" b="0" i="0" noProof="0" dirty="0">
                          <a:solidFill>
                            <a:srgbClr val="4D4D4D"/>
                          </a:solidFill>
                          <a:latin typeface="Arial"/>
                          <a:ea typeface="+mn-ea"/>
                          <a:cs typeface="+mn-cs"/>
                        </a:rPr>
                        <a:t>顺序</a:t>
                      </a:r>
                    </a:p>
                  </a:txBody>
                  <a:tcPr marL="0" marR="0" marT="72000" marB="72000">
                    <a:lnL>
                      <a:noFill/>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br>
                        <a:rPr lang="zh-CN" altLang="en-US" sz="1300" b="0" i="0" noProof="0" dirty="0">
                          <a:solidFill>
                            <a:srgbClr val="4D4D4D"/>
                          </a:solidFill>
                          <a:latin typeface="Arial"/>
                          <a:ea typeface="+mn-ea"/>
                          <a:cs typeface="+mn-cs"/>
                        </a:rPr>
                      </a:br>
                      <a:r>
                        <a:rPr lang="zh-CN" altLang="en-US" sz="1300" b="0" i="0" noProof="0" dirty="0">
                          <a:solidFill>
                            <a:srgbClr val="4D4D4D"/>
                          </a:solidFill>
                          <a:latin typeface="Arial"/>
                          <a:ea typeface="+mn-ea"/>
                          <a:cs typeface="+mn-cs"/>
                        </a:rPr>
                        <a:t>顺序</a:t>
                      </a:r>
                    </a:p>
                  </a:txBody>
                  <a:tcPr marL="0" marR="0" marT="72000" marB="72000">
                    <a:lnL>
                      <a:noFill/>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br>
                        <a:rPr lang="zh-CN" altLang="en-US" sz="1300" b="0" i="0" noProof="0" dirty="0">
                          <a:solidFill>
                            <a:srgbClr val="4D4D4D"/>
                          </a:solidFill>
                          <a:latin typeface="Arial"/>
                          <a:ea typeface="+mn-ea"/>
                          <a:cs typeface="+mn-cs"/>
                        </a:rPr>
                      </a:br>
                      <a:r>
                        <a:rPr lang="zh-CN" altLang="en-US" sz="1300" b="0" i="0" noProof="0" dirty="0">
                          <a:solidFill>
                            <a:srgbClr val="4D4D4D"/>
                          </a:solidFill>
                          <a:latin typeface="Arial"/>
                          <a:ea typeface="+mn-ea"/>
                          <a:cs typeface="+mn-cs"/>
                        </a:rPr>
                        <a:t>顺序</a:t>
                      </a:r>
                    </a:p>
                  </a:txBody>
                  <a:tcPr marL="0" marR="0" marT="72000" marB="72000">
                    <a:lnL>
                      <a:noFill/>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br>
                        <a:rPr lang="zh-CN" altLang="en-US" sz="1300" b="0" i="0" noProof="0" dirty="0">
                          <a:solidFill>
                            <a:srgbClr val="4D4D4D"/>
                          </a:solidFill>
                          <a:latin typeface="Arial"/>
                          <a:ea typeface="+mn-ea"/>
                          <a:cs typeface="+mn-cs"/>
                        </a:rPr>
                      </a:br>
                      <a:r>
                        <a:rPr lang="zh-CN" altLang="en-US" sz="1300" b="0" i="0" noProof="0" dirty="0">
                          <a:solidFill>
                            <a:srgbClr val="4D4D4D"/>
                          </a:solidFill>
                          <a:latin typeface="Arial"/>
                          <a:ea typeface="+mn-ea"/>
                          <a:cs typeface="+mn-cs"/>
                        </a:rPr>
                        <a:t>同时</a:t>
                      </a:r>
                    </a:p>
                  </a:txBody>
                  <a:tcPr marL="0" marR="0" marT="72000" marB="72000">
                    <a:lnL>
                      <a:noFill/>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br>
                        <a:rPr lang="zh-CN" altLang="en-US" sz="1300" b="0" i="0" noProof="0" dirty="0">
                          <a:solidFill>
                            <a:srgbClr val="4D4D4D"/>
                          </a:solidFill>
                          <a:latin typeface="Arial"/>
                          <a:ea typeface="+mn-ea"/>
                          <a:cs typeface="+mn-cs"/>
                        </a:rPr>
                      </a:br>
                      <a:r>
                        <a:rPr lang="zh-CN" altLang="en-US" sz="1300" b="0" i="0" noProof="0" dirty="0">
                          <a:solidFill>
                            <a:srgbClr val="4D4D4D"/>
                          </a:solidFill>
                          <a:latin typeface="Arial"/>
                          <a:ea typeface="+mn-ea"/>
                          <a:cs typeface="+mn-cs"/>
                        </a:rPr>
                        <a:t>顺序</a:t>
                      </a:r>
                      <a:r>
                        <a:rPr lang="zh-CN" altLang="en-US" sz="1300" b="0" i="0" baseline="0" noProof="0" dirty="0">
                          <a:solidFill>
                            <a:srgbClr val="4D4D4D"/>
                          </a:solidFill>
                          <a:latin typeface="Arial"/>
                          <a:ea typeface="+mn-ea"/>
                          <a:cs typeface="+mn-cs"/>
                        </a:rPr>
                        <a:t> </a:t>
                      </a:r>
                      <a:br>
                        <a:rPr lang="zh-CN" altLang="en-US" sz="1300" b="0" i="0" baseline="0" noProof="0" dirty="0">
                          <a:solidFill>
                            <a:srgbClr val="4D4D4D"/>
                          </a:solidFill>
                          <a:latin typeface="Arial"/>
                          <a:ea typeface="+mn-ea"/>
                          <a:cs typeface="+mn-cs"/>
                        </a:rPr>
                      </a:br>
                      <a:r>
                        <a:rPr lang="en-US" altLang="zh-CN" sz="1300" b="0" i="0" baseline="0" noProof="0" dirty="0">
                          <a:solidFill>
                            <a:srgbClr val="4D4D4D"/>
                          </a:solidFill>
                          <a:latin typeface="Arial"/>
                          <a:ea typeface="+mn-ea"/>
                          <a:cs typeface="+mn-cs"/>
                        </a:rPr>
                        <a:t>(MS)</a:t>
                      </a:r>
                    </a:p>
                  </a:txBody>
                  <a:tcPr marL="0" marR="0" marT="72000" marB="72000">
                    <a:lnL w="9525" cap="flat" cmpd="sng" algn="ctr">
                      <a:noFill/>
                      <a:prstDash val="solid"/>
                      <a:round/>
                      <a:headEnd type="none" w="med" len="med"/>
                      <a:tailEnd type="none" w="med" len="med"/>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a:lnSpc>
                          <a:spcPct val="100000"/>
                        </a:lnSpc>
                        <a:spcBef>
                          <a:spcPts val="0"/>
                        </a:spcBef>
                        <a:spcAft>
                          <a:spcPts val="0"/>
                        </a:spcAft>
                        <a:buNone/>
                      </a:pPr>
                      <a:r>
                        <a:rPr lang="zh-CN" altLang="en-US" sz="1300" b="0" i="0" noProof="0" dirty="0">
                          <a:solidFill>
                            <a:srgbClr val="4D4D4D"/>
                          </a:solidFill>
                          <a:latin typeface="Arial"/>
                          <a:ea typeface="+mn-ea"/>
                          <a:cs typeface="+mn-cs"/>
                        </a:rPr>
                        <a:t>顺序</a:t>
                      </a:r>
                    </a:p>
                    <a:p>
                      <a:pPr marL="0" marR="0" indent="0" algn="ctr" defTabSz="914400">
                        <a:lnSpc>
                          <a:spcPct val="100000"/>
                        </a:lnSpc>
                        <a:spcBef>
                          <a:spcPts val="0"/>
                        </a:spcBef>
                        <a:spcAft>
                          <a:spcPts val="0"/>
                        </a:spcAft>
                        <a:buNone/>
                      </a:pPr>
                      <a:r>
                        <a:rPr lang="zh-CN" altLang="en-US" sz="1200" b="0" i="0" noProof="0" dirty="0">
                          <a:solidFill>
                            <a:srgbClr val="4D4D4D"/>
                          </a:solidFill>
                          <a:latin typeface="Arial"/>
                          <a:ea typeface="+mn-ea"/>
                          <a:cs typeface="+mn-cs"/>
                        </a:rPr>
                        <a:t>（*复杂干扰问题</a:t>
                      </a:r>
                      <a:br>
                        <a:rPr lang="zh-CN" altLang="en-US" sz="1200" b="0" i="0" noProof="0" dirty="0">
                          <a:solidFill>
                            <a:srgbClr val="4D4D4D"/>
                          </a:solidFill>
                          <a:latin typeface="Arial"/>
                          <a:ea typeface="+mn-ea"/>
                          <a:cs typeface="+mn-cs"/>
                        </a:rPr>
                      </a:br>
                      <a:r>
                        <a:rPr lang="zh-CN" altLang="en-US" sz="1200" b="0" i="0" noProof="0" dirty="0">
                          <a:solidFill>
                            <a:srgbClr val="4D4D4D"/>
                          </a:solidFill>
                          <a:latin typeface="Arial"/>
                          <a:ea typeface="+mn-ea"/>
                          <a:cs typeface="+mn-cs"/>
                        </a:rPr>
                        <a:t>采用 </a:t>
                      </a:r>
                      <a:r>
                        <a:rPr lang="en-US" altLang="zh-CN" sz="1200" b="0" i="0" noProof="0" dirty="0">
                          <a:solidFill>
                            <a:srgbClr val="4D4D4D"/>
                          </a:solidFill>
                          <a:latin typeface="Arial"/>
                          <a:ea typeface="+mn-ea"/>
                          <a:cs typeface="+mn-cs"/>
                        </a:rPr>
                        <a:t>MS/MS</a:t>
                      </a:r>
                      <a:r>
                        <a:rPr lang="zh-CN" altLang="en-US" sz="1200" b="0" i="0" baseline="0" noProof="0" dirty="0">
                          <a:solidFill>
                            <a:srgbClr val="4D4D4D"/>
                          </a:solidFill>
                          <a:latin typeface="Arial"/>
                          <a:ea typeface="+mn-ea"/>
                          <a:cs typeface="+mn-cs"/>
                        </a:rPr>
                        <a:t>）</a:t>
                      </a:r>
                    </a:p>
                  </a:txBody>
                  <a:tcPr marL="0" marR="0" marT="72000" marB="72000">
                    <a:lnL>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81065">
                <a:tc>
                  <a:txBody>
                    <a:bodyPr/>
                    <a:lstStyle/>
                    <a:p>
                      <a:pPr marL="0" algn="l" defTabSz="685800">
                        <a:buNone/>
                      </a:pPr>
                      <a:r>
                        <a:rPr lang="zh-CN" altLang="en-US" sz="1300" b="1" i="0" noProof="0" dirty="0">
                          <a:solidFill>
                            <a:srgbClr val="4D4D4D"/>
                          </a:solidFill>
                          <a:latin typeface="Arial"/>
                          <a:ea typeface="+mn-ea"/>
                          <a:cs typeface="+mn-cs"/>
                        </a:rPr>
                        <a:t>最大样品数</a:t>
                      </a:r>
                      <a:r>
                        <a:rPr lang="en-US" altLang="zh-CN" sz="1300" b="1" i="0" noProof="0" dirty="0">
                          <a:solidFill>
                            <a:srgbClr val="4D4D4D"/>
                          </a:solidFill>
                          <a:latin typeface="Arial"/>
                          <a:ea typeface="+mn-ea"/>
                          <a:cs typeface="+mn-cs"/>
                        </a:rPr>
                        <a:t>/</a:t>
                      </a:r>
                      <a:r>
                        <a:rPr lang="zh-CN" altLang="en-US" sz="1300" b="1" i="0" noProof="0" dirty="0">
                          <a:solidFill>
                            <a:srgbClr val="4D4D4D"/>
                          </a:solidFill>
                          <a:latin typeface="Arial"/>
                          <a:ea typeface="+mn-ea"/>
                          <a:cs typeface="+mn-cs"/>
                        </a:rPr>
                        <a:t>天</a:t>
                      </a:r>
                    </a:p>
                  </a:txBody>
                  <a:tcPr marL="54000" marR="54000" marT="72000" marB="72000">
                    <a:lnL w="9525" cap="flat" cmpd="sng" algn="ctr">
                      <a:solidFill>
                        <a:srgbClr val="0085D5"/>
                      </a:solidFill>
                      <a:prstDash val="solid"/>
                      <a:round/>
                      <a:headEnd type="none" w="med" len="med"/>
                      <a:tailEnd type="none" w="med" len="med"/>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r>
                        <a:rPr lang="en-US" altLang="zh-CN" sz="1300" b="0" i="0" noProof="0" dirty="0">
                          <a:solidFill>
                            <a:srgbClr val="4D4D4D"/>
                          </a:solidFill>
                          <a:latin typeface="Arial"/>
                          <a:ea typeface="+mn-ea"/>
                          <a:cs typeface="+mn-cs"/>
                        </a:rPr>
                        <a:t>100-200</a:t>
                      </a:r>
                    </a:p>
                    <a:p>
                      <a:pPr marL="0" algn="ctr" defTabSz="685800">
                        <a:buNone/>
                      </a:pPr>
                      <a:r>
                        <a:rPr lang="zh-CN" altLang="en-US" sz="1200" b="0" i="0" noProof="0" dirty="0">
                          <a:solidFill>
                            <a:srgbClr val="4D4D4D"/>
                          </a:solidFill>
                          <a:latin typeface="Arial"/>
                          <a:ea typeface="+mn-ea"/>
                          <a:cs typeface="+mn-cs"/>
                        </a:rPr>
                        <a:t>（约 </a:t>
                      </a:r>
                      <a:r>
                        <a:rPr lang="en-US" altLang="zh-CN" sz="1200" b="0" i="0" noProof="0" dirty="0">
                          <a:solidFill>
                            <a:srgbClr val="4D4D4D"/>
                          </a:solidFill>
                          <a:latin typeface="Arial"/>
                          <a:ea typeface="+mn-ea"/>
                          <a:cs typeface="+mn-cs"/>
                        </a:rPr>
                        <a:t>6 </a:t>
                      </a:r>
                      <a:r>
                        <a:rPr lang="zh-CN" altLang="en-US" sz="1200" b="0" i="0" noProof="0" dirty="0">
                          <a:solidFill>
                            <a:srgbClr val="4D4D4D"/>
                          </a:solidFill>
                          <a:latin typeface="Arial"/>
                          <a:ea typeface="+mn-ea"/>
                          <a:cs typeface="+mn-cs"/>
                        </a:rPr>
                        <a:t>种元素）</a:t>
                      </a:r>
                    </a:p>
                  </a:txBody>
                  <a:tcPr marL="0" marR="0" marT="72000" marB="72000">
                    <a:lnL>
                      <a:noFill/>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r>
                        <a:rPr lang="en-US" altLang="zh-CN" sz="1300" b="0" i="0" noProof="0" dirty="0">
                          <a:solidFill>
                            <a:srgbClr val="4D4D4D"/>
                          </a:solidFill>
                          <a:latin typeface="Arial"/>
                          <a:ea typeface="+mn-ea"/>
                          <a:cs typeface="+mn-cs"/>
                        </a:rPr>
                        <a:t>50-100</a:t>
                      </a:r>
                    </a:p>
                    <a:p>
                      <a:pPr marL="0" algn="ctr" defTabSz="685800">
                        <a:buNone/>
                      </a:pPr>
                      <a:r>
                        <a:rPr lang="zh-CN" altLang="en-US" sz="1200" b="0" i="0" noProof="0" dirty="0">
                          <a:solidFill>
                            <a:srgbClr val="4D4D4D"/>
                          </a:solidFill>
                          <a:latin typeface="Arial"/>
                          <a:ea typeface="+mn-ea"/>
                          <a:cs typeface="+mn-cs"/>
                        </a:rPr>
                        <a:t>（约 </a:t>
                      </a:r>
                      <a:r>
                        <a:rPr lang="en-US" altLang="zh-CN" sz="1200" b="0" i="0" noProof="0" dirty="0">
                          <a:solidFill>
                            <a:srgbClr val="4D4D4D"/>
                          </a:solidFill>
                          <a:latin typeface="Arial"/>
                          <a:ea typeface="+mn-ea"/>
                          <a:cs typeface="+mn-cs"/>
                        </a:rPr>
                        <a:t>2 </a:t>
                      </a:r>
                      <a:r>
                        <a:rPr lang="zh-CN" altLang="en-US" sz="1200" b="0" i="0" baseline="0" noProof="0" dirty="0">
                          <a:solidFill>
                            <a:srgbClr val="4D4D4D"/>
                          </a:solidFill>
                          <a:latin typeface="Arial"/>
                          <a:ea typeface="+mn-ea"/>
                          <a:cs typeface="+mn-cs"/>
                        </a:rPr>
                        <a:t>种</a:t>
                      </a:r>
                      <a:r>
                        <a:rPr lang="zh-CN" altLang="en-US" sz="1200" b="0" i="0" noProof="0" dirty="0">
                          <a:solidFill>
                            <a:srgbClr val="4D4D4D"/>
                          </a:solidFill>
                          <a:latin typeface="Arial"/>
                          <a:ea typeface="+mn-ea"/>
                          <a:cs typeface="+mn-cs"/>
                        </a:rPr>
                        <a:t>元素）</a:t>
                      </a:r>
                    </a:p>
                  </a:txBody>
                  <a:tcPr marL="0" marR="0" marT="72000" marB="72000">
                    <a:lnL>
                      <a:noFill/>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r>
                        <a:rPr lang="en-US" altLang="zh-CN" sz="1300" b="0" i="0" noProof="0" dirty="0">
                          <a:solidFill>
                            <a:srgbClr val="4D4D4D"/>
                          </a:solidFill>
                          <a:latin typeface="Arial"/>
                          <a:ea typeface="+mn-ea"/>
                          <a:cs typeface="+mn-cs"/>
                        </a:rPr>
                        <a:t>300-500 </a:t>
                      </a:r>
                    </a:p>
                    <a:p>
                      <a:pPr marL="0" algn="ctr" defTabSz="685800">
                        <a:buNone/>
                      </a:pPr>
                      <a:r>
                        <a:rPr lang="zh-CN" altLang="en-US" sz="1200" b="0" i="0" noProof="0" dirty="0">
                          <a:solidFill>
                            <a:srgbClr val="4D4D4D"/>
                          </a:solidFill>
                          <a:latin typeface="Arial"/>
                          <a:ea typeface="+mn-ea"/>
                          <a:cs typeface="+mn-cs"/>
                        </a:rPr>
                        <a:t>（约 </a:t>
                      </a:r>
                      <a:r>
                        <a:rPr lang="en-US" altLang="zh-CN" sz="1200" b="0" i="0" noProof="0" dirty="0">
                          <a:solidFill>
                            <a:srgbClr val="4D4D4D"/>
                          </a:solidFill>
                          <a:latin typeface="Arial"/>
                          <a:ea typeface="+mn-ea"/>
                          <a:cs typeface="+mn-cs"/>
                        </a:rPr>
                        <a:t>10 </a:t>
                      </a:r>
                      <a:r>
                        <a:rPr lang="zh-CN" altLang="en-US" sz="1200" b="0" i="0" noProof="0" dirty="0">
                          <a:solidFill>
                            <a:srgbClr val="4D4D4D"/>
                          </a:solidFill>
                          <a:latin typeface="Arial"/>
                          <a:ea typeface="+mn-ea"/>
                          <a:cs typeface="+mn-cs"/>
                        </a:rPr>
                        <a:t>种元素）</a:t>
                      </a:r>
                    </a:p>
                  </a:txBody>
                  <a:tcPr marL="0" marR="0" marT="72000" marB="72000">
                    <a:lnL>
                      <a:noFill/>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r>
                        <a:rPr lang="en-US" altLang="zh-CN" sz="1300" b="0" i="0" noProof="0" dirty="0">
                          <a:solidFill>
                            <a:srgbClr val="4D4D4D"/>
                          </a:solidFill>
                          <a:latin typeface="Arial"/>
                          <a:ea typeface="+mn-ea"/>
                          <a:cs typeface="+mn-cs"/>
                        </a:rPr>
                        <a:t>2000-2500</a:t>
                      </a:r>
                    </a:p>
                    <a:p>
                      <a:pPr marL="0" algn="ctr" defTabSz="685800">
                        <a:buNone/>
                      </a:pPr>
                      <a:r>
                        <a:rPr lang="zh-CN" altLang="en-US" sz="1200" b="0" i="0" noProof="0" dirty="0">
                          <a:solidFill>
                            <a:srgbClr val="4D4D4D"/>
                          </a:solidFill>
                          <a:latin typeface="Arial"/>
                          <a:ea typeface="+mn-ea"/>
                          <a:cs typeface="+mn-cs"/>
                        </a:rPr>
                        <a:t>（</a:t>
                      </a:r>
                      <a:r>
                        <a:rPr lang="en-US" altLang="zh-CN" sz="1200" b="0" i="0" noProof="0" dirty="0">
                          <a:solidFill>
                            <a:srgbClr val="4D4D4D"/>
                          </a:solidFill>
                          <a:latin typeface="Arial"/>
                          <a:ea typeface="+mn-ea"/>
                          <a:cs typeface="+mn-cs"/>
                        </a:rPr>
                        <a:t>50 </a:t>
                      </a:r>
                      <a:r>
                        <a:rPr lang="zh-CN" altLang="en-US" sz="1200" b="0" i="0" noProof="0" dirty="0">
                          <a:solidFill>
                            <a:srgbClr val="4D4D4D"/>
                          </a:solidFill>
                          <a:latin typeface="Arial"/>
                          <a:ea typeface="+mn-ea"/>
                          <a:cs typeface="+mn-cs"/>
                        </a:rPr>
                        <a:t>种元素以上）</a:t>
                      </a:r>
                    </a:p>
                  </a:txBody>
                  <a:tcPr marL="0" marR="0" marT="72000" marB="72000">
                    <a:lnL>
                      <a:noFill/>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r>
                        <a:rPr lang="en-US" altLang="zh-CN" sz="1300" b="0" i="0" noProof="0" dirty="0">
                          <a:solidFill>
                            <a:srgbClr val="4D4D4D"/>
                          </a:solidFill>
                          <a:latin typeface="Arial"/>
                          <a:ea typeface="+mn-ea"/>
                          <a:cs typeface="+mn-cs"/>
                        </a:rPr>
                        <a:t>750-1000</a:t>
                      </a:r>
                    </a:p>
                    <a:p>
                      <a:pPr marL="0" algn="ctr" defTabSz="685800">
                        <a:buNone/>
                      </a:pPr>
                      <a:r>
                        <a:rPr lang="zh-CN" altLang="en-US" sz="1200" b="0" i="0" noProof="0" dirty="0">
                          <a:solidFill>
                            <a:srgbClr val="4D4D4D"/>
                          </a:solidFill>
                          <a:latin typeface="Arial"/>
                          <a:ea typeface="+mn-ea"/>
                          <a:cs typeface="+mn-cs"/>
                        </a:rPr>
                        <a:t>（约 </a:t>
                      </a:r>
                      <a:r>
                        <a:rPr lang="en-US" altLang="zh-CN" sz="1200" b="0" i="0" noProof="0" dirty="0">
                          <a:solidFill>
                            <a:srgbClr val="4D4D4D"/>
                          </a:solidFill>
                          <a:latin typeface="Arial"/>
                          <a:ea typeface="+mn-ea"/>
                          <a:cs typeface="+mn-cs"/>
                        </a:rPr>
                        <a:t>50 </a:t>
                      </a:r>
                      <a:r>
                        <a:rPr lang="zh-CN" altLang="en-US" sz="1200" b="0" i="0" noProof="0" dirty="0">
                          <a:solidFill>
                            <a:srgbClr val="4D4D4D"/>
                          </a:solidFill>
                          <a:latin typeface="Arial"/>
                          <a:ea typeface="+mn-ea"/>
                          <a:cs typeface="+mn-cs"/>
                        </a:rPr>
                        <a:t>种元素）</a:t>
                      </a:r>
                    </a:p>
                  </a:txBody>
                  <a:tcPr marL="0" marR="0" marT="72000" marB="72000">
                    <a:lnL w="9525" cap="flat" cmpd="sng" algn="ctr">
                      <a:noFill/>
                      <a:prstDash val="solid"/>
                      <a:round/>
                      <a:headEnd type="none" w="med" len="med"/>
                      <a:tailEnd type="none" w="med" len="med"/>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r>
                        <a:rPr lang="en-US" altLang="zh-CN" sz="1300" b="0" i="0" noProof="0" dirty="0">
                          <a:solidFill>
                            <a:srgbClr val="4D4D4D"/>
                          </a:solidFill>
                          <a:latin typeface="Arial"/>
                          <a:ea typeface="+mn-ea"/>
                          <a:cs typeface="+mn-cs"/>
                        </a:rPr>
                        <a:t>500-750</a:t>
                      </a:r>
                    </a:p>
                    <a:p>
                      <a:pPr marL="0" algn="ctr" defTabSz="685800">
                        <a:buNone/>
                      </a:pPr>
                      <a:r>
                        <a:rPr lang="zh-CN" altLang="en-US" sz="1200" b="0" i="0" noProof="0" dirty="0">
                          <a:solidFill>
                            <a:srgbClr val="4D4D4D"/>
                          </a:solidFill>
                          <a:latin typeface="Arial"/>
                          <a:ea typeface="+mn-ea"/>
                          <a:cs typeface="+mn-cs"/>
                        </a:rPr>
                        <a:t>（约 </a:t>
                      </a:r>
                      <a:r>
                        <a:rPr lang="en-US" altLang="zh-CN" sz="1200" b="0" i="0" noProof="0" dirty="0">
                          <a:solidFill>
                            <a:srgbClr val="4D4D4D"/>
                          </a:solidFill>
                          <a:latin typeface="Arial"/>
                          <a:ea typeface="+mn-ea"/>
                          <a:cs typeface="+mn-cs"/>
                        </a:rPr>
                        <a:t>50 </a:t>
                      </a:r>
                      <a:r>
                        <a:rPr lang="zh-CN" altLang="en-US" sz="1200" b="0" i="0" noProof="0" dirty="0">
                          <a:solidFill>
                            <a:srgbClr val="4D4D4D"/>
                          </a:solidFill>
                          <a:latin typeface="Arial"/>
                          <a:ea typeface="+mn-ea"/>
                          <a:cs typeface="+mn-cs"/>
                        </a:rPr>
                        <a:t>种元素）</a:t>
                      </a:r>
                    </a:p>
                  </a:txBody>
                  <a:tcPr marL="0" marR="0" marT="72000" marB="72000">
                    <a:lnL>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81065">
                <a:tc>
                  <a:txBody>
                    <a:bodyPr/>
                    <a:lstStyle/>
                    <a:p>
                      <a:pPr marL="0" algn="l" defTabSz="685800">
                        <a:buNone/>
                      </a:pPr>
                      <a:r>
                        <a:rPr lang="zh-CN" altLang="en-US" sz="1300" b="1" i="0" noProof="0" dirty="0">
                          <a:solidFill>
                            <a:srgbClr val="4D4D4D"/>
                          </a:solidFill>
                          <a:latin typeface="Arial"/>
                          <a:ea typeface="+mn-ea"/>
                          <a:cs typeface="+mn-cs"/>
                        </a:rPr>
                        <a:t>工作</a:t>
                      </a:r>
                      <a:r>
                        <a:rPr lang="zh-CN" altLang="en-US" sz="1300" b="1" i="0" baseline="0" noProof="0" dirty="0">
                          <a:solidFill>
                            <a:srgbClr val="4D4D4D"/>
                          </a:solidFill>
                          <a:latin typeface="Arial"/>
                          <a:ea typeface="+mn-ea"/>
                          <a:cs typeface="+mn-cs"/>
                        </a:rPr>
                        <a:t>动态范围</a:t>
                      </a:r>
                    </a:p>
                  </a:txBody>
                  <a:tcPr marL="54000" marR="54000" marT="72000" marB="72000">
                    <a:lnL w="9525" cap="flat" cmpd="sng" algn="ctr">
                      <a:solidFill>
                        <a:srgbClr val="0085D5"/>
                      </a:solidFill>
                      <a:prstDash val="solid"/>
                      <a:round/>
                      <a:headEnd type="none" w="med" len="med"/>
                      <a:tailEnd type="none" w="med" len="med"/>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r>
                        <a:rPr lang="en-US" altLang="zh-CN" sz="1300" b="0" i="0" noProof="0" dirty="0">
                          <a:solidFill>
                            <a:srgbClr val="4D4D4D"/>
                          </a:solidFill>
                          <a:latin typeface="Arial"/>
                          <a:ea typeface="+mn-ea"/>
                          <a:cs typeface="+mn-cs"/>
                        </a:rPr>
                        <a:t>3-4</a:t>
                      </a:r>
                    </a:p>
                  </a:txBody>
                  <a:tcPr marL="0" marR="0" marT="72000" marB="72000">
                    <a:lnL>
                      <a:noFill/>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r>
                        <a:rPr lang="en-US" altLang="zh-CN" sz="1300" b="0" i="0" noProof="0" dirty="0">
                          <a:solidFill>
                            <a:srgbClr val="4D4D4D"/>
                          </a:solidFill>
                          <a:latin typeface="Arial"/>
                          <a:ea typeface="+mn-ea"/>
                          <a:cs typeface="+mn-cs"/>
                        </a:rPr>
                        <a:t>2-3</a:t>
                      </a:r>
                    </a:p>
                  </a:txBody>
                  <a:tcPr marL="0" marR="0" marT="72000" marB="72000">
                    <a:lnL>
                      <a:noFill/>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r>
                        <a:rPr lang="en-US" altLang="zh-CN" sz="1300" b="0" i="0" noProof="0" dirty="0">
                          <a:solidFill>
                            <a:srgbClr val="4D4D4D"/>
                          </a:solidFill>
                          <a:latin typeface="Arial"/>
                          <a:ea typeface="+mn-ea"/>
                          <a:cs typeface="+mn-cs"/>
                        </a:rPr>
                        <a:t>4-5</a:t>
                      </a:r>
                    </a:p>
                  </a:txBody>
                  <a:tcPr marL="0" marR="0" marT="72000" marB="72000">
                    <a:lnL>
                      <a:noFill/>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r>
                        <a:rPr lang="en-US" altLang="zh-CN" sz="1300" b="0" i="0" noProof="0" dirty="0">
                          <a:solidFill>
                            <a:srgbClr val="4D4D4D"/>
                          </a:solidFill>
                          <a:latin typeface="Arial"/>
                          <a:ea typeface="+mn-ea"/>
                          <a:cs typeface="+mn-cs"/>
                        </a:rPr>
                        <a:t>7-8</a:t>
                      </a:r>
                    </a:p>
                  </a:txBody>
                  <a:tcPr marL="0" marR="0" marT="72000" marB="72000">
                    <a:lnL>
                      <a:noFill/>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r>
                        <a:rPr lang="en-US" altLang="zh-CN" sz="1300" b="0" i="0" noProof="0" dirty="0">
                          <a:solidFill>
                            <a:srgbClr val="4D4D4D"/>
                          </a:solidFill>
                          <a:latin typeface="Arial"/>
                          <a:ea typeface="+mn-ea"/>
                          <a:cs typeface="+mn-cs"/>
                        </a:rPr>
                        <a:t>10-11</a:t>
                      </a:r>
                    </a:p>
                  </a:txBody>
                  <a:tcPr marL="0" marR="0" marT="72000" marB="72000">
                    <a:lnL w="9525" cap="flat" cmpd="sng" algn="ctr">
                      <a:noFill/>
                      <a:prstDash val="solid"/>
                      <a:round/>
                      <a:headEnd type="none" w="med" len="med"/>
                      <a:tailEnd type="none" w="med" len="med"/>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r>
                        <a:rPr lang="en-US" altLang="zh-CN" sz="1300" b="0" i="0" noProof="0" dirty="0">
                          <a:solidFill>
                            <a:srgbClr val="4D4D4D"/>
                          </a:solidFill>
                          <a:latin typeface="Arial"/>
                          <a:ea typeface="+mn-ea"/>
                          <a:cs typeface="+mn-cs"/>
                        </a:rPr>
                        <a:t>9</a:t>
                      </a:r>
                    </a:p>
                  </a:txBody>
                  <a:tcPr marL="0" marR="0" marT="72000" marB="72000">
                    <a:lnL>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81065">
                <a:tc>
                  <a:txBody>
                    <a:bodyPr/>
                    <a:lstStyle/>
                    <a:p>
                      <a:pPr marL="0" algn="l" defTabSz="685800">
                        <a:buNone/>
                      </a:pPr>
                      <a:r>
                        <a:rPr lang="zh-CN" altLang="en-US" sz="1300" b="1" i="0" noProof="0" dirty="0">
                          <a:solidFill>
                            <a:srgbClr val="4D4D4D"/>
                          </a:solidFill>
                          <a:latin typeface="Arial"/>
                          <a:ea typeface="+mn-ea"/>
                          <a:cs typeface="+mn-cs"/>
                        </a:rPr>
                        <a:t>操作员技能要求</a:t>
                      </a:r>
                    </a:p>
                  </a:txBody>
                  <a:tcPr marL="54000" marR="54000" marT="72000" marB="72000">
                    <a:lnL w="9525" cap="flat" cmpd="sng" algn="ctr">
                      <a:solidFill>
                        <a:srgbClr val="0085D5"/>
                      </a:solidFill>
                      <a:prstDash val="solid"/>
                      <a:round/>
                      <a:headEnd type="none" w="med" len="med"/>
                      <a:tailEnd type="none" w="med" len="med"/>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r>
                        <a:rPr lang="zh-CN" altLang="en-US" sz="1300" b="0" i="0" noProof="0" dirty="0">
                          <a:solidFill>
                            <a:srgbClr val="4D4D4D"/>
                          </a:solidFill>
                          <a:latin typeface="Arial"/>
                          <a:ea typeface="+mn-ea"/>
                          <a:cs typeface="+mn-cs"/>
                        </a:rPr>
                        <a:t>低</a:t>
                      </a:r>
                    </a:p>
                  </a:txBody>
                  <a:tcPr marL="0" marR="0" marT="72000" marB="72000">
                    <a:lnL>
                      <a:noFill/>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r>
                        <a:rPr lang="zh-CN" altLang="en-US" sz="1300" b="0" i="0" noProof="0" dirty="0">
                          <a:solidFill>
                            <a:srgbClr val="4D4D4D"/>
                          </a:solidFill>
                          <a:latin typeface="Arial"/>
                          <a:ea typeface="+mn-ea"/>
                          <a:cs typeface="+mn-cs"/>
                        </a:rPr>
                        <a:t>中</a:t>
                      </a:r>
                    </a:p>
                  </a:txBody>
                  <a:tcPr marL="0" marR="0" marT="72000" marB="72000">
                    <a:lnL>
                      <a:noFill/>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r>
                        <a:rPr lang="zh-CN" altLang="en-US" sz="1300" b="0" i="0" noProof="0" dirty="0">
                          <a:solidFill>
                            <a:srgbClr val="4D4D4D"/>
                          </a:solidFill>
                          <a:latin typeface="Arial"/>
                          <a:ea typeface="+mn-ea"/>
                          <a:cs typeface="+mn-cs"/>
                        </a:rPr>
                        <a:t>低</a:t>
                      </a:r>
                    </a:p>
                  </a:txBody>
                  <a:tcPr marL="0" marR="0" marT="72000" marB="72000">
                    <a:lnL>
                      <a:noFill/>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r>
                        <a:rPr lang="zh-CN" altLang="en-US" sz="1300" b="0" i="0" noProof="0" dirty="0">
                          <a:solidFill>
                            <a:srgbClr val="4D4D4D"/>
                          </a:solidFill>
                          <a:latin typeface="Arial"/>
                          <a:ea typeface="+mn-ea"/>
                          <a:cs typeface="+mn-cs"/>
                        </a:rPr>
                        <a:t>中</a:t>
                      </a:r>
                    </a:p>
                  </a:txBody>
                  <a:tcPr marL="0" marR="0" marT="72000" marB="72000">
                    <a:lnL>
                      <a:noFill/>
                    </a:lnL>
                    <a:lnR w="9525" cap="flat" cmpd="sng" algn="ctr">
                      <a:no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r>
                        <a:rPr lang="zh-CN" altLang="en-US" sz="1300" b="0" i="0" noProof="0" dirty="0">
                          <a:solidFill>
                            <a:srgbClr val="4D4D4D"/>
                          </a:solidFill>
                          <a:latin typeface="Arial"/>
                          <a:ea typeface="+mn-ea"/>
                          <a:cs typeface="+mn-cs"/>
                        </a:rPr>
                        <a:t>高</a:t>
                      </a:r>
                    </a:p>
                  </a:txBody>
                  <a:tcPr marL="0" marR="0" marT="72000" marB="72000">
                    <a:lnL w="9525" cap="flat" cmpd="sng" algn="ctr">
                      <a:noFill/>
                      <a:prstDash val="solid"/>
                      <a:round/>
                      <a:headEnd type="none" w="med" len="med"/>
                      <a:tailEnd type="none" w="med" len="med"/>
                    </a:lnL>
                    <a:lnR>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685800">
                        <a:buNone/>
                      </a:pPr>
                      <a:r>
                        <a:rPr lang="zh-CN" altLang="en-US" sz="1300" b="0" i="0" noProof="0" dirty="0">
                          <a:solidFill>
                            <a:srgbClr val="4D4D4D"/>
                          </a:solidFill>
                          <a:latin typeface="Arial"/>
                          <a:ea typeface="+mn-ea"/>
                          <a:cs typeface="+mn-cs"/>
                        </a:rPr>
                        <a:t>最高</a:t>
                      </a:r>
                    </a:p>
                  </a:txBody>
                  <a:tcPr marL="0" marR="0" marT="72000" marB="72000">
                    <a:lnL>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04623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pPr algn="l" defTabSz="685800">
              <a:spcBef>
                <a:spcPts val="1"/>
              </a:spcBef>
              <a:spcAft>
                <a:spcPts val="300"/>
              </a:spcAft>
              <a:buNone/>
            </a:pPr>
            <a:r>
              <a:rPr lang="en-US" sz="3400" b="0" i="0">
                <a:solidFill>
                  <a:srgbClr val="000000"/>
                </a:solidFill>
                <a:latin typeface="Arial Narrow"/>
                <a:ea typeface="+mj-ea"/>
                <a:cs typeface="Arial Narrow"/>
              </a:rPr>
              <a:t>了解更多信息</a:t>
            </a:r>
          </a:p>
        </p:txBody>
      </p:sp>
      <p:sp>
        <p:nvSpPr>
          <p:cNvPr id="20" name="Content Placeholder 19"/>
          <p:cNvSpPr>
            <a:spLocks noGrp="1"/>
          </p:cNvSpPr>
          <p:nvPr>
            <p:ph idx="1"/>
          </p:nvPr>
        </p:nvSpPr>
        <p:spPr>
          <a:xfrm>
            <a:off x="228600" y="1044000"/>
            <a:ext cx="8915400" cy="4562856"/>
          </a:xfrm>
        </p:spPr>
        <p:txBody>
          <a:bodyPr>
            <a:noAutofit/>
          </a:bodyPr>
          <a:lstStyle/>
          <a:p>
            <a:pPr marL="0" indent="0" algn="l" defTabSz="685800">
              <a:spcBef>
                <a:spcPts val="1000"/>
              </a:spcBef>
              <a:buNone/>
            </a:pPr>
            <a:r>
              <a:rPr lang="en-US" sz="1700" b="0" i="0">
                <a:solidFill>
                  <a:srgbClr val="000000"/>
                </a:solidFill>
                <a:latin typeface="Arial"/>
                <a:ea typeface="+mn-ea"/>
                <a:cs typeface="Arial"/>
              </a:rPr>
              <a:t>如需了解安捷伦产品的更多信息，请访问 </a:t>
            </a:r>
            <a:r>
              <a:rPr lang="en-US" sz="1700" b="0" i="0">
                <a:solidFill>
                  <a:srgbClr val="000000"/>
                </a:solidFill>
                <a:latin typeface="Arial"/>
                <a:ea typeface="+mn-ea"/>
                <a:cs typeface="Arial"/>
                <a:hlinkClick r:id="rId3"/>
              </a:rPr>
              <a:t>www.agilent.com</a:t>
            </a:r>
            <a:r>
              <a:rPr lang="en-US" sz="1700" b="0" i="0">
                <a:solidFill>
                  <a:srgbClr val="000000"/>
                </a:solidFill>
                <a:latin typeface="Arial"/>
                <a:ea typeface="+mn-ea"/>
                <a:cs typeface="Arial"/>
              </a:rPr>
              <a:t> 或 </a:t>
            </a:r>
            <a:r>
              <a:rPr lang="en-US" sz="1700" b="0" i="0">
                <a:solidFill>
                  <a:srgbClr val="000000"/>
                </a:solidFill>
                <a:latin typeface="Arial"/>
                <a:ea typeface="+mn-ea"/>
                <a:cs typeface="Arial"/>
                <a:hlinkClick r:id="rId4"/>
              </a:rPr>
              <a:t>www.agilent.com/chem/academia</a:t>
            </a:r>
          </a:p>
          <a:p>
            <a:pPr marL="0" indent="0" algn="l" defTabSz="685800">
              <a:lnSpc>
                <a:spcPct val="90000"/>
              </a:lnSpc>
              <a:spcBef>
                <a:spcPts val="1000"/>
              </a:spcBef>
              <a:buNone/>
            </a:pPr>
            <a:r>
              <a:rPr lang="en-US" sz="1700" b="0" i="0">
                <a:solidFill>
                  <a:srgbClr val="000000"/>
                </a:solidFill>
                <a:latin typeface="Arial"/>
                <a:ea typeface="+mn-ea"/>
                <a:cs typeface="Arial"/>
              </a:rPr>
              <a:t>对此幻灯片演示有问题或建议？请联系</a:t>
            </a:r>
            <a:r>
              <a:rPr lang="en-US" sz="1700" b="0" i="0">
                <a:solidFill>
                  <a:srgbClr val="000000"/>
                </a:solidFill>
                <a:latin typeface="Arial"/>
                <a:ea typeface="+mn-ea"/>
                <a:cs typeface="Arial"/>
                <a:hlinkClick r:id="rId5"/>
              </a:rPr>
              <a:t>academia.team@agilent.com</a:t>
            </a:r>
            <a:r>
              <a:rPr lang="en-US" sz="1700" b="0" i="0">
                <a:solidFill>
                  <a:srgbClr val="000000"/>
                </a:solidFill>
                <a:latin typeface="Arial"/>
                <a:ea typeface="+mn-ea"/>
                <a:cs typeface="Arial"/>
              </a:rPr>
              <a:t>  </a:t>
            </a:r>
          </a:p>
          <a:p>
            <a:pPr marL="0" indent="0" algn="l" defTabSz="685800">
              <a:spcBef>
                <a:spcPts val="1400"/>
              </a:spcBef>
              <a:buNone/>
            </a:pPr>
            <a:endParaRPr lang="en-US" dirty="0"/>
          </a:p>
          <a:p>
            <a:pPr marL="0" indent="0" algn="l" defTabSz="685800">
              <a:spcBef>
                <a:spcPts val="1400"/>
              </a:spcBef>
              <a:buNone/>
            </a:pPr>
            <a:endParaRPr lang="en-US" dirty="0"/>
          </a:p>
          <a:p>
            <a:pPr marL="0" indent="0" algn="l" defTabSz="685800">
              <a:spcBef>
                <a:spcPts val="1400"/>
              </a:spcBef>
              <a:buNone/>
            </a:pP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18527955"/>
              </p:ext>
            </p:extLst>
          </p:nvPr>
        </p:nvGraphicFramePr>
        <p:xfrm>
          <a:off x="230400" y="2016000"/>
          <a:ext cx="8625113" cy="3931920"/>
        </p:xfrm>
        <a:graphic>
          <a:graphicData uri="http://schemas.openxmlformats.org/drawingml/2006/table">
            <a:tbl>
              <a:tblPr firstRow="1" bandRow="1">
                <a:tableStyleId>{5C22544A-7EE6-4342-B048-85BDC9FD1C3A}</a:tableStyleId>
              </a:tblPr>
              <a:tblGrid>
                <a:gridCol w="1210916">
                  <a:extLst>
                    <a:ext uri="{9D8B030D-6E8A-4147-A177-3AD203B41FA5}">
                      <a16:colId xmlns:a16="http://schemas.microsoft.com/office/drawing/2014/main" val="20000"/>
                    </a:ext>
                  </a:extLst>
                </a:gridCol>
                <a:gridCol w="6068194">
                  <a:extLst>
                    <a:ext uri="{9D8B030D-6E8A-4147-A177-3AD203B41FA5}">
                      <a16:colId xmlns:a16="http://schemas.microsoft.com/office/drawing/2014/main" val="20001"/>
                    </a:ext>
                  </a:extLst>
                </a:gridCol>
                <a:gridCol w="1346003">
                  <a:extLst>
                    <a:ext uri="{9D8B030D-6E8A-4147-A177-3AD203B41FA5}">
                      <a16:colId xmlns:a16="http://schemas.microsoft.com/office/drawing/2014/main" val="20002"/>
                    </a:ext>
                  </a:extLst>
                </a:gridCol>
              </a:tblGrid>
              <a:tr h="137160">
                <a:tc>
                  <a:txBody>
                    <a:bodyPr/>
                    <a:lstStyle/>
                    <a:p>
                      <a:pPr marL="0" algn="l" defTabSz="685800">
                        <a:buNone/>
                      </a:pPr>
                      <a:r>
                        <a:rPr lang="en-US" sz="1200" b="1" i="0" dirty="0" err="1">
                          <a:solidFill>
                            <a:schemeClr val="lt1"/>
                          </a:solidFill>
                          <a:latin typeface="Arial"/>
                          <a:ea typeface="+mn-ea"/>
                          <a:cs typeface="+mn-cs"/>
                        </a:rPr>
                        <a:t>出版物类型</a:t>
                      </a:r>
                      <a:endParaRPr lang="en-US" sz="1200" b="1" i="0" dirty="0">
                        <a:solidFill>
                          <a:schemeClr val="lt1"/>
                        </a:solidFill>
                        <a:latin typeface="Arial"/>
                        <a:ea typeface="+mn-ea"/>
                        <a:cs typeface="+mn-cs"/>
                      </a:endParaRPr>
                    </a:p>
                  </a:txBody>
                  <a:tcPr anchor="ctr">
                    <a:solidFill>
                      <a:srgbClr val="0085D5"/>
                    </a:solidFill>
                  </a:tcPr>
                </a:tc>
                <a:tc>
                  <a:txBody>
                    <a:bodyPr/>
                    <a:lstStyle/>
                    <a:p>
                      <a:pPr marL="0" marR="0" indent="0" algn="l" defTabSz="914400">
                        <a:lnSpc>
                          <a:spcPct val="100000"/>
                        </a:lnSpc>
                        <a:spcBef>
                          <a:spcPts val="0"/>
                        </a:spcBef>
                        <a:spcAft>
                          <a:spcPts val="0"/>
                        </a:spcAft>
                        <a:buNone/>
                      </a:pPr>
                      <a:r>
                        <a:rPr lang="en-US" sz="1200" b="1" i="0">
                          <a:solidFill>
                            <a:srgbClr val="FFFFFF"/>
                          </a:solidFill>
                          <a:latin typeface="Arial"/>
                          <a:ea typeface="+mn-ea"/>
                          <a:cs typeface="+mn-cs"/>
                        </a:rPr>
                        <a:t>标题</a:t>
                      </a:r>
                    </a:p>
                  </a:txBody>
                  <a:tcPr anchor="ctr">
                    <a:solidFill>
                      <a:srgbClr val="0085D5"/>
                    </a:solidFill>
                  </a:tcPr>
                </a:tc>
                <a:tc>
                  <a:txBody>
                    <a:bodyPr/>
                    <a:lstStyle/>
                    <a:p>
                      <a:pPr marL="0" marR="0" indent="0" algn="l" defTabSz="914400">
                        <a:lnSpc>
                          <a:spcPct val="100000"/>
                        </a:lnSpc>
                        <a:spcBef>
                          <a:spcPts val="0"/>
                        </a:spcBef>
                        <a:spcAft>
                          <a:spcPts val="0"/>
                        </a:spcAft>
                        <a:buNone/>
                      </a:pPr>
                      <a:r>
                        <a:rPr lang="en-US" sz="1200" b="1" i="0">
                          <a:solidFill>
                            <a:schemeClr val="lt1"/>
                          </a:solidFill>
                          <a:latin typeface="Arial"/>
                          <a:ea typeface="+mn-ea"/>
                          <a:cs typeface="+mn-cs"/>
                        </a:rPr>
                        <a:t>出版号</a:t>
                      </a:r>
                    </a:p>
                  </a:txBody>
                  <a:tcPr anchor="ctr">
                    <a:solidFill>
                      <a:srgbClr val="0085D5"/>
                    </a:solidFill>
                  </a:tcPr>
                </a:tc>
                <a:extLst>
                  <a:ext uri="{0D108BD9-81ED-4DB2-BD59-A6C34878D82A}">
                    <a16:rowId xmlns:a16="http://schemas.microsoft.com/office/drawing/2014/main" val="10000"/>
                  </a:ext>
                </a:extLst>
              </a:tr>
              <a:tr h="0">
                <a:tc>
                  <a:txBody>
                    <a:bodyPr/>
                    <a:lstStyle/>
                    <a:p>
                      <a:pPr marL="0" marR="0" indent="0" algn="l" defTabSz="685800">
                        <a:lnSpc>
                          <a:spcPct val="100000"/>
                        </a:lnSpc>
                        <a:spcBef>
                          <a:spcPts val="0"/>
                        </a:spcBef>
                        <a:spcAft>
                          <a:spcPts val="0"/>
                        </a:spcAft>
                        <a:buNone/>
                      </a:pPr>
                      <a:r>
                        <a:rPr lang="en-US" sz="1000" b="0" i="0">
                          <a:solidFill>
                            <a:schemeClr val="dk1"/>
                          </a:solidFill>
                          <a:latin typeface="Arial"/>
                          <a:ea typeface="+mn-ea"/>
                          <a:cs typeface="+mn-cs"/>
                        </a:rPr>
                        <a:t>基础导论</a:t>
                      </a:r>
                    </a:p>
                  </a:txBody>
                  <a:tcPr anchor="ctr"/>
                </a:tc>
                <a:tc>
                  <a:txBody>
                    <a:bodyPr/>
                    <a:lstStyle/>
                    <a:p>
                      <a:pPr marL="0" marR="0" indent="0" algn="l" defTabSz="914400">
                        <a:lnSpc>
                          <a:spcPct val="100000"/>
                        </a:lnSpc>
                        <a:spcBef>
                          <a:spcPts val="0"/>
                        </a:spcBef>
                        <a:spcAft>
                          <a:spcPts val="0"/>
                        </a:spcAft>
                        <a:buNone/>
                      </a:pPr>
                      <a:r>
                        <a:rPr lang="en-US" sz="1000" b="0" i="0">
                          <a:solidFill>
                            <a:schemeClr val="dk1"/>
                          </a:solidFill>
                          <a:latin typeface="Arial"/>
                          <a:ea typeface="+mn-ea"/>
                          <a:cs typeface="+mn-cs"/>
                          <a:hlinkClick r:id="rId6"/>
                        </a:rPr>
                        <a:t>合同环境实验室中的原子光谱应用</a:t>
                      </a:r>
                    </a:p>
                  </a:txBody>
                  <a:tcPr anchor="ctr"/>
                </a:tc>
                <a:tc>
                  <a:txBody>
                    <a:bodyPr/>
                    <a:lstStyle/>
                    <a:p>
                      <a:pPr marL="0" marR="0" indent="0" algn="l" defTabSz="914400">
                        <a:lnSpc>
                          <a:spcPct val="100000"/>
                        </a:lnSpc>
                        <a:spcBef>
                          <a:spcPts val="0"/>
                        </a:spcBef>
                        <a:spcAft>
                          <a:spcPts val="0"/>
                        </a:spcAft>
                        <a:buNone/>
                      </a:pPr>
                      <a:r>
                        <a:rPr lang="en-US" sz="1000" b="0" i="0">
                          <a:solidFill>
                            <a:schemeClr val="dk1"/>
                          </a:solidFill>
                          <a:latin typeface="Arial"/>
                          <a:ea typeface="+mn-ea"/>
                          <a:cs typeface="+mn-cs"/>
                        </a:rPr>
                        <a:t>5991-5326EN</a:t>
                      </a:r>
                    </a:p>
                  </a:txBody>
                  <a:tcPr anchor="ctr"/>
                </a:tc>
                <a:extLst>
                  <a:ext uri="{0D108BD9-81ED-4DB2-BD59-A6C34878D82A}">
                    <a16:rowId xmlns:a16="http://schemas.microsoft.com/office/drawing/2014/main" val="10001"/>
                  </a:ext>
                </a:extLst>
              </a:tr>
              <a:tr h="136925">
                <a:tc>
                  <a:txBody>
                    <a:bodyPr/>
                    <a:lstStyle/>
                    <a:p>
                      <a:pPr marL="0" marR="0" indent="0" algn="l" defTabSz="685800">
                        <a:lnSpc>
                          <a:spcPct val="100000"/>
                        </a:lnSpc>
                        <a:spcBef>
                          <a:spcPts val="0"/>
                        </a:spcBef>
                        <a:spcAft>
                          <a:spcPts val="0"/>
                        </a:spcAft>
                        <a:buNone/>
                      </a:pPr>
                      <a:r>
                        <a:rPr lang="en-US" sz="1000" b="0" i="0">
                          <a:solidFill>
                            <a:schemeClr val="dk1"/>
                          </a:solidFill>
                          <a:latin typeface="Arial"/>
                          <a:ea typeface="+mn-ea"/>
                          <a:cs typeface="+mn-cs"/>
                        </a:rPr>
                        <a:t>应用</a:t>
                      </a:r>
                    </a:p>
                  </a:txBody>
                  <a:tcPr anchor="ctr"/>
                </a:tc>
                <a:tc>
                  <a:txBody>
                    <a:bodyPr/>
                    <a:lstStyle/>
                    <a:p>
                      <a:pPr marL="0" marR="0" indent="0" algn="l" defTabSz="914400">
                        <a:lnSpc>
                          <a:spcPct val="100000"/>
                        </a:lnSpc>
                        <a:spcBef>
                          <a:spcPts val="0"/>
                        </a:spcBef>
                        <a:spcAft>
                          <a:spcPts val="0"/>
                        </a:spcAft>
                        <a:buNone/>
                      </a:pPr>
                      <a:r>
                        <a:rPr lang="en-US" sz="1000" b="0" i="0">
                          <a:solidFill>
                            <a:schemeClr val="dk1"/>
                          </a:solidFill>
                          <a:latin typeface="Arial"/>
                          <a:ea typeface="+mn-ea"/>
                          <a:cs typeface="+mn-cs"/>
                          <a:hlinkClick r:id="rId7"/>
                        </a:rPr>
                        <a:t>使用 UltrAA 灯扩展金的分析范围</a:t>
                      </a:r>
                    </a:p>
                  </a:txBody>
                  <a:tcPr anchor="ctr"/>
                </a:tc>
                <a:tc>
                  <a:txBody>
                    <a:bodyPr/>
                    <a:lstStyle/>
                    <a:p>
                      <a:pPr marL="0" marR="0" indent="0" algn="l" defTabSz="914400">
                        <a:lnSpc>
                          <a:spcPct val="100000"/>
                        </a:lnSpc>
                        <a:spcBef>
                          <a:spcPts val="0"/>
                        </a:spcBef>
                        <a:spcAft>
                          <a:spcPts val="0"/>
                        </a:spcAft>
                        <a:buNone/>
                      </a:pPr>
                      <a:r>
                        <a:rPr lang="en-US" sz="1000" b="0" i="0">
                          <a:solidFill>
                            <a:schemeClr val="dk1"/>
                          </a:solidFill>
                          <a:latin typeface="Arial"/>
                          <a:ea typeface="+mn-ea"/>
                          <a:cs typeface="+mn-cs"/>
                        </a:rPr>
                        <a:t>SI-A-1138</a:t>
                      </a:r>
                    </a:p>
                  </a:txBody>
                  <a:tcPr anchor="ctr"/>
                </a:tc>
                <a:extLst>
                  <a:ext uri="{0D108BD9-81ED-4DB2-BD59-A6C34878D82A}">
                    <a16:rowId xmlns:a16="http://schemas.microsoft.com/office/drawing/2014/main" val="10002"/>
                  </a:ext>
                </a:extLst>
              </a:tr>
              <a:tr h="136925">
                <a:tc>
                  <a:txBody>
                    <a:bodyPr/>
                    <a:lstStyle/>
                    <a:p>
                      <a:pPr marL="0" marR="0" indent="0" algn="l" defTabSz="685800">
                        <a:lnSpc>
                          <a:spcPct val="100000"/>
                        </a:lnSpc>
                        <a:spcBef>
                          <a:spcPts val="0"/>
                        </a:spcBef>
                        <a:spcAft>
                          <a:spcPts val="0"/>
                        </a:spcAft>
                        <a:buNone/>
                      </a:pPr>
                      <a:r>
                        <a:rPr lang="en-US" sz="1000" b="0" i="0">
                          <a:solidFill>
                            <a:schemeClr val="dk1"/>
                          </a:solidFill>
                          <a:latin typeface="Arial"/>
                          <a:ea typeface="+mn-ea"/>
                          <a:cs typeface="+mn-cs"/>
                        </a:rPr>
                        <a:t>应用</a:t>
                      </a:r>
                    </a:p>
                  </a:txBody>
                  <a:tcPr anchor="ctr"/>
                </a:tc>
                <a:tc>
                  <a:txBody>
                    <a:bodyPr/>
                    <a:lstStyle/>
                    <a:p>
                      <a:pPr marL="0" marR="0" indent="0" algn="l" defTabSz="914400">
                        <a:lnSpc>
                          <a:spcPct val="100000"/>
                        </a:lnSpc>
                        <a:spcBef>
                          <a:spcPts val="0"/>
                        </a:spcBef>
                        <a:spcAft>
                          <a:spcPts val="0"/>
                        </a:spcAft>
                        <a:buNone/>
                      </a:pPr>
                      <a:r>
                        <a:rPr lang="en-US" sz="1000" b="0" i="0">
                          <a:solidFill>
                            <a:schemeClr val="dk1"/>
                          </a:solidFill>
                          <a:latin typeface="Arial"/>
                          <a:ea typeface="+mn-ea"/>
                          <a:cs typeface="+mn-cs"/>
                          <a:hlinkClick r:id="rId8"/>
                        </a:rPr>
                        <a:t>海洋无脊椎动物中 Cd、Cu、Pb、Co 和 Ni 的塞曼 GFAAS 连续测定</a:t>
                      </a:r>
                    </a:p>
                  </a:txBody>
                  <a:tcPr anchor="ctr"/>
                </a:tc>
                <a:tc>
                  <a:txBody>
                    <a:bodyPr/>
                    <a:lstStyle/>
                    <a:p>
                      <a:pPr marL="0" marR="0" indent="0" algn="l" defTabSz="914400">
                        <a:lnSpc>
                          <a:spcPct val="100000"/>
                        </a:lnSpc>
                        <a:spcBef>
                          <a:spcPts val="0"/>
                        </a:spcBef>
                        <a:spcAft>
                          <a:spcPts val="0"/>
                        </a:spcAft>
                        <a:buNone/>
                      </a:pPr>
                      <a:r>
                        <a:rPr lang="en-US" sz="1000" b="0" i="0">
                          <a:solidFill>
                            <a:schemeClr val="dk1"/>
                          </a:solidFill>
                          <a:latin typeface="Arial"/>
                          <a:ea typeface="+mn-ea"/>
                          <a:cs typeface="+mn-cs"/>
                        </a:rPr>
                        <a:t>SI-A-1361</a:t>
                      </a:r>
                    </a:p>
                  </a:txBody>
                  <a:tcPr anchor="ctr"/>
                </a:tc>
                <a:extLst>
                  <a:ext uri="{0D108BD9-81ED-4DB2-BD59-A6C34878D82A}">
                    <a16:rowId xmlns:a16="http://schemas.microsoft.com/office/drawing/2014/main" val="10003"/>
                  </a:ext>
                </a:extLst>
              </a:tr>
              <a:tr h="136925">
                <a:tc>
                  <a:txBody>
                    <a:bodyPr/>
                    <a:lstStyle/>
                    <a:p>
                      <a:pPr marL="0" marR="0" indent="0" algn="l" defTabSz="685800">
                        <a:lnSpc>
                          <a:spcPct val="100000"/>
                        </a:lnSpc>
                        <a:spcBef>
                          <a:spcPts val="0"/>
                        </a:spcBef>
                        <a:spcAft>
                          <a:spcPts val="0"/>
                        </a:spcAft>
                        <a:buNone/>
                      </a:pPr>
                      <a:r>
                        <a:rPr lang="en-US" sz="1000" b="0" i="0">
                          <a:solidFill>
                            <a:schemeClr val="dk1"/>
                          </a:solidFill>
                          <a:latin typeface="Arial"/>
                          <a:ea typeface="+mn-ea"/>
                          <a:cs typeface="+mn-cs"/>
                        </a:rPr>
                        <a:t>应用</a:t>
                      </a:r>
                    </a:p>
                  </a:txBody>
                  <a:tcPr anchor="ctr"/>
                </a:tc>
                <a:tc>
                  <a:txBody>
                    <a:bodyPr/>
                    <a:lstStyle/>
                    <a:p>
                      <a:pPr marL="0" marR="0" indent="0" algn="l" defTabSz="914400">
                        <a:lnSpc>
                          <a:spcPct val="100000"/>
                        </a:lnSpc>
                        <a:spcBef>
                          <a:spcPts val="0"/>
                        </a:spcBef>
                        <a:spcAft>
                          <a:spcPts val="0"/>
                        </a:spcAft>
                        <a:buNone/>
                      </a:pPr>
                      <a:r>
                        <a:rPr lang="en-US" sz="1000" b="0" i="0">
                          <a:solidFill>
                            <a:schemeClr val="dk1"/>
                          </a:solidFill>
                          <a:latin typeface="Arial"/>
                          <a:ea typeface="+mn-ea"/>
                          <a:cs typeface="+mn-cs"/>
                          <a:hlinkClick r:id="rId9"/>
                        </a:rPr>
                        <a:t>氢化物发生法测定复杂环境样品中的 As、Sb 和 Se</a:t>
                      </a:r>
                    </a:p>
                  </a:txBody>
                  <a:tcPr anchor="ctr"/>
                </a:tc>
                <a:tc>
                  <a:txBody>
                    <a:bodyPr/>
                    <a:lstStyle/>
                    <a:p>
                      <a:pPr marL="0" marR="0" indent="0" algn="l" defTabSz="914400">
                        <a:lnSpc>
                          <a:spcPct val="100000"/>
                        </a:lnSpc>
                        <a:spcBef>
                          <a:spcPts val="0"/>
                        </a:spcBef>
                        <a:spcAft>
                          <a:spcPts val="0"/>
                        </a:spcAft>
                        <a:buNone/>
                      </a:pPr>
                      <a:r>
                        <a:rPr lang="en-US" sz="1000" b="0" i="0">
                          <a:solidFill>
                            <a:schemeClr val="dk1"/>
                          </a:solidFill>
                          <a:latin typeface="Arial"/>
                          <a:ea typeface="+mn-ea"/>
                          <a:cs typeface="+mn-cs"/>
                        </a:rPr>
                        <a:t>SI-A-1299</a:t>
                      </a:r>
                    </a:p>
                  </a:txBody>
                  <a:tcPr anchor="ctr"/>
                </a:tc>
                <a:extLst>
                  <a:ext uri="{0D108BD9-81ED-4DB2-BD59-A6C34878D82A}">
                    <a16:rowId xmlns:a16="http://schemas.microsoft.com/office/drawing/2014/main" val="10004"/>
                  </a:ext>
                </a:extLst>
              </a:tr>
              <a:tr h="136925">
                <a:tc>
                  <a:txBody>
                    <a:bodyPr/>
                    <a:lstStyle/>
                    <a:p>
                      <a:pPr marL="0" marR="0" indent="0" algn="l" defTabSz="685800">
                        <a:lnSpc>
                          <a:spcPct val="100000"/>
                        </a:lnSpc>
                        <a:spcBef>
                          <a:spcPts val="0"/>
                        </a:spcBef>
                        <a:spcAft>
                          <a:spcPts val="0"/>
                        </a:spcAft>
                        <a:buNone/>
                      </a:pPr>
                      <a:r>
                        <a:rPr lang="en-US" sz="1000" b="0" i="0">
                          <a:solidFill>
                            <a:schemeClr val="dk1"/>
                          </a:solidFill>
                          <a:latin typeface="Arial"/>
                          <a:ea typeface="+mn-ea"/>
                          <a:cs typeface="+mn-cs"/>
                        </a:rPr>
                        <a:t>应用</a:t>
                      </a:r>
                    </a:p>
                  </a:txBody>
                  <a:tcPr anchor="ctr"/>
                </a:tc>
                <a:tc>
                  <a:txBody>
                    <a:bodyPr/>
                    <a:lstStyle/>
                    <a:p>
                      <a:pPr marL="0" marR="0" indent="0" algn="l" defTabSz="914400">
                        <a:lnSpc>
                          <a:spcPct val="100000"/>
                        </a:lnSpc>
                        <a:spcBef>
                          <a:spcPts val="0"/>
                        </a:spcBef>
                        <a:spcAft>
                          <a:spcPts val="0"/>
                        </a:spcAft>
                        <a:buNone/>
                      </a:pPr>
                      <a:r>
                        <a:rPr lang="en-US" sz="1000" b="0" i="0">
                          <a:solidFill>
                            <a:schemeClr val="dk1"/>
                          </a:solidFill>
                          <a:latin typeface="Arial"/>
                          <a:ea typeface="+mn-ea"/>
                          <a:cs typeface="+mn-cs"/>
                          <a:hlinkClick r:id="rId10"/>
                        </a:rPr>
                        <a:t>使用 Agilent 4200 MP-AES 测定土壤中存在的营养元素</a:t>
                      </a:r>
                    </a:p>
                  </a:txBody>
                  <a:tcPr anchor="ctr"/>
                </a:tc>
                <a:tc>
                  <a:txBody>
                    <a:bodyPr/>
                    <a:lstStyle/>
                    <a:p>
                      <a:pPr marL="0" marR="0" indent="0" algn="l" defTabSz="914400">
                        <a:lnSpc>
                          <a:spcPct val="100000"/>
                        </a:lnSpc>
                        <a:spcBef>
                          <a:spcPts val="0"/>
                        </a:spcBef>
                        <a:spcAft>
                          <a:spcPts val="0"/>
                        </a:spcAft>
                        <a:buNone/>
                      </a:pPr>
                      <a:r>
                        <a:rPr lang="en-US" sz="1000" b="0" i="0">
                          <a:solidFill>
                            <a:schemeClr val="dk1"/>
                          </a:solidFill>
                          <a:latin typeface="Arial"/>
                          <a:ea typeface="+mn-ea"/>
                          <a:cs typeface="+mn-cs"/>
                        </a:rPr>
                        <a:t>5991-5675EN</a:t>
                      </a:r>
                    </a:p>
                  </a:txBody>
                  <a:tcPr anchor="ctr"/>
                </a:tc>
                <a:extLst>
                  <a:ext uri="{0D108BD9-81ED-4DB2-BD59-A6C34878D82A}">
                    <a16:rowId xmlns:a16="http://schemas.microsoft.com/office/drawing/2014/main" val="10005"/>
                  </a:ext>
                </a:extLst>
              </a:tr>
              <a:tr h="0">
                <a:tc>
                  <a:txBody>
                    <a:bodyPr/>
                    <a:lstStyle/>
                    <a:p>
                      <a:pPr marL="0" algn="l" defTabSz="685800">
                        <a:buNone/>
                      </a:pPr>
                      <a:r>
                        <a:rPr lang="en-US" sz="1000" b="0" i="0">
                          <a:solidFill>
                            <a:schemeClr val="dk1"/>
                          </a:solidFill>
                          <a:latin typeface="Arial"/>
                          <a:ea typeface="+mn-ea"/>
                          <a:cs typeface="+mn-cs"/>
                        </a:rPr>
                        <a:t>应用</a:t>
                      </a:r>
                    </a:p>
                  </a:txBody>
                  <a:tcPr anchor="ctr"/>
                </a:tc>
                <a:tc>
                  <a:txBody>
                    <a:bodyPr/>
                    <a:lstStyle/>
                    <a:p>
                      <a:pPr marL="0" marR="0" indent="0" algn="l" defTabSz="914400">
                        <a:lnSpc>
                          <a:spcPct val="100000"/>
                        </a:lnSpc>
                        <a:spcBef>
                          <a:spcPts val="0"/>
                        </a:spcBef>
                        <a:spcAft>
                          <a:spcPts val="0"/>
                        </a:spcAft>
                        <a:buNone/>
                      </a:pPr>
                      <a:r>
                        <a:rPr lang="en-US" sz="1000" b="0" i="0">
                          <a:solidFill>
                            <a:schemeClr val="dk1"/>
                          </a:solidFill>
                          <a:latin typeface="Arial"/>
                          <a:ea typeface="+mn-ea"/>
                          <a:cs typeface="+mn-cs"/>
                          <a:hlinkClick r:id="rId11"/>
                        </a:rPr>
                        <a:t>使用 Agilent MP-AES 4200 测定牛奶中的主要元素和微量元素</a:t>
                      </a:r>
                    </a:p>
                  </a:txBody>
                  <a:tcPr anchor="ctr"/>
                </a:tc>
                <a:tc>
                  <a:txBody>
                    <a:bodyPr/>
                    <a:lstStyle/>
                    <a:p>
                      <a:pPr marL="0" marR="0" indent="0" algn="l" defTabSz="914400">
                        <a:lnSpc>
                          <a:spcPct val="100000"/>
                        </a:lnSpc>
                        <a:spcBef>
                          <a:spcPts val="0"/>
                        </a:spcBef>
                        <a:spcAft>
                          <a:spcPts val="0"/>
                        </a:spcAft>
                        <a:buNone/>
                      </a:pPr>
                      <a:r>
                        <a:rPr lang="en-US" sz="1000" b="0" i="0" u="none" strike="noStrike" baseline="0">
                          <a:solidFill>
                            <a:schemeClr val="dk1"/>
                          </a:solidFill>
                          <a:latin typeface="Arial"/>
                          <a:ea typeface="+mn-ea"/>
                          <a:cs typeface="+mn-cs"/>
                        </a:rPr>
                        <a:t>5991-5959EN</a:t>
                      </a:r>
                    </a:p>
                  </a:txBody>
                  <a:tcPr anchor="ctr"/>
                </a:tc>
                <a:extLst>
                  <a:ext uri="{0D108BD9-81ED-4DB2-BD59-A6C34878D82A}">
                    <a16:rowId xmlns:a16="http://schemas.microsoft.com/office/drawing/2014/main" val="10006"/>
                  </a:ext>
                </a:extLst>
              </a:tr>
              <a:tr h="0">
                <a:tc>
                  <a:txBody>
                    <a:bodyPr/>
                    <a:lstStyle/>
                    <a:p>
                      <a:pPr marL="0" algn="l" defTabSz="685800">
                        <a:buNone/>
                      </a:pPr>
                      <a:r>
                        <a:rPr lang="en-US" sz="1000" b="0" i="0">
                          <a:solidFill>
                            <a:schemeClr val="dk1"/>
                          </a:solidFill>
                          <a:latin typeface="Arial"/>
                          <a:ea typeface="+mn-ea"/>
                          <a:cs typeface="+mn-cs"/>
                        </a:rPr>
                        <a:t>应用</a:t>
                      </a:r>
                    </a:p>
                  </a:txBody>
                  <a:tcPr anchor="ctr"/>
                </a:tc>
                <a:tc>
                  <a:txBody>
                    <a:bodyPr/>
                    <a:lstStyle/>
                    <a:p>
                      <a:pPr marL="0" marR="0" indent="0" algn="l" defTabSz="914400">
                        <a:lnSpc>
                          <a:spcPct val="100000"/>
                        </a:lnSpc>
                        <a:spcBef>
                          <a:spcPts val="0"/>
                        </a:spcBef>
                        <a:spcAft>
                          <a:spcPts val="0"/>
                        </a:spcAft>
                        <a:buNone/>
                      </a:pPr>
                      <a:r>
                        <a:rPr lang="en-US" sz="1000" b="0" i="0">
                          <a:solidFill>
                            <a:schemeClr val="dk1"/>
                          </a:solidFill>
                          <a:latin typeface="Arial"/>
                          <a:ea typeface="+mn-ea"/>
                          <a:cs typeface="+mn-cs"/>
                          <a:hlinkClick r:id="rId12"/>
                        </a:rPr>
                        <a:t>根据中国标准方法使用 Agilent 5100 SVDV ICP-OES 分析奶粉</a:t>
                      </a:r>
                    </a:p>
                  </a:txBody>
                  <a:tcPr anchor="ctr"/>
                </a:tc>
                <a:tc>
                  <a:txBody>
                    <a:bodyPr/>
                    <a:lstStyle/>
                    <a:p>
                      <a:pPr marL="0" marR="0" indent="0" algn="l" defTabSz="914400">
                        <a:lnSpc>
                          <a:spcPct val="100000"/>
                        </a:lnSpc>
                        <a:spcBef>
                          <a:spcPts val="0"/>
                        </a:spcBef>
                        <a:spcAft>
                          <a:spcPts val="0"/>
                        </a:spcAft>
                        <a:buNone/>
                      </a:pPr>
                      <a:r>
                        <a:rPr lang="en-US" sz="1000" b="0" i="0">
                          <a:solidFill>
                            <a:schemeClr val="dk1"/>
                          </a:solidFill>
                          <a:latin typeface="Arial"/>
                          <a:ea typeface="+mn-ea"/>
                          <a:cs typeface="+mn-cs"/>
                        </a:rPr>
                        <a:t>5991-4900CHCN</a:t>
                      </a:r>
                    </a:p>
                  </a:txBody>
                  <a:tcPr anchor="ctr"/>
                </a:tc>
                <a:extLst>
                  <a:ext uri="{0D108BD9-81ED-4DB2-BD59-A6C34878D82A}">
                    <a16:rowId xmlns:a16="http://schemas.microsoft.com/office/drawing/2014/main" val="10007"/>
                  </a:ext>
                </a:extLst>
              </a:tr>
              <a:tr h="125485">
                <a:tc>
                  <a:txBody>
                    <a:bodyPr/>
                    <a:lstStyle/>
                    <a:p>
                      <a:pPr marL="0" algn="l" defTabSz="685800">
                        <a:buNone/>
                      </a:pPr>
                      <a:r>
                        <a:rPr lang="en-US" sz="1000" b="0" i="0">
                          <a:solidFill>
                            <a:schemeClr val="dk1"/>
                          </a:solidFill>
                          <a:latin typeface="Arial"/>
                          <a:ea typeface="+mn-ea"/>
                          <a:cs typeface="+mn-cs"/>
                        </a:rPr>
                        <a:t>应用</a:t>
                      </a:r>
                    </a:p>
                  </a:txBody>
                  <a:tcPr anchor="ctr"/>
                </a:tc>
                <a:tc>
                  <a:txBody>
                    <a:bodyPr/>
                    <a:lstStyle/>
                    <a:p>
                      <a:pPr marL="0" marR="0" indent="0" algn="l" defTabSz="914400">
                        <a:lnSpc>
                          <a:spcPct val="100000"/>
                        </a:lnSpc>
                        <a:spcBef>
                          <a:spcPts val="0"/>
                        </a:spcBef>
                        <a:spcAft>
                          <a:spcPts val="0"/>
                        </a:spcAft>
                        <a:buNone/>
                      </a:pPr>
                      <a:r>
                        <a:rPr lang="en-US" sz="1000" b="0" i="0">
                          <a:solidFill>
                            <a:schemeClr val="dk1"/>
                          </a:solidFill>
                          <a:latin typeface="Arial"/>
                          <a:ea typeface="+mn-ea"/>
                          <a:cs typeface="+mn-cs"/>
                          <a:hlinkClick r:id="rId13"/>
                        </a:rPr>
                        <a:t>使用 Agilent 5100 SVDV ICP-OES 分析生物柴油（遵循 ASTM D6751 与 EN 14214）</a:t>
                      </a:r>
                    </a:p>
                  </a:txBody>
                  <a:tcPr anchor="ctr"/>
                </a:tc>
                <a:tc>
                  <a:txBody>
                    <a:bodyPr/>
                    <a:lstStyle/>
                    <a:p>
                      <a:pPr marL="0" marR="0" indent="0" algn="l" defTabSz="914400">
                        <a:lnSpc>
                          <a:spcPct val="100000"/>
                        </a:lnSpc>
                        <a:spcBef>
                          <a:spcPts val="0"/>
                        </a:spcBef>
                        <a:spcAft>
                          <a:spcPts val="0"/>
                        </a:spcAft>
                        <a:buNone/>
                      </a:pPr>
                      <a:r>
                        <a:rPr lang="en-US" sz="1000" b="0" i="0">
                          <a:solidFill>
                            <a:schemeClr val="dk1"/>
                          </a:solidFill>
                          <a:latin typeface="Arial"/>
                          <a:ea typeface="+mn-ea"/>
                          <a:cs typeface="+mn-cs"/>
                        </a:rPr>
                        <a:t>5991-5333EN</a:t>
                      </a:r>
                    </a:p>
                  </a:txBody>
                  <a:tcPr anchor="ctr"/>
                </a:tc>
                <a:extLst>
                  <a:ext uri="{0D108BD9-81ED-4DB2-BD59-A6C34878D82A}">
                    <a16:rowId xmlns:a16="http://schemas.microsoft.com/office/drawing/2014/main" val="10008"/>
                  </a:ext>
                </a:extLst>
              </a:tr>
              <a:tr h="0">
                <a:tc>
                  <a:txBody>
                    <a:bodyPr/>
                    <a:lstStyle/>
                    <a:p>
                      <a:pPr marL="0" algn="l" defTabSz="685800">
                        <a:buNone/>
                      </a:pPr>
                      <a:r>
                        <a:rPr lang="en-US" sz="1000" b="0" i="0" dirty="0" err="1">
                          <a:solidFill>
                            <a:schemeClr val="dk1"/>
                          </a:solidFill>
                          <a:latin typeface="Arial"/>
                          <a:ea typeface="+mn-ea"/>
                          <a:cs typeface="+mn-cs"/>
                        </a:rPr>
                        <a:t>应用</a:t>
                      </a:r>
                      <a:endParaRPr lang="en-US" sz="1000" b="0" i="0" dirty="0">
                        <a:solidFill>
                          <a:schemeClr val="dk1"/>
                        </a:solidFill>
                        <a:latin typeface="Arial"/>
                        <a:ea typeface="+mn-ea"/>
                        <a:cs typeface="+mn-cs"/>
                      </a:endParaRPr>
                    </a:p>
                  </a:txBody>
                  <a:tcPr anchor="ctr"/>
                </a:tc>
                <a:tc>
                  <a:txBody>
                    <a:bodyPr/>
                    <a:lstStyle/>
                    <a:p>
                      <a:pPr marL="0" marR="0" indent="0" algn="l" defTabSz="914400">
                        <a:lnSpc>
                          <a:spcPct val="100000"/>
                        </a:lnSpc>
                        <a:spcBef>
                          <a:spcPts val="0"/>
                        </a:spcBef>
                        <a:spcAft>
                          <a:spcPts val="0"/>
                        </a:spcAft>
                        <a:buNone/>
                      </a:pPr>
                      <a:r>
                        <a:rPr lang="en-US" sz="1000" b="0" i="0" u="none">
                          <a:solidFill>
                            <a:schemeClr val="dk1"/>
                          </a:solidFill>
                          <a:latin typeface="Arial"/>
                          <a:ea typeface="+mn-ea"/>
                          <a:cs typeface="+mn-cs"/>
                          <a:hlinkClick r:id="rId14"/>
                        </a:rPr>
                        <a:t>采用 Agilent 8800 ICP-MS/MS 通过 HPLC-ICP-MS 方法进行苹果汁中砷的形态分析</a:t>
                      </a:r>
                    </a:p>
                  </a:txBody>
                  <a:tcPr anchor="ctr"/>
                </a:tc>
                <a:tc>
                  <a:txBody>
                    <a:bodyPr/>
                    <a:lstStyle/>
                    <a:p>
                      <a:pPr marL="0" marR="0" indent="0" algn="l" defTabSz="914400">
                        <a:lnSpc>
                          <a:spcPct val="100000"/>
                        </a:lnSpc>
                        <a:spcBef>
                          <a:spcPts val="0"/>
                        </a:spcBef>
                        <a:spcAft>
                          <a:spcPts val="0"/>
                        </a:spcAft>
                        <a:buNone/>
                      </a:pPr>
                      <a:r>
                        <a:rPr lang="en-US" sz="1000" b="0" i="0">
                          <a:solidFill>
                            <a:schemeClr val="dk1"/>
                          </a:solidFill>
                          <a:latin typeface="Arial"/>
                          <a:ea typeface="+mn-ea"/>
                          <a:cs typeface="+mn-cs"/>
                        </a:rPr>
                        <a:t>5991-0622CHCN</a:t>
                      </a:r>
                    </a:p>
                  </a:txBody>
                  <a:tcPr anchor="ctr"/>
                </a:tc>
                <a:extLst>
                  <a:ext uri="{0D108BD9-81ED-4DB2-BD59-A6C34878D82A}">
                    <a16:rowId xmlns:a16="http://schemas.microsoft.com/office/drawing/2014/main" val="10009"/>
                  </a:ext>
                </a:extLst>
              </a:tr>
              <a:tr h="238125">
                <a:tc>
                  <a:txBody>
                    <a:bodyPr/>
                    <a:lstStyle/>
                    <a:p>
                      <a:pPr marL="0" algn="l" defTabSz="685800">
                        <a:buNone/>
                      </a:pPr>
                      <a:r>
                        <a:rPr lang="en-US" sz="1000" b="0" i="0" dirty="0" err="1">
                          <a:solidFill>
                            <a:schemeClr val="dk1"/>
                          </a:solidFill>
                          <a:latin typeface="Arial"/>
                          <a:ea typeface="+mn-ea"/>
                          <a:cs typeface="+mn-cs"/>
                        </a:rPr>
                        <a:t>应用</a:t>
                      </a:r>
                      <a:endParaRPr lang="en-US" sz="1000" b="0" i="0" dirty="0">
                        <a:solidFill>
                          <a:schemeClr val="dk1"/>
                        </a:solidFill>
                        <a:latin typeface="Arial"/>
                        <a:ea typeface="+mn-ea"/>
                        <a:cs typeface="+mn-cs"/>
                      </a:endParaRPr>
                    </a:p>
                  </a:txBody>
                  <a:tcPr anchor="ctr"/>
                </a:tc>
                <a:tc>
                  <a:txBody>
                    <a:bodyPr/>
                    <a:lstStyle/>
                    <a:p>
                      <a:pPr marL="0" marR="0" indent="0" algn="l" defTabSz="914400">
                        <a:lnSpc>
                          <a:spcPct val="100000"/>
                        </a:lnSpc>
                        <a:spcBef>
                          <a:spcPts val="0"/>
                        </a:spcBef>
                        <a:spcAft>
                          <a:spcPts val="0"/>
                        </a:spcAft>
                        <a:buNone/>
                      </a:pPr>
                      <a:r>
                        <a:rPr lang="en-US" sz="1000" b="0" i="0" u="none">
                          <a:solidFill>
                            <a:schemeClr val="dk1"/>
                          </a:solidFill>
                          <a:latin typeface="Arial"/>
                          <a:ea typeface="+mn-ea"/>
                          <a:cs typeface="+mn-cs"/>
                          <a:hlinkClick r:id="rId15"/>
                        </a:rPr>
                        <a:t>Agilent 7900 ICP-MS 简化饮用水分析</a:t>
                      </a:r>
                    </a:p>
                  </a:txBody>
                  <a:tcPr anchor="ctr"/>
                </a:tc>
                <a:tc>
                  <a:txBody>
                    <a:bodyPr/>
                    <a:lstStyle/>
                    <a:p>
                      <a:pPr marL="0" marR="0" indent="0" algn="l" defTabSz="914400">
                        <a:lnSpc>
                          <a:spcPct val="100000"/>
                        </a:lnSpc>
                        <a:spcBef>
                          <a:spcPts val="0"/>
                        </a:spcBef>
                        <a:spcAft>
                          <a:spcPts val="0"/>
                        </a:spcAft>
                        <a:buNone/>
                      </a:pPr>
                      <a:r>
                        <a:rPr lang="en-US" sz="1000" b="0" i="0">
                          <a:solidFill>
                            <a:schemeClr val="dk1"/>
                          </a:solidFill>
                          <a:latin typeface="Arial"/>
                          <a:ea typeface="+mn-ea"/>
                          <a:cs typeface="+mn-cs"/>
                        </a:rPr>
                        <a:t>5991-4938CHCN</a:t>
                      </a:r>
                    </a:p>
                  </a:txBody>
                  <a:tcPr anchor="ctr"/>
                </a:tc>
                <a:extLst>
                  <a:ext uri="{0D108BD9-81ED-4DB2-BD59-A6C34878D82A}">
                    <a16:rowId xmlns:a16="http://schemas.microsoft.com/office/drawing/2014/main" val="10010"/>
                  </a:ext>
                </a:extLst>
              </a:tr>
              <a:tr h="133477">
                <a:tc>
                  <a:txBody>
                    <a:bodyPr/>
                    <a:lstStyle/>
                    <a:p>
                      <a:pPr marL="0" algn="l" defTabSz="685800">
                        <a:buNone/>
                      </a:pPr>
                      <a:r>
                        <a:rPr lang="en-US" sz="1000" b="0" i="0">
                          <a:solidFill>
                            <a:schemeClr val="dk1"/>
                          </a:solidFill>
                          <a:latin typeface="Arial"/>
                          <a:ea typeface="+mn-ea"/>
                          <a:cs typeface="+mn-cs"/>
                        </a:rPr>
                        <a:t>应用</a:t>
                      </a:r>
                    </a:p>
                  </a:txBody>
                  <a:tcPr anchor="ctr"/>
                </a:tc>
                <a:tc>
                  <a:txBody>
                    <a:bodyPr/>
                    <a:lstStyle/>
                    <a:p>
                      <a:pPr marL="0" marR="0" indent="0" algn="l" defTabSz="914400">
                        <a:lnSpc>
                          <a:spcPct val="100000"/>
                        </a:lnSpc>
                        <a:spcBef>
                          <a:spcPts val="0"/>
                        </a:spcBef>
                        <a:spcAft>
                          <a:spcPts val="0"/>
                        </a:spcAft>
                        <a:buNone/>
                      </a:pPr>
                      <a:r>
                        <a:rPr lang="en-US" sz="1000" b="0" i="0" u="none">
                          <a:solidFill>
                            <a:schemeClr val="dk1"/>
                          </a:solidFill>
                          <a:latin typeface="Arial"/>
                          <a:ea typeface="+mn-ea"/>
                          <a:cs typeface="+mn-cs"/>
                          <a:hlinkClick r:id="rId16"/>
                        </a:rPr>
                        <a:t>使用 Agilent 7700s ICP-MS 直接分析高纯盐酸中的痕量金属杂质</a:t>
                      </a:r>
                    </a:p>
                  </a:txBody>
                  <a:tcPr anchor="ctr"/>
                </a:tc>
                <a:tc>
                  <a:txBody>
                    <a:bodyPr/>
                    <a:lstStyle/>
                    <a:p>
                      <a:pPr marL="0" marR="0" indent="0" algn="l" defTabSz="914400">
                        <a:lnSpc>
                          <a:spcPct val="100000"/>
                        </a:lnSpc>
                        <a:spcBef>
                          <a:spcPts val="0"/>
                        </a:spcBef>
                        <a:spcAft>
                          <a:spcPts val="0"/>
                        </a:spcAft>
                        <a:buNone/>
                      </a:pPr>
                      <a:r>
                        <a:rPr lang="en-US" sz="1000" b="0" i="0" dirty="0">
                          <a:solidFill>
                            <a:schemeClr val="dk1"/>
                          </a:solidFill>
                          <a:latin typeface="Arial"/>
                          <a:ea typeface="+mn-ea"/>
                          <a:cs typeface="+mn-cs"/>
                        </a:rPr>
                        <a:t>5990-7354EN</a:t>
                      </a:r>
                    </a:p>
                  </a:txBody>
                  <a:tcPr anchor="ctr"/>
                </a:tc>
                <a:extLst>
                  <a:ext uri="{0D108BD9-81ED-4DB2-BD59-A6C34878D82A}">
                    <a16:rowId xmlns:a16="http://schemas.microsoft.com/office/drawing/2014/main" val="10011"/>
                  </a:ext>
                </a:extLst>
              </a:tr>
              <a:tr h="0">
                <a:tc>
                  <a:txBody>
                    <a:bodyPr/>
                    <a:lstStyle/>
                    <a:p>
                      <a:pPr marL="0" algn="l" defTabSz="685800">
                        <a:buNone/>
                      </a:pPr>
                      <a:r>
                        <a:rPr lang="en-US" sz="1000" b="0" i="0">
                          <a:solidFill>
                            <a:schemeClr val="dk1"/>
                          </a:solidFill>
                          <a:latin typeface="Arial"/>
                          <a:ea typeface="+mn-ea"/>
                          <a:cs typeface="+mn-cs"/>
                        </a:rPr>
                        <a:t>应用文集</a:t>
                      </a:r>
                    </a:p>
                  </a:txBody>
                  <a:tcPr anchor="ctr"/>
                </a:tc>
                <a:tc>
                  <a:txBody>
                    <a:bodyPr/>
                    <a:lstStyle/>
                    <a:p>
                      <a:pPr marL="0" marR="0" indent="0" algn="l" defTabSz="914400">
                        <a:lnSpc>
                          <a:spcPct val="100000"/>
                        </a:lnSpc>
                        <a:spcBef>
                          <a:spcPts val="0"/>
                        </a:spcBef>
                        <a:spcAft>
                          <a:spcPts val="0"/>
                        </a:spcAft>
                        <a:buNone/>
                      </a:pPr>
                      <a:r>
                        <a:rPr lang="en-US" sz="1000" b="0" i="0" dirty="0" err="1">
                          <a:solidFill>
                            <a:schemeClr val="dk1"/>
                          </a:solidFill>
                          <a:latin typeface="Arial"/>
                          <a:ea typeface="+mn-ea"/>
                          <a:cs typeface="+mn-cs"/>
                          <a:hlinkClick r:id="rId17"/>
                        </a:rPr>
                        <a:t>安捷伦形态分析产品样本（第</a:t>
                      </a:r>
                      <a:r>
                        <a:rPr lang="en-US" sz="1000" b="0" i="0" dirty="0">
                          <a:solidFill>
                            <a:schemeClr val="dk1"/>
                          </a:solidFill>
                          <a:latin typeface="Arial"/>
                          <a:ea typeface="+mn-ea"/>
                          <a:cs typeface="+mn-cs"/>
                          <a:hlinkClick r:id="rId17"/>
                        </a:rPr>
                        <a:t> 2</a:t>
                      </a:r>
                      <a:r>
                        <a:rPr lang="en-US" sz="1000" b="0" i="0" baseline="30000" dirty="0">
                          <a:solidFill>
                            <a:schemeClr val="dk1"/>
                          </a:solidFill>
                          <a:latin typeface="Arial"/>
                          <a:ea typeface="+mn-ea"/>
                          <a:cs typeface="+mn-cs"/>
                          <a:hlinkClick r:id="rId17"/>
                        </a:rPr>
                        <a:t> </a:t>
                      </a:r>
                      <a:r>
                        <a:rPr lang="en-US" sz="1000" b="0" i="0" dirty="0">
                          <a:solidFill>
                            <a:schemeClr val="dk1"/>
                          </a:solidFill>
                          <a:latin typeface="Arial"/>
                          <a:ea typeface="+mn-ea"/>
                          <a:cs typeface="+mn-cs"/>
                          <a:hlinkClick r:id="rId17"/>
                        </a:rPr>
                        <a:t> 版）</a:t>
                      </a:r>
                      <a:endParaRPr lang="en-US" sz="1000" b="0" i="0" dirty="0">
                        <a:solidFill>
                          <a:schemeClr val="dk1"/>
                        </a:solidFill>
                        <a:latin typeface="Arial"/>
                        <a:ea typeface="+mn-ea"/>
                        <a:cs typeface="+mn-cs"/>
                      </a:endParaRPr>
                    </a:p>
                  </a:txBody>
                  <a:tcPr anchor="ctr"/>
                </a:tc>
                <a:tc>
                  <a:txBody>
                    <a:bodyPr/>
                    <a:lstStyle/>
                    <a:p>
                      <a:pPr marL="0" marR="0" indent="0" algn="l" defTabSz="914400">
                        <a:lnSpc>
                          <a:spcPct val="100000"/>
                        </a:lnSpc>
                        <a:spcBef>
                          <a:spcPts val="0"/>
                        </a:spcBef>
                        <a:spcAft>
                          <a:spcPts val="0"/>
                        </a:spcAft>
                        <a:buNone/>
                      </a:pPr>
                      <a:r>
                        <a:rPr lang="en-US" sz="1000" b="0" i="0">
                          <a:solidFill>
                            <a:schemeClr val="dk1"/>
                          </a:solidFill>
                          <a:latin typeface="Arial"/>
                          <a:ea typeface="+mn-ea"/>
                          <a:cs typeface="+mn-cs"/>
                        </a:rPr>
                        <a:t>5990-9473EN</a:t>
                      </a:r>
                    </a:p>
                  </a:txBody>
                  <a:tcPr anchor="ctr"/>
                </a:tc>
                <a:extLst>
                  <a:ext uri="{0D108BD9-81ED-4DB2-BD59-A6C34878D82A}">
                    <a16:rowId xmlns:a16="http://schemas.microsoft.com/office/drawing/2014/main" val="10012"/>
                  </a:ext>
                </a:extLst>
              </a:tr>
              <a:tr h="141469">
                <a:tc>
                  <a:txBody>
                    <a:bodyPr/>
                    <a:lstStyle/>
                    <a:p>
                      <a:pPr marL="0" algn="l" defTabSz="685800">
                        <a:buNone/>
                      </a:pPr>
                      <a:r>
                        <a:rPr lang="en-US" sz="1000" b="0" i="0">
                          <a:solidFill>
                            <a:schemeClr val="dk1"/>
                          </a:solidFill>
                          <a:latin typeface="Arial"/>
                          <a:ea typeface="+mn-ea"/>
                          <a:cs typeface="+mn-cs"/>
                        </a:rPr>
                        <a:t>产品样本</a:t>
                      </a:r>
                    </a:p>
                  </a:txBody>
                  <a:tcPr anchor="ctr"/>
                </a:tc>
                <a:tc>
                  <a:txBody>
                    <a:bodyPr/>
                    <a:lstStyle/>
                    <a:p>
                      <a:pPr marL="0" marR="0" indent="0" algn="l" defTabSz="685800">
                        <a:lnSpc>
                          <a:spcPct val="100000"/>
                        </a:lnSpc>
                        <a:spcBef>
                          <a:spcPts val="0"/>
                        </a:spcBef>
                        <a:spcAft>
                          <a:spcPts val="0"/>
                        </a:spcAft>
                        <a:buNone/>
                      </a:pPr>
                      <a:r>
                        <a:rPr lang="en-US" sz="1000" b="0" i="0" dirty="0" err="1">
                          <a:solidFill>
                            <a:srgbClr val="4D4D4D"/>
                          </a:solidFill>
                          <a:latin typeface="Arial"/>
                          <a:ea typeface="+mn-ea"/>
                          <a:cs typeface="+mn-cs"/>
                          <a:hlinkClick r:id="rId18"/>
                        </a:rPr>
                        <a:t>原子光谱系列</a:t>
                      </a:r>
                      <a:r>
                        <a:rPr lang="zh-CN" altLang="en-US" sz="1000" b="0" i="0" dirty="0">
                          <a:solidFill>
                            <a:srgbClr val="4D4D4D"/>
                          </a:solidFill>
                          <a:latin typeface="+mn-lt"/>
                          <a:ea typeface="+mn-ea"/>
                          <a:cs typeface="+mn-cs"/>
                          <a:hlinkClick r:id="rId18"/>
                        </a:rPr>
                        <a:t>手册</a:t>
                      </a:r>
                      <a:endParaRPr lang="en-US" sz="1000" b="0" i="0" dirty="0">
                        <a:solidFill>
                          <a:srgbClr val="4D4D4D"/>
                        </a:solidFill>
                        <a:latin typeface="Arial"/>
                        <a:ea typeface="+mn-ea"/>
                        <a:cs typeface="+mn-cs"/>
                        <a:hlinkClick r:id="rId18"/>
                      </a:endParaRPr>
                    </a:p>
                  </a:txBody>
                  <a:tcPr anchor="ctr"/>
                </a:tc>
                <a:tc>
                  <a:txBody>
                    <a:bodyPr/>
                    <a:lstStyle/>
                    <a:p>
                      <a:pPr marL="0" marR="0" indent="0" algn="l" defTabSz="914400">
                        <a:lnSpc>
                          <a:spcPct val="100000"/>
                        </a:lnSpc>
                        <a:spcBef>
                          <a:spcPts val="0"/>
                        </a:spcBef>
                        <a:spcAft>
                          <a:spcPts val="0"/>
                        </a:spcAft>
                        <a:buNone/>
                      </a:pPr>
                      <a:r>
                        <a:rPr lang="en-US" sz="1000" b="0" i="0">
                          <a:solidFill>
                            <a:schemeClr val="dk1"/>
                          </a:solidFill>
                          <a:latin typeface="Arial"/>
                          <a:ea typeface="+mn-ea"/>
                          <a:cs typeface="+mn-cs"/>
                        </a:rPr>
                        <a:t>5990-6443CHCN</a:t>
                      </a:r>
                    </a:p>
                  </a:txBody>
                  <a:tcPr anchor="ctr"/>
                </a:tc>
                <a:extLst>
                  <a:ext uri="{0D108BD9-81ED-4DB2-BD59-A6C34878D82A}">
                    <a16:rowId xmlns:a16="http://schemas.microsoft.com/office/drawing/2014/main" val="10013"/>
                  </a:ext>
                </a:extLst>
              </a:tr>
              <a:tr h="0">
                <a:tc>
                  <a:txBody>
                    <a:bodyPr/>
                    <a:lstStyle/>
                    <a:p>
                      <a:pPr marL="0" algn="l" defTabSz="685800">
                        <a:buNone/>
                      </a:pPr>
                      <a:r>
                        <a:rPr lang="en-US" sz="1000" b="0" i="0">
                          <a:solidFill>
                            <a:schemeClr val="dk1"/>
                          </a:solidFill>
                          <a:latin typeface="Arial"/>
                          <a:ea typeface="+mn-ea"/>
                          <a:cs typeface="+mn-cs"/>
                        </a:rPr>
                        <a:t>网页</a:t>
                      </a:r>
                    </a:p>
                  </a:txBody>
                  <a:tcPr anchor="ctr"/>
                </a:tc>
                <a:tc>
                  <a:txBody>
                    <a:bodyPr/>
                    <a:lstStyle/>
                    <a:p>
                      <a:pPr marL="0" marR="0" indent="0" algn="l" defTabSz="685800">
                        <a:lnSpc>
                          <a:spcPct val="100000"/>
                        </a:lnSpc>
                        <a:spcBef>
                          <a:spcPts val="0"/>
                        </a:spcBef>
                        <a:spcAft>
                          <a:spcPts val="0"/>
                        </a:spcAft>
                        <a:buNone/>
                      </a:pPr>
                      <a:r>
                        <a:rPr lang="en-US" sz="1000" b="0" i="0" dirty="0" err="1">
                          <a:solidFill>
                            <a:srgbClr val="4D4D4D"/>
                          </a:solidFill>
                          <a:latin typeface="Arial"/>
                          <a:ea typeface="+mn-ea"/>
                          <a:cs typeface="+mn-cs"/>
                          <a:hlinkClick r:id="rId19"/>
                        </a:rPr>
                        <a:t>CHROMacademy</a:t>
                      </a:r>
                      <a:r>
                        <a:rPr lang="en-US" sz="1000" b="0" i="0" dirty="0">
                          <a:solidFill>
                            <a:srgbClr val="4D4D4D"/>
                          </a:solidFill>
                          <a:latin typeface="Arial"/>
                          <a:ea typeface="+mn-ea"/>
                          <a:cs typeface="+mn-cs"/>
                        </a:rPr>
                        <a:t> — </a:t>
                      </a:r>
                      <a:r>
                        <a:rPr lang="en-US" sz="1000" b="0" i="0" dirty="0" err="1">
                          <a:solidFill>
                            <a:srgbClr val="4D4D4D"/>
                          </a:solidFill>
                          <a:latin typeface="Arial"/>
                          <a:ea typeface="+mn-ea"/>
                          <a:cs typeface="+mn-cs"/>
                        </a:rPr>
                        <a:t>学生和大学教职工可免费访问在线课程</a:t>
                      </a:r>
                      <a:endParaRPr lang="en-US" sz="1000" b="0" i="0" dirty="0">
                        <a:solidFill>
                          <a:srgbClr val="4D4D4D"/>
                        </a:solidFill>
                        <a:latin typeface="Arial"/>
                        <a:ea typeface="+mn-ea"/>
                        <a:cs typeface="+mn-cs"/>
                      </a:endParaRPr>
                    </a:p>
                  </a:txBody>
                  <a:tcPr anchor="ctr"/>
                </a:tc>
                <a:tc>
                  <a:txBody>
                    <a:bodyPr/>
                    <a:lstStyle/>
                    <a:p>
                      <a:endParaRPr lang="en-US" sz="1000" dirty="0"/>
                    </a:p>
                  </a:txBody>
                  <a:tcPr anchor="ctr"/>
                </a:tc>
                <a:extLst>
                  <a:ext uri="{0D108BD9-81ED-4DB2-BD59-A6C34878D82A}">
                    <a16:rowId xmlns:a16="http://schemas.microsoft.com/office/drawing/2014/main" val="10014"/>
                  </a:ext>
                </a:extLst>
              </a:tr>
              <a:tr h="0">
                <a:tc>
                  <a:txBody>
                    <a:bodyPr/>
                    <a:lstStyle/>
                    <a:p>
                      <a:pPr marL="0" algn="l" defTabSz="685800">
                        <a:buNone/>
                      </a:pPr>
                      <a:r>
                        <a:rPr lang="en-US" sz="1000" b="0" i="0">
                          <a:solidFill>
                            <a:srgbClr val="4D4D4D"/>
                          </a:solidFill>
                          <a:latin typeface="Arial"/>
                          <a:ea typeface="+mn-ea"/>
                          <a:cs typeface="+mn-cs"/>
                        </a:rPr>
                        <a:t>视频与图像</a:t>
                      </a:r>
                    </a:p>
                  </a:txBody>
                  <a:tcPr anchor="ctr"/>
                </a:tc>
                <a:tc>
                  <a:txBody>
                    <a:bodyPr/>
                    <a:lstStyle/>
                    <a:p>
                      <a:pPr marL="0" marR="0" indent="0" algn="l" defTabSz="685800">
                        <a:lnSpc>
                          <a:spcPct val="100000"/>
                        </a:lnSpc>
                        <a:spcBef>
                          <a:spcPts val="0"/>
                        </a:spcBef>
                        <a:spcAft>
                          <a:spcPts val="0"/>
                        </a:spcAft>
                        <a:buNone/>
                      </a:pPr>
                      <a:r>
                        <a:rPr lang="en-US" sz="1000" b="0" i="0">
                          <a:solidFill>
                            <a:srgbClr val="4D4D4D"/>
                          </a:solidFill>
                          <a:latin typeface="Arial"/>
                          <a:ea typeface="+mn-ea"/>
                          <a:cs typeface="+mn-cs"/>
                          <a:hlinkClick r:id="rId20"/>
                        </a:rPr>
                        <a:t>www.agilent.com/chem/teachingresources</a:t>
                      </a:r>
                      <a:r>
                        <a:rPr lang="en-US" sz="1000" b="0" i="0">
                          <a:solidFill>
                            <a:srgbClr val="4D4D4D"/>
                          </a:solidFill>
                          <a:latin typeface="Arial"/>
                          <a:ea typeface="+mn-ea"/>
                          <a:cs typeface="+mn-cs"/>
                        </a:rPr>
                        <a:t> </a:t>
                      </a:r>
                    </a:p>
                  </a:txBody>
                  <a:tcPr anchor="ctr"/>
                </a:tc>
                <a:tc>
                  <a:txBody>
                    <a:bodyPr/>
                    <a:lstStyle/>
                    <a:p>
                      <a:endParaRPr lang="en-US" sz="1000" dirty="0"/>
                    </a:p>
                  </a:txBody>
                  <a:tcPr anchor="ctr"/>
                </a:tc>
                <a:extLst>
                  <a:ext uri="{0D108BD9-81ED-4DB2-BD59-A6C34878D82A}">
                    <a16:rowId xmlns:a16="http://schemas.microsoft.com/office/drawing/2014/main" val="10015"/>
                  </a:ext>
                </a:extLst>
              </a:tr>
            </a:tbl>
          </a:graphicData>
        </a:graphic>
      </p:graphicFrame>
      <p:grpSp>
        <p:nvGrpSpPr>
          <p:cNvPr id="5" name="Group 4"/>
          <p:cNvGrpSpPr/>
          <p:nvPr/>
        </p:nvGrpSpPr>
        <p:grpSpPr>
          <a:xfrm>
            <a:off x="0" y="6085641"/>
            <a:ext cx="619067" cy="246221"/>
            <a:chOff x="1689099" y="6028267"/>
            <a:chExt cx="1087983" cy="246221"/>
          </a:xfrm>
        </p:grpSpPr>
        <p:sp>
          <p:nvSpPr>
            <p:cNvPr id="6" name="Action Button: Custom 5">
              <a:hlinkClick r:id="rId21"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hevron 7">
              <a:hlinkClick r:id="rId21"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Chevron 8">
              <a:hlinkClick r:id="rId21"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hlinkClick r:id="rId21"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sz="1000" b="1" i="0" dirty="0">
                <a:solidFill>
                  <a:srgbClr val="FFFFFF"/>
                </a:solidFill>
                <a:latin typeface="Arial"/>
                <a:ea typeface="+mn-ea"/>
                <a:cs typeface="+mn-cs"/>
              </a:endParaRPr>
            </a:p>
          </p:txBody>
        </p:sp>
      </p:grpSp>
    </p:spTree>
    <p:extLst>
      <p:ext uri="{BB962C8B-B14F-4D97-AF65-F5344CB8AC3E}">
        <p14:creationId xmlns:p14="http://schemas.microsoft.com/office/powerpoint/2010/main" val="2474669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0" y="6085641"/>
            <a:ext cx="619067" cy="246221"/>
            <a:chOff x="1689099" y="6028267"/>
            <a:chExt cx="1087983" cy="246221"/>
          </a:xfrm>
        </p:grpSpPr>
        <p:sp>
          <p:nvSpPr>
            <p:cNvPr id="3" name="Action Button: Custom 2">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hevron 3">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Chevron 4">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a:hlinkClick r:id="rId3"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sz="1000" b="1" i="0" dirty="0">
                <a:solidFill>
                  <a:srgbClr val="FFFFFF"/>
                </a:solidFill>
                <a:latin typeface="Arial"/>
                <a:ea typeface="+mn-ea"/>
                <a:cs typeface="+mn-cs"/>
              </a:endParaRPr>
            </a:p>
          </p:txBody>
        </p:sp>
      </p:grpSp>
      <p:sp>
        <p:nvSpPr>
          <p:cNvPr id="7" name="TextBox 6"/>
          <p:cNvSpPr txBox="1"/>
          <p:nvPr/>
        </p:nvSpPr>
        <p:spPr>
          <a:xfrm>
            <a:off x="4656666" y="2607738"/>
            <a:ext cx="3623734" cy="923330"/>
          </a:xfrm>
          <a:prstGeom prst="rect">
            <a:avLst/>
          </a:prstGeom>
          <a:noFill/>
        </p:spPr>
        <p:txBody>
          <a:bodyPr wrap="square" rtlCol="0">
            <a:spAutoFit/>
          </a:bodyPr>
          <a:lstStyle/>
          <a:p>
            <a:pPr algn="ctr" defTabSz="914400">
              <a:buNone/>
            </a:pPr>
            <a:r>
              <a:rPr lang="en-US" sz="5200" b="1" i="0" dirty="0" err="1">
                <a:solidFill>
                  <a:srgbClr val="FFD700"/>
                </a:solidFill>
                <a:latin typeface="Arial Narrow"/>
                <a:ea typeface="+mn-ea"/>
                <a:cs typeface="Arial Narrow"/>
              </a:rPr>
              <a:t>谢</a:t>
            </a:r>
            <a:r>
              <a:rPr lang="en-US" sz="5200" b="1" dirty="0" err="1">
                <a:solidFill>
                  <a:srgbClr val="FFD700"/>
                </a:solidFill>
                <a:latin typeface="Arial Narrow"/>
                <a:cs typeface="Arial Narrow"/>
              </a:rPr>
              <a:t>谢</a:t>
            </a:r>
            <a:endParaRPr lang="en-US" sz="5200" b="1" dirty="0">
              <a:solidFill>
                <a:srgbClr val="FFD700"/>
              </a:solidFill>
              <a:latin typeface="Arial Narrow"/>
              <a:cs typeface="Arial Narrow"/>
            </a:endParaRPr>
          </a:p>
        </p:txBody>
      </p:sp>
      <p:sp>
        <p:nvSpPr>
          <p:cNvPr id="9" name="矩形 8"/>
          <p:cNvSpPr/>
          <p:nvPr/>
        </p:nvSpPr>
        <p:spPr>
          <a:xfrm>
            <a:off x="7115720" y="6026044"/>
            <a:ext cx="1731564" cy="261610"/>
          </a:xfrm>
          <a:prstGeom prst="rect">
            <a:avLst/>
          </a:prstGeom>
        </p:spPr>
        <p:txBody>
          <a:bodyPr wrap="none">
            <a:spAutoFit/>
          </a:bodyPr>
          <a:lstStyle/>
          <a:p>
            <a:r>
              <a:rPr lang="zh-CN" altLang="en-US" sz="1100" dirty="0">
                <a:solidFill>
                  <a:schemeClr val="bg1"/>
                </a:solidFill>
              </a:rPr>
              <a:t>出版号 </a:t>
            </a:r>
            <a:r>
              <a:rPr lang="en-US" altLang="zh-CN" sz="1100" dirty="0">
                <a:solidFill>
                  <a:schemeClr val="bg1"/>
                </a:solidFill>
              </a:rPr>
              <a:t>5991-6593CHCN</a:t>
            </a:r>
            <a:endParaRPr lang="zh-CN" altLang="en-US" sz="1100" dirty="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pPr algn="l" defTabSz="685800">
              <a:spcBef>
                <a:spcPts val="1"/>
              </a:spcBef>
              <a:spcAft>
                <a:spcPts val="300"/>
              </a:spcAft>
              <a:buNone/>
            </a:pPr>
            <a:r>
              <a:rPr lang="en-US" sz="3400" b="0" i="0">
                <a:solidFill>
                  <a:srgbClr val="000000"/>
                </a:solidFill>
                <a:latin typeface="Arial Narrow"/>
                <a:ea typeface="+mj-ea"/>
                <a:cs typeface="Arial Narrow"/>
              </a:rPr>
              <a:t>缩写词</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78865696"/>
              </p:ext>
            </p:extLst>
          </p:nvPr>
        </p:nvGraphicFramePr>
        <p:xfrm>
          <a:off x="228600" y="1612800"/>
          <a:ext cx="4140000" cy="388800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3225600">
                  <a:extLst>
                    <a:ext uri="{9D8B030D-6E8A-4147-A177-3AD203B41FA5}">
                      <a16:colId xmlns:a16="http://schemas.microsoft.com/office/drawing/2014/main" val="20001"/>
                    </a:ext>
                  </a:extLst>
                </a:gridCol>
              </a:tblGrid>
              <a:tr h="324000">
                <a:tc>
                  <a:txBody>
                    <a:bodyPr/>
                    <a:lstStyle/>
                    <a:p>
                      <a:pPr marL="0" algn="l" defTabSz="685800">
                        <a:buNone/>
                      </a:pPr>
                      <a:r>
                        <a:rPr lang="en-US" sz="1300" b="1" i="0">
                          <a:solidFill>
                            <a:schemeClr val="lt1"/>
                          </a:solidFill>
                          <a:latin typeface="Arial"/>
                          <a:ea typeface="+mn-ea"/>
                          <a:cs typeface="+mn-cs"/>
                        </a:rPr>
                        <a:t>缩写</a:t>
                      </a:r>
                    </a:p>
                  </a:txBody>
                  <a:tcPr anchor="ctr">
                    <a:lnL w="9525" cap="flat" cmpd="sng" algn="ctr">
                      <a:solidFill>
                        <a:srgbClr val="0085D5"/>
                      </a:solidFill>
                      <a:prstDash val="solid"/>
                      <a:round/>
                      <a:headEnd type="none" w="med" len="med"/>
                      <a:tailEnd type="none" w="med" len="med"/>
                    </a:lnL>
                    <a:lnR w="12700" cmpd="sng">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solidFill>
                      <a:srgbClr val="0085D5"/>
                    </a:solidFill>
                  </a:tcPr>
                </a:tc>
                <a:tc>
                  <a:txBody>
                    <a:bodyPr/>
                    <a:lstStyle/>
                    <a:p>
                      <a:pPr marL="0" algn="l" defTabSz="685800">
                        <a:buNone/>
                      </a:pPr>
                      <a:r>
                        <a:rPr lang="en-US" sz="1300" b="1" i="0">
                          <a:solidFill>
                            <a:srgbClr val="FFFFFF"/>
                          </a:solidFill>
                          <a:latin typeface="Arial"/>
                          <a:ea typeface="+mn-ea"/>
                          <a:cs typeface="+mn-cs"/>
                        </a:rPr>
                        <a:t>定义</a:t>
                      </a:r>
                    </a:p>
                  </a:txBody>
                  <a:tcPr anchor="ctr">
                    <a:lnL w="12700" cmpd="sng">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solidFill>
                      <a:srgbClr val="0085D5"/>
                    </a:solidFill>
                  </a:tcPr>
                </a:tc>
                <a:extLst>
                  <a:ext uri="{0D108BD9-81ED-4DB2-BD59-A6C34878D82A}">
                    <a16:rowId xmlns:a16="http://schemas.microsoft.com/office/drawing/2014/main" val="10000"/>
                  </a:ext>
                </a:extLst>
              </a:tr>
              <a:tr h="324000">
                <a:tc>
                  <a:txBody>
                    <a:bodyPr/>
                    <a:lstStyle/>
                    <a:p>
                      <a:pPr marL="0" marR="0" indent="0" algn="l" defTabSz="685800">
                        <a:lnSpc>
                          <a:spcPct val="100000"/>
                        </a:lnSpc>
                        <a:spcBef>
                          <a:spcPts val="0"/>
                        </a:spcBef>
                        <a:spcAft>
                          <a:spcPts val="0"/>
                        </a:spcAft>
                        <a:buNone/>
                      </a:pPr>
                      <a:r>
                        <a:rPr lang="en-US" sz="1300" b="0" i="0">
                          <a:solidFill>
                            <a:srgbClr val="4D4D4D"/>
                          </a:solidFill>
                          <a:latin typeface="Arial"/>
                          <a:ea typeface="+mn-ea"/>
                          <a:cs typeface="+mn-cs"/>
                        </a:rPr>
                        <a:t>A</a:t>
                      </a:r>
                    </a:p>
                  </a:txBody>
                  <a:tcPr anchor="ctr">
                    <a:lnL w="9525" cap="flat" cmpd="sng" algn="ctr">
                      <a:solidFill>
                        <a:srgbClr val="0085D5"/>
                      </a:solidFill>
                      <a:prstDash val="solid"/>
                      <a:round/>
                      <a:headEnd type="none" w="med" len="med"/>
                      <a:tailEnd type="none" w="med" len="med"/>
                    </a:lnL>
                    <a:lnR w="12700" cmpd="sng">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a:lnSpc>
                          <a:spcPct val="100000"/>
                        </a:lnSpc>
                        <a:spcBef>
                          <a:spcPts val="0"/>
                        </a:spcBef>
                        <a:spcAft>
                          <a:spcPts val="0"/>
                        </a:spcAft>
                        <a:buNone/>
                      </a:pPr>
                      <a:r>
                        <a:rPr lang="en-US" sz="1300" b="0" i="0">
                          <a:solidFill>
                            <a:schemeClr val="dk1"/>
                          </a:solidFill>
                          <a:latin typeface="Arial"/>
                          <a:ea typeface="+mn-ea"/>
                          <a:cs typeface="+mn-cs"/>
                        </a:rPr>
                        <a:t>吸光度</a:t>
                      </a:r>
                    </a:p>
                  </a:txBody>
                  <a:tcPr anchor="ctr">
                    <a:lnL w="12700" cmpd="sng">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000">
                <a:tc>
                  <a:txBody>
                    <a:bodyPr/>
                    <a:lstStyle/>
                    <a:p>
                      <a:pPr marL="0" marR="0" indent="0" algn="l" defTabSz="685800">
                        <a:lnSpc>
                          <a:spcPct val="100000"/>
                        </a:lnSpc>
                        <a:spcBef>
                          <a:spcPts val="0"/>
                        </a:spcBef>
                        <a:spcAft>
                          <a:spcPts val="0"/>
                        </a:spcAft>
                        <a:buNone/>
                      </a:pPr>
                      <a:r>
                        <a:rPr lang="en-US" sz="1300" b="0" i="0">
                          <a:solidFill>
                            <a:srgbClr val="4D4D4D"/>
                          </a:solidFill>
                          <a:latin typeface="Arial"/>
                          <a:ea typeface="+mn-ea"/>
                          <a:cs typeface="+mn-cs"/>
                        </a:rPr>
                        <a:t>AAS</a:t>
                      </a:r>
                    </a:p>
                  </a:txBody>
                  <a:tcPr anchor="ctr">
                    <a:lnL w="9525" cap="flat" cmpd="sng" algn="ctr">
                      <a:solidFill>
                        <a:srgbClr val="0085D5"/>
                      </a:solidFill>
                      <a:prstDash val="solid"/>
                      <a:round/>
                      <a:headEnd type="none" w="med" len="med"/>
                      <a:tailEnd type="none" w="med" len="med"/>
                    </a:lnL>
                    <a:lnR w="12700" cmpd="sng">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a:lnSpc>
                          <a:spcPct val="100000"/>
                        </a:lnSpc>
                        <a:spcBef>
                          <a:spcPts val="0"/>
                        </a:spcBef>
                        <a:spcAft>
                          <a:spcPts val="0"/>
                        </a:spcAft>
                        <a:buNone/>
                      </a:pPr>
                      <a:r>
                        <a:rPr lang="en-GB" sz="1300" b="0" i="0">
                          <a:solidFill>
                            <a:schemeClr val="dk1"/>
                          </a:solidFill>
                          <a:latin typeface="Arial"/>
                          <a:ea typeface="+mn-ea"/>
                          <a:cs typeface="+mn-cs"/>
                        </a:rPr>
                        <a:t>原子吸收光谱 </a:t>
                      </a:r>
                    </a:p>
                  </a:txBody>
                  <a:tcPr anchor="ctr">
                    <a:lnL w="12700" cmpd="sng">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000">
                <a:tc>
                  <a:txBody>
                    <a:bodyPr/>
                    <a:lstStyle/>
                    <a:p>
                      <a:pPr marL="0" marR="0" indent="0" algn="l" defTabSz="685800">
                        <a:lnSpc>
                          <a:spcPct val="100000"/>
                        </a:lnSpc>
                        <a:spcBef>
                          <a:spcPts val="0"/>
                        </a:spcBef>
                        <a:spcAft>
                          <a:spcPts val="0"/>
                        </a:spcAft>
                        <a:buNone/>
                      </a:pPr>
                      <a:r>
                        <a:rPr lang="en-US" sz="1300" b="0" i="0">
                          <a:solidFill>
                            <a:srgbClr val="4D4D4D"/>
                          </a:solidFill>
                          <a:latin typeface="Arial"/>
                          <a:ea typeface="+mn-ea"/>
                          <a:cs typeface="+mn-cs"/>
                        </a:rPr>
                        <a:t>AES</a:t>
                      </a:r>
                    </a:p>
                  </a:txBody>
                  <a:tcPr anchor="ctr">
                    <a:lnL w="9525" cap="flat" cmpd="sng" algn="ctr">
                      <a:solidFill>
                        <a:srgbClr val="0085D5"/>
                      </a:solidFill>
                      <a:prstDash val="solid"/>
                      <a:round/>
                      <a:headEnd type="none" w="med" len="med"/>
                      <a:tailEnd type="none" w="med" len="med"/>
                    </a:lnL>
                    <a:lnR w="12700" cmpd="sng">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a:lnSpc>
                          <a:spcPct val="100000"/>
                        </a:lnSpc>
                        <a:spcBef>
                          <a:spcPts val="0"/>
                        </a:spcBef>
                        <a:spcAft>
                          <a:spcPts val="0"/>
                        </a:spcAft>
                        <a:buNone/>
                      </a:pPr>
                      <a:r>
                        <a:rPr lang="en-GB" sz="1300" b="0" i="0">
                          <a:solidFill>
                            <a:schemeClr val="dk1"/>
                          </a:solidFill>
                          <a:latin typeface="Arial"/>
                          <a:ea typeface="+mn-ea"/>
                          <a:cs typeface="+mn-cs"/>
                        </a:rPr>
                        <a:t>原子发射光谱 </a:t>
                      </a:r>
                    </a:p>
                  </a:txBody>
                  <a:tcPr anchor="ctr">
                    <a:lnL w="12700" cmpd="sng">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4000">
                <a:tc>
                  <a:txBody>
                    <a:bodyPr/>
                    <a:lstStyle/>
                    <a:p>
                      <a:pPr marL="0" marR="0" indent="0" algn="l" defTabSz="685800">
                        <a:lnSpc>
                          <a:spcPct val="100000"/>
                        </a:lnSpc>
                        <a:spcBef>
                          <a:spcPts val="0"/>
                        </a:spcBef>
                        <a:spcAft>
                          <a:spcPts val="0"/>
                        </a:spcAft>
                        <a:buNone/>
                      </a:pPr>
                      <a:r>
                        <a:rPr lang="en-US" sz="1300" b="0" i="0">
                          <a:solidFill>
                            <a:srgbClr val="4D4D4D"/>
                          </a:solidFill>
                          <a:latin typeface="Arial"/>
                          <a:ea typeface="+mn-ea"/>
                          <a:cs typeface="+mn-cs"/>
                        </a:rPr>
                        <a:t>b</a:t>
                      </a:r>
                    </a:p>
                  </a:txBody>
                  <a:tcPr anchor="ctr">
                    <a:lnL w="9525" cap="flat" cmpd="sng" algn="ctr">
                      <a:solidFill>
                        <a:srgbClr val="0085D5"/>
                      </a:solidFill>
                      <a:prstDash val="solid"/>
                      <a:round/>
                      <a:headEnd type="none" w="med" len="med"/>
                      <a:tailEnd type="none" w="med" len="med"/>
                    </a:lnL>
                    <a:lnR w="12700" cmpd="sng">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a:lnSpc>
                          <a:spcPct val="100000"/>
                        </a:lnSpc>
                        <a:spcBef>
                          <a:spcPts val="0"/>
                        </a:spcBef>
                        <a:spcAft>
                          <a:spcPts val="0"/>
                        </a:spcAft>
                        <a:buNone/>
                      </a:pPr>
                      <a:r>
                        <a:rPr lang="en-US" sz="1300" b="0" i="0">
                          <a:solidFill>
                            <a:schemeClr val="dk1"/>
                          </a:solidFill>
                          <a:latin typeface="Arial"/>
                          <a:ea typeface="+mn-ea"/>
                          <a:cs typeface="+mn-cs"/>
                        </a:rPr>
                        <a:t>光程</a:t>
                      </a:r>
                      <a:r>
                        <a:rPr lang="en-US" sz="1300" b="0" i="0" baseline="0">
                          <a:solidFill>
                            <a:schemeClr val="dk1"/>
                          </a:solidFill>
                          <a:latin typeface="Arial"/>
                          <a:ea typeface="+mn-ea"/>
                          <a:cs typeface="+mn-cs"/>
                        </a:rPr>
                        <a:t> (cm)</a:t>
                      </a:r>
                    </a:p>
                  </a:txBody>
                  <a:tcPr anchor="ctr">
                    <a:lnL w="12700" cmpd="sng">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4000">
                <a:tc>
                  <a:txBody>
                    <a:bodyPr/>
                    <a:lstStyle/>
                    <a:p>
                      <a:pPr marL="0" marR="0" indent="0" algn="l" defTabSz="685800">
                        <a:lnSpc>
                          <a:spcPct val="100000"/>
                        </a:lnSpc>
                        <a:spcBef>
                          <a:spcPts val="0"/>
                        </a:spcBef>
                        <a:spcAft>
                          <a:spcPts val="0"/>
                        </a:spcAft>
                        <a:buNone/>
                      </a:pPr>
                      <a:r>
                        <a:rPr lang="en-US" sz="1300" b="0" i="0">
                          <a:solidFill>
                            <a:srgbClr val="4D4D4D"/>
                          </a:solidFill>
                          <a:latin typeface="Arial"/>
                          <a:ea typeface="+mn-ea"/>
                          <a:cs typeface="+mn-cs"/>
                        </a:rPr>
                        <a:t>c</a:t>
                      </a:r>
                    </a:p>
                  </a:txBody>
                  <a:tcPr anchor="ctr">
                    <a:lnL w="9525" cap="flat" cmpd="sng" algn="ctr">
                      <a:solidFill>
                        <a:srgbClr val="0085D5"/>
                      </a:solidFill>
                      <a:prstDash val="solid"/>
                      <a:round/>
                      <a:headEnd type="none" w="med" len="med"/>
                      <a:tailEnd type="none" w="med" len="med"/>
                    </a:lnL>
                    <a:lnR w="12700" cmpd="sng">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a:lnSpc>
                          <a:spcPct val="100000"/>
                        </a:lnSpc>
                        <a:spcBef>
                          <a:spcPts val="0"/>
                        </a:spcBef>
                        <a:spcAft>
                          <a:spcPts val="0"/>
                        </a:spcAft>
                        <a:buNone/>
                      </a:pPr>
                      <a:r>
                        <a:rPr lang="en-US" sz="1300" b="0" i="0">
                          <a:solidFill>
                            <a:schemeClr val="dk1"/>
                          </a:solidFill>
                          <a:latin typeface="Arial"/>
                          <a:ea typeface="+mn-ea"/>
                          <a:cs typeface="+mn-cs"/>
                        </a:rPr>
                        <a:t>光速 (3 </a:t>
                      </a:r>
                      <a:r>
                        <a:rPr lang="en-US" sz="1300" b="0" i="0">
                          <a:solidFill>
                            <a:schemeClr val="dk1"/>
                          </a:solidFill>
                          <a:latin typeface="Arial"/>
                          <a:ea typeface="+mn-ea"/>
                          <a:cs typeface="+mn-cs"/>
                          <a:sym typeface="Symbol"/>
                        </a:rPr>
                        <a:t></a:t>
                      </a:r>
                      <a:r>
                        <a:rPr lang="en-US" sz="1300" b="0" i="0">
                          <a:solidFill>
                            <a:schemeClr val="dk1"/>
                          </a:solidFill>
                          <a:latin typeface="Arial"/>
                          <a:ea typeface="+mn-ea"/>
                          <a:cs typeface="+mn-cs"/>
                        </a:rPr>
                        <a:t> 10</a:t>
                      </a:r>
                      <a:r>
                        <a:rPr lang="en-US" sz="1300" b="0" i="0" baseline="30000">
                          <a:solidFill>
                            <a:schemeClr val="dk1"/>
                          </a:solidFill>
                          <a:latin typeface="Arial"/>
                          <a:ea typeface="+mn-ea"/>
                          <a:cs typeface="+mn-cs"/>
                        </a:rPr>
                        <a:t>8</a:t>
                      </a:r>
                      <a:r>
                        <a:rPr lang="en-US" sz="1300" b="0" i="0">
                          <a:solidFill>
                            <a:schemeClr val="dk1"/>
                          </a:solidFill>
                          <a:latin typeface="Arial"/>
                          <a:ea typeface="+mn-ea"/>
                          <a:cs typeface="+mn-cs"/>
                        </a:rPr>
                        <a:t> ms</a:t>
                      </a:r>
                      <a:r>
                        <a:rPr lang="en-US" sz="1300" b="0" i="0" baseline="30000">
                          <a:solidFill>
                            <a:schemeClr val="dk1"/>
                          </a:solidFill>
                          <a:latin typeface="Arial"/>
                          <a:ea typeface="+mn-ea"/>
                          <a:cs typeface="+mn-cs"/>
                        </a:rPr>
                        <a:t>-1</a:t>
                      </a:r>
                      <a:r>
                        <a:rPr lang="en-US" sz="1300" b="0" i="0">
                          <a:solidFill>
                            <a:schemeClr val="dk1"/>
                          </a:solidFill>
                          <a:latin typeface="Arial"/>
                          <a:ea typeface="+mn-ea"/>
                          <a:cs typeface="+mn-cs"/>
                        </a:rPr>
                        <a:t>)</a:t>
                      </a:r>
                    </a:p>
                  </a:txBody>
                  <a:tcPr anchor="ctr">
                    <a:lnL w="12700" cmpd="sng">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24000">
                <a:tc>
                  <a:txBody>
                    <a:bodyPr/>
                    <a:lstStyle/>
                    <a:p>
                      <a:pPr marL="0" marR="0" indent="0" algn="l" defTabSz="685800">
                        <a:lnSpc>
                          <a:spcPct val="100000"/>
                        </a:lnSpc>
                        <a:spcBef>
                          <a:spcPts val="0"/>
                        </a:spcBef>
                        <a:spcAft>
                          <a:spcPts val="0"/>
                        </a:spcAft>
                        <a:buNone/>
                      </a:pPr>
                      <a:r>
                        <a:rPr lang="en-US" sz="1300" b="0" i="0">
                          <a:solidFill>
                            <a:srgbClr val="4D4D4D"/>
                          </a:solidFill>
                          <a:latin typeface="Symbol"/>
                          <a:ea typeface="+mn-ea"/>
                          <a:cs typeface="+mn-cs"/>
                        </a:rPr>
                        <a:t>e</a:t>
                      </a:r>
                    </a:p>
                  </a:txBody>
                  <a:tcPr anchor="ctr">
                    <a:lnL w="9525" cap="flat" cmpd="sng" algn="ctr">
                      <a:solidFill>
                        <a:srgbClr val="0085D5"/>
                      </a:solidFill>
                      <a:prstDash val="solid"/>
                      <a:round/>
                      <a:headEnd type="none" w="med" len="med"/>
                      <a:tailEnd type="none" w="med" len="med"/>
                    </a:lnL>
                    <a:lnR w="12700" cmpd="sng">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a:lnSpc>
                          <a:spcPct val="100000"/>
                        </a:lnSpc>
                        <a:spcBef>
                          <a:spcPts val="0"/>
                        </a:spcBef>
                        <a:spcAft>
                          <a:spcPts val="0"/>
                        </a:spcAft>
                        <a:buNone/>
                      </a:pPr>
                      <a:r>
                        <a:rPr lang="en-US" sz="1300" b="0" i="0">
                          <a:solidFill>
                            <a:schemeClr val="dk1"/>
                          </a:solidFill>
                          <a:latin typeface="Arial"/>
                          <a:ea typeface="+mn-ea"/>
                          <a:cs typeface="+mn-cs"/>
                        </a:rPr>
                        <a:t>消光系数或摩尔吸收系数 (Lmol</a:t>
                      </a:r>
                      <a:r>
                        <a:rPr lang="en-US" sz="1300" b="0" i="0" baseline="30000">
                          <a:solidFill>
                            <a:schemeClr val="dk1"/>
                          </a:solidFill>
                          <a:latin typeface="Arial"/>
                          <a:ea typeface="+mn-ea"/>
                          <a:cs typeface="+mn-cs"/>
                        </a:rPr>
                        <a:t>-1</a:t>
                      </a:r>
                      <a:r>
                        <a:rPr lang="en-US" sz="1300" b="0" i="0">
                          <a:solidFill>
                            <a:schemeClr val="dk1"/>
                          </a:solidFill>
                          <a:latin typeface="Arial"/>
                          <a:ea typeface="+mn-ea"/>
                          <a:cs typeface="+mn-cs"/>
                        </a:rPr>
                        <a:t>cm</a:t>
                      </a:r>
                      <a:r>
                        <a:rPr lang="en-US" sz="1300" b="0" i="0" baseline="30000">
                          <a:solidFill>
                            <a:schemeClr val="dk1"/>
                          </a:solidFill>
                          <a:latin typeface="Arial"/>
                          <a:ea typeface="+mn-ea"/>
                          <a:cs typeface="+mn-cs"/>
                        </a:rPr>
                        <a:t>-1</a:t>
                      </a:r>
                      <a:r>
                        <a:rPr lang="en-US" sz="1300" b="0" i="0">
                          <a:solidFill>
                            <a:schemeClr val="dk1"/>
                          </a:solidFill>
                          <a:latin typeface="Arial"/>
                          <a:ea typeface="+mn-ea"/>
                          <a:cs typeface="+mn-cs"/>
                        </a:rPr>
                        <a:t>)</a:t>
                      </a:r>
                    </a:p>
                  </a:txBody>
                  <a:tcPr anchor="ctr">
                    <a:lnL w="12700" cmpd="sng">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4000">
                <a:tc>
                  <a:txBody>
                    <a:bodyPr/>
                    <a:lstStyle/>
                    <a:p>
                      <a:pPr marL="0" algn="l" defTabSz="685800">
                        <a:buNone/>
                      </a:pPr>
                      <a:r>
                        <a:rPr lang="en-US" sz="1300" b="0" i="0">
                          <a:solidFill>
                            <a:srgbClr val="4D4D4D"/>
                          </a:solidFill>
                          <a:latin typeface="Arial"/>
                          <a:ea typeface="+mn-ea"/>
                          <a:cs typeface="+mn-cs"/>
                        </a:rPr>
                        <a:t>E</a:t>
                      </a:r>
                    </a:p>
                  </a:txBody>
                  <a:tcPr anchor="ctr">
                    <a:lnL w="9525" cap="flat" cmpd="sng" algn="ctr">
                      <a:solidFill>
                        <a:srgbClr val="0085D5"/>
                      </a:solidFill>
                      <a:prstDash val="solid"/>
                      <a:round/>
                      <a:headEnd type="none" w="med" len="med"/>
                      <a:tailEnd type="none" w="med" len="med"/>
                    </a:lnL>
                    <a:lnR w="12700" cmpd="sng">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685800">
                        <a:buNone/>
                      </a:pPr>
                      <a:r>
                        <a:rPr lang="en-US" sz="1300" b="0" i="0">
                          <a:solidFill>
                            <a:schemeClr val="dk1"/>
                          </a:solidFill>
                          <a:latin typeface="Arial"/>
                          <a:ea typeface="+mn-ea"/>
                          <a:cs typeface="+mn-cs"/>
                        </a:rPr>
                        <a:t>振荡电场</a:t>
                      </a:r>
                    </a:p>
                  </a:txBody>
                  <a:tcPr anchor="ctr">
                    <a:lnL w="12700" cmpd="sng">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24000">
                <a:tc>
                  <a:txBody>
                    <a:bodyPr/>
                    <a:lstStyle/>
                    <a:p>
                      <a:pPr marL="0" algn="l" defTabSz="685800">
                        <a:buNone/>
                      </a:pPr>
                      <a:r>
                        <a:rPr lang="en-US" sz="1300" b="0" i="1">
                          <a:solidFill>
                            <a:srgbClr val="4D4D4D"/>
                          </a:solidFill>
                          <a:latin typeface="Arial"/>
                          <a:ea typeface="+mn-ea"/>
                          <a:cs typeface="+mn-cs"/>
                        </a:rPr>
                        <a:t>E</a:t>
                      </a:r>
                    </a:p>
                  </a:txBody>
                  <a:tcPr anchor="ctr">
                    <a:lnL w="9525" cap="flat" cmpd="sng" algn="ctr">
                      <a:solidFill>
                        <a:srgbClr val="0085D5"/>
                      </a:solidFill>
                      <a:prstDash val="solid"/>
                      <a:round/>
                      <a:headEnd type="none" w="med" len="med"/>
                      <a:tailEnd type="none" w="med" len="med"/>
                    </a:lnL>
                    <a:lnR w="12700" cmpd="sng">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685800">
                        <a:buNone/>
                      </a:pPr>
                      <a:r>
                        <a:rPr lang="en-US" sz="1300" b="0" i="0">
                          <a:solidFill>
                            <a:schemeClr val="dk1"/>
                          </a:solidFill>
                          <a:latin typeface="Arial"/>
                          <a:ea typeface="+mn-ea"/>
                          <a:cs typeface="+mn-cs"/>
                        </a:rPr>
                        <a:t>能量</a:t>
                      </a:r>
                    </a:p>
                  </a:txBody>
                  <a:tcPr anchor="ctr">
                    <a:lnL w="12700" cmpd="sng">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4000">
                <a:tc>
                  <a:txBody>
                    <a:bodyPr/>
                    <a:lstStyle/>
                    <a:p>
                      <a:pPr marL="0" algn="l" defTabSz="685800">
                        <a:buNone/>
                      </a:pPr>
                      <a:r>
                        <a:rPr lang="en-US" sz="1300" b="0" i="0" baseline="0">
                          <a:solidFill>
                            <a:srgbClr val="4D4D4D"/>
                          </a:solidFill>
                          <a:latin typeface="Arial"/>
                          <a:ea typeface="+mn-ea"/>
                          <a:cs typeface="+mn-cs"/>
                        </a:rPr>
                        <a:t>h</a:t>
                      </a:r>
                    </a:p>
                  </a:txBody>
                  <a:tcPr anchor="ctr">
                    <a:lnL w="9525" cap="flat" cmpd="sng" algn="ctr">
                      <a:solidFill>
                        <a:srgbClr val="0085D5"/>
                      </a:solidFill>
                      <a:prstDash val="solid"/>
                      <a:round/>
                      <a:headEnd type="none" w="med" len="med"/>
                      <a:tailEnd type="none" w="med" len="med"/>
                    </a:lnL>
                    <a:lnR w="12700" cmpd="sng">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a:lnSpc>
                          <a:spcPct val="100000"/>
                        </a:lnSpc>
                        <a:spcBef>
                          <a:spcPts val="0"/>
                        </a:spcBef>
                        <a:spcAft>
                          <a:spcPts val="0"/>
                        </a:spcAft>
                        <a:buNone/>
                      </a:pPr>
                      <a:r>
                        <a:rPr lang="en-US" sz="1300" b="0" i="0">
                          <a:solidFill>
                            <a:schemeClr val="dk1"/>
                          </a:solidFill>
                          <a:latin typeface="Arial"/>
                          <a:ea typeface="+mn-ea"/>
                          <a:cs typeface="+mn-cs"/>
                        </a:rPr>
                        <a:t>普朗克常数 (6.62 </a:t>
                      </a:r>
                      <a:r>
                        <a:rPr lang="en-US" sz="1300" b="0" i="0">
                          <a:solidFill>
                            <a:schemeClr val="dk1"/>
                          </a:solidFill>
                          <a:latin typeface="Arial"/>
                          <a:ea typeface="+mn-ea"/>
                          <a:cs typeface="+mn-cs"/>
                          <a:sym typeface="Symbol"/>
                        </a:rPr>
                        <a:t></a:t>
                      </a:r>
                      <a:r>
                        <a:rPr lang="en-US" sz="1300" b="0" i="0">
                          <a:solidFill>
                            <a:schemeClr val="dk1"/>
                          </a:solidFill>
                          <a:latin typeface="Arial"/>
                          <a:ea typeface="+mn-ea"/>
                          <a:cs typeface="+mn-cs"/>
                        </a:rPr>
                        <a:t> 10</a:t>
                      </a:r>
                      <a:r>
                        <a:rPr lang="en-US" sz="1300" b="0" i="0" baseline="30000">
                          <a:solidFill>
                            <a:schemeClr val="dk1"/>
                          </a:solidFill>
                          <a:latin typeface="Arial"/>
                          <a:ea typeface="+mn-ea"/>
                          <a:cs typeface="+mn-cs"/>
                        </a:rPr>
                        <a:t>-34</a:t>
                      </a:r>
                      <a:r>
                        <a:rPr lang="en-US" sz="1300" b="0" i="0">
                          <a:solidFill>
                            <a:schemeClr val="dk1"/>
                          </a:solidFill>
                          <a:latin typeface="Arial"/>
                          <a:ea typeface="+mn-ea"/>
                          <a:cs typeface="+mn-cs"/>
                        </a:rPr>
                        <a:t> Js)</a:t>
                      </a:r>
                    </a:p>
                  </a:txBody>
                  <a:tcPr anchor="ctr">
                    <a:lnL w="12700" cmpd="sng">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24000">
                <a:tc>
                  <a:txBody>
                    <a:bodyPr/>
                    <a:lstStyle/>
                    <a:p>
                      <a:pPr marL="0" algn="l" defTabSz="685800">
                        <a:buNone/>
                      </a:pPr>
                      <a:r>
                        <a:rPr lang="en-US" sz="1300" b="0" i="0">
                          <a:solidFill>
                            <a:schemeClr val="dk1"/>
                          </a:solidFill>
                          <a:latin typeface="Arial"/>
                          <a:ea typeface="+mn-ea"/>
                          <a:cs typeface="+mn-cs"/>
                        </a:rPr>
                        <a:t>I</a:t>
                      </a:r>
                    </a:p>
                  </a:txBody>
                  <a:tcPr anchor="ctr">
                    <a:lnL w="9525" cap="flat" cmpd="sng" algn="ctr">
                      <a:solidFill>
                        <a:srgbClr val="0085D5"/>
                      </a:solidFill>
                      <a:prstDash val="solid"/>
                      <a:round/>
                      <a:headEnd type="none" w="med" len="med"/>
                      <a:tailEnd type="none" w="med" len="med"/>
                    </a:lnL>
                    <a:lnR w="12700" cmpd="sng">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685800">
                        <a:buNone/>
                      </a:pPr>
                      <a:r>
                        <a:rPr lang="en-US" sz="1300" b="0" i="0">
                          <a:solidFill>
                            <a:schemeClr val="dk1"/>
                          </a:solidFill>
                          <a:latin typeface="Arial"/>
                          <a:ea typeface="+mn-ea"/>
                          <a:cs typeface="+mn-cs"/>
                        </a:rPr>
                        <a:t>透射辐射 </a:t>
                      </a:r>
                    </a:p>
                  </a:txBody>
                  <a:tcPr anchor="ctr">
                    <a:lnL w="12700" cmpd="sng">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24000">
                <a:tc>
                  <a:txBody>
                    <a:bodyPr/>
                    <a:lstStyle/>
                    <a:p>
                      <a:pPr marL="0" algn="l" defTabSz="685800">
                        <a:buNone/>
                      </a:pPr>
                      <a:r>
                        <a:rPr lang="en-US" sz="1300" b="0" i="0">
                          <a:solidFill>
                            <a:schemeClr val="dk1"/>
                          </a:solidFill>
                          <a:latin typeface="Arial"/>
                          <a:ea typeface="+mn-ea"/>
                          <a:cs typeface="+mn-cs"/>
                        </a:rPr>
                        <a:t>I</a:t>
                      </a:r>
                      <a:r>
                        <a:rPr lang="en-US" sz="1300" b="0" i="0" baseline="-25000">
                          <a:solidFill>
                            <a:schemeClr val="dk1"/>
                          </a:solidFill>
                          <a:latin typeface="Arial"/>
                          <a:ea typeface="+mn-ea"/>
                          <a:cs typeface="+mn-cs"/>
                        </a:rPr>
                        <a:t>0</a:t>
                      </a:r>
                    </a:p>
                  </a:txBody>
                  <a:tcPr anchor="ctr">
                    <a:lnL w="9525" cap="flat" cmpd="sng" algn="ctr">
                      <a:solidFill>
                        <a:srgbClr val="0085D5"/>
                      </a:solidFill>
                      <a:prstDash val="solid"/>
                      <a:round/>
                      <a:headEnd type="none" w="med" len="med"/>
                      <a:tailEnd type="none" w="med" len="med"/>
                    </a:lnL>
                    <a:lnR w="12700" cmpd="sng">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685800">
                        <a:buNone/>
                      </a:pPr>
                      <a:r>
                        <a:rPr lang="en-US" sz="1300" b="0" i="0" dirty="0" err="1">
                          <a:solidFill>
                            <a:schemeClr val="dk1"/>
                          </a:solidFill>
                          <a:latin typeface="Arial"/>
                          <a:ea typeface="+mn-ea"/>
                          <a:cs typeface="+mn-cs"/>
                        </a:rPr>
                        <a:t>入射辐射</a:t>
                      </a:r>
                      <a:endParaRPr lang="en-US" sz="1300" b="0" i="0" dirty="0">
                        <a:solidFill>
                          <a:schemeClr val="dk1"/>
                        </a:solidFill>
                        <a:latin typeface="Arial"/>
                        <a:ea typeface="+mn-ea"/>
                        <a:cs typeface="+mn-cs"/>
                      </a:endParaRPr>
                    </a:p>
                  </a:txBody>
                  <a:tcPr anchor="ctr">
                    <a:lnL w="12700" cmpd="sng">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graphicFrame>
        <p:nvGraphicFramePr>
          <p:cNvPr id="8" name="Content Placeholder 6"/>
          <p:cNvGraphicFramePr>
            <a:graphicFrameLocks/>
          </p:cNvGraphicFramePr>
          <p:nvPr>
            <p:extLst>
              <p:ext uri="{D42A27DB-BD31-4B8C-83A1-F6EECF244321}">
                <p14:modId xmlns:p14="http://schemas.microsoft.com/office/powerpoint/2010/main" val="3859036577"/>
              </p:ext>
            </p:extLst>
          </p:nvPr>
        </p:nvGraphicFramePr>
        <p:xfrm>
          <a:off x="4752000" y="1612800"/>
          <a:ext cx="4140000" cy="3573154"/>
        </p:xfrm>
        <a:graphic>
          <a:graphicData uri="http://schemas.openxmlformats.org/drawingml/2006/table">
            <a:tbl>
              <a:tblPr firstRow="1" bandRow="1">
                <a:tableStyleId>{5C22544A-7EE6-4342-B048-85BDC9FD1C3A}</a:tableStyleId>
              </a:tblPr>
              <a:tblGrid>
                <a:gridCol w="1100160">
                  <a:extLst>
                    <a:ext uri="{9D8B030D-6E8A-4147-A177-3AD203B41FA5}">
                      <a16:colId xmlns:a16="http://schemas.microsoft.com/office/drawing/2014/main" val="20000"/>
                    </a:ext>
                  </a:extLst>
                </a:gridCol>
                <a:gridCol w="3039840">
                  <a:extLst>
                    <a:ext uri="{9D8B030D-6E8A-4147-A177-3AD203B41FA5}">
                      <a16:colId xmlns:a16="http://schemas.microsoft.com/office/drawing/2014/main" val="20001"/>
                    </a:ext>
                  </a:extLst>
                </a:gridCol>
              </a:tblGrid>
              <a:tr h="333154">
                <a:tc>
                  <a:txBody>
                    <a:bodyPr/>
                    <a:lstStyle/>
                    <a:p>
                      <a:pPr marL="0" algn="l" defTabSz="685800">
                        <a:buNone/>
                      </a:pPr>
                      <a:r>
                        <a:rPr lang="en-US" sz="1300" b="1" i="0" dirty="0" err="1">
                          <a:solidFill>
                            <a:schemeClr val="lt1"/>
                          </a:solidFill>
                          <a:latin typeface="Arial"/>
                          <a:ea typeface="+mn-ea"/>
                          <a:cs typeface="+mn-cs"/>
                        </a:rPr>
                        <a:t>缩写</a:t>
                      </a:r>
                      <a:endParaRPr lang="en-US" sz="1300" b="1" i="0" dirty="0">
                        <a:solidFill>
                          <a:schemeClr val="lt1"/>
                        </a:solidFill>
                        <a:latin typeface="Arial"/>
                        <a:ea typeface="+mn-ea"/>
                        <a:cs typeface="+mn-cs"/>
                      </a:endParaRPr>
                    </a:p>
                  </a:txBody>
                  <a:tcPr marR="72000" anchor="ctr">
                    <a:lnL w="9525" cap="flat" cmpd="sng" algn="ctr">
                      <a:solidFill>
                        <a:srgbClr val="0085D5"/>
                      </a:solidFill>
                      <a:prstDash val="solid"/>
                      <a:round/>
                      <a:headEnd type="none" w="med" len="med"/>
                      <a:tailEnd type="none" w="med" len="med"/>
                    </a:lnL>
                    <a:lnR w="12700" cmpd="sng">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solidFill>
                      <a:srgbClr val="0085D5"/>
                    </a:solidFill>
                  </a:tcPr>
                </a:tc>
                <a:tc>
                  <a:txBody>
                    <a:bodyPr/>
                    <a:lstStyle/>
                    <a:p>
                      <a:pPr marL="0" algn="l" defTabSz="685800">
                        <a:buNone/>
                      </a:pPr>
                      <a:r>
                        <a:rPr lang="en-US" sz="1300" b="1" i="0">
                          <a:solidFill>
                            <a:schemeClr val="lt1"/>
                          </a:solidFill>
                          <a:latin typeface="Arial"/>
                          <a:ea typeface="+mn-ea"/>
                          <a:cs typeface="+mn-cs"/>
                        </a:rPr>
                        <a:t>定义</a:t>
                      </a:r>
                    </a:p>
                  </a:txBody>
                  <a:tcPr marL="108000" anchor="ctr">
                    <a:lnL w="12700" cmpd="sng">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solidFill>
                      <a:srgbClr val="0085D5"/>
                    </a:solidFill>
                  </a:tcPr>
                </a:tc>
                <a:extLst>
                  <a:ext uri="{0D108BD9-81ED-4DB2-BD59-A6C34878D82A}">
                    <a16:rowId xmlns:a16="http://schemas.microsoft.com/office/drawing/2014/main" val="10000"/>
                  </a:ext>
                </a:extLst>
              </a:tr>
              <a:tr h="324000">
                <a:tc>
                  <a:txBody>
                    <a:bodyPr/>
                    <a:lstStyle/>
                    <a:p>
                      <a:pPr marL="0" algn="l" defTabSz="685800">
                        <a:buNone/>
                      </a:pPr>
                      <a:r>
                        <a:rPr lang="en-US" sz="1300" b="0" i="0">
                          <a:solidFill>
                            <a:srgbClr val="4D4D4D"/>
                          </a:solidFill>
                          <a:latin typeface="Arial"/>
                          <a:ea typeface="+mn-ea"/>
                          <a:cs typeface="+mn-cs"/>
                        </a:rPr>
                        <a:t>ICP-OES</a:t>
                      </a:r>
                    </a:p>
                  </a:txBody>
                  <a:tcPr marR="72000" anchor="ctr">
                    <a:lnL w="9525" cap="flat" cmpd="sng" algn="ctr">
                      <a:solidFill>
                        <a:srgbClr val="0085D5"/>
                      </a:solidFill>
                      <a:prstDash val="solid"/>
                      <a:round/>
                      <a:headEnd type="none" w="med" len="med"/>
                      <a:tailEnd type="none" w="med" len="med"/>
                    </a:lnL>
                    <a:lnR w="12700" cmpd="sng">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685800">
                        <a:buNone/>
                      </a:pPr>
                      <a:r>
                        <a:rPr lang="en-US" sz="1300" b="0" i="0" dirty="0" err="1">
                          <a:solidFill>
                            <a:schemeClr val="dk1"/>
                          </a:solidFill>
                          <a:latin typeface="Arial"/>
                          <a:ea typeface="+mn-ea"/>
                          <a:cs typeface="+mn-cs"/>
                        </a:rPr>
                        <a:t>电感耦合等离子体发射光谱</a:t>
                      </a:r>
                      <a:endParaRPr lang="en-US" sz="1300" b="0" i="0" dirty="0">
                        <a:solidFill>
                          <a:schemeClr val="dk1"/>
                        </a:solidFill>
                        <a:latin typeface="Arial"/>
                        <a:ea typeface="+mn-ea"/>
                        <a:cs typeface="+mn-cs"/>
                      </a:endParaRPr>
                    </a:p>
                  </a:txBody>
                  <a:tcPr marL="108000" anchor="ctr">
                    <a:lnL w="12700" cmpd="sng">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000">
                <a:tc>
                  <a:txBody>
                    <a:bodyPr/>
                    <a:lstStyle/>
                    <a:p>
                      <a:pPr marL="0" algn="l" defTabSz="685800">
                        <a:buNone/>
                      </a:pPr>
                      <a:r>
                        <a:rPr lang="en-US" sz="1300" b="0" i="0">
                          <a:solidFill>
                            <a:schemeClr val="dk1"/>
                          </a:solidFill>
                          <a:latin typeface="Arial"/>
                          <a:ea typeface="+mn-ea"/>
                          <a:cs typeface="+mn-cs"/>
                        </a:rPr>
                        <a:t>ICP-MS</a:t>
                      </a:r>
                    </a:p>
                  </a:txBody>
                  <a:tcPr marR="72000" anchor="ctr">
                    <a:lnL w="9525" cap="flat" cmpd="sng" algn="ctr">
                      <a:solidFill>
                        <a:srgbClr val="0085D5"/>
                      </a:solidFill>
                      <a:prstDash val="solid"/>
                      <a:round/>
                      <a:headEnd type="none" w="med" len="med"/>
                      <a:tailEnd type="none" w="med" len="med"/>
                    </a:lnL>
                    <a:lnR w="12700" cmpd="sng">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685800">
                        <a:buNone/>
                      </a:pPr>
                      <a:r>
                        <a:rPr lang="en-US" sz="1300" b="0" i="0">
                          <a:solidFill>
                            <a:schemeClr val="dk1"/>
                          </a:solidFill>
                          <a:latin typeface="Arial"/>
                          <a:ea typeface="+mn-ea"/>
                          <a:cs typeface="+mn-cs"/>
                        </a:rPr>
                        <a:t>电感耦合等离子体原子质谱仪</a:t>
                      </a:r>
                    </a:p>
                  </a:txBody>
                  <a:tcPr marL="108000" anchor="ctr">
                    <a:lnL w="12700" cmpd="sng">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000">
                <a:tc>
                  <a:txBody>
                    <a:bodyPr/>
                    <a:lstStyle/>
                    <a:p>
                      <a:pPr marL="0" marR="0" indent="0" algn="l" defTabSz="685800">
                        <a:lnSpc>
                          <a:spcPct val="100000"/>
                        </a:lnSpc>
                        <a:spcBef>
                          <a:spcPts val="0"/>
                        </a:spcBef>
                        <a:spcAft>
                          <a:spcPts val="0"/>
                        </a:spcAft>
                        <a:buNone/>
                      </a:pPr>
                      <a:r>
                        <a:rPr lang="en-US" sz="1300" b="0" i="0">
                          <a:solidFill>
                            <a:schemeClr val="dk1"/>
                          </a:solidFill>
                          <a:latin typeface="Arial"/>
                          <a:ea typeface="+mn-ea"/>
                          <a:cs typeface="+mn-cs"/>
                        </a:rPr>
                        <a:t>SQ</a:t>
                      </a:r>
                    </a:p>
                  </a:txBody>
                  <a:tcPr marR="72000" anchor="ctr">
                    <a:lnL w="9525" cap="flat" cmpd="sng" algn="ctr">
                      <a:solidFill>
                        <a:srgbClr val="0085D5"/>
                      </a:solidFill>
                      <a:prstDash val="solid"/>
                      <a:round/>
                      <a:headEnd type="none" w="med" len="med"/>
                      <a:tailEnd type="none" w="med" len="med"/>
                    </a:lnL>
                    <a:lnR w="12700" cmpd="sng">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a:lnSpc>
                          <a:spcPct val="100000"/>
                        </a:lnSpc>
                        <a:spcBef>
                          <a:spcPts val="0"/>
                        </a:spcBef>
                        <a:spcAft>
                          <a:spcPts val="0"/>
                        </a:spcAft>
                        <a:buNone/>
                      </a:pPr>
                      <a:r>
                        <a:rPr lang="en-US" sz="1300" b="0" i="0">
                          <a:solidFill>
                            <a:schemeClr val="dk1"/>
                          </a:solidFill>
                          <a:latin typeface="Arial"/>
                          <a:ea typeface="+mn-ea"/>
                          <a:cs typeface="+mn-cs"/>
                        </a:rPr>
                        <a:t>单四极杆质谱</a:t>
                      </a:r>
                    </a:p>
                  </a:txBody>
                  <a:tcPr marL="108000" anchor="ctr">
                    <a:lnL w="12700" cmpd="sng">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4000">
                <a:tc>
                  <a:txBody>
                    <a:bodyPr/>
                    <a:lstStyle/>
                    <a:p>
                      <a:pPr marL="0" marR="0" indent="0" algn="l" defTabSz="685800">
                        <a:lnSpc>
                          <a:spcPct val="100000"/>
                        </a:lnSpc>
                        <a:spcBef>
                          <a:spcPts val="0"/>
                        </a:spcBef>
                        <a:spcAft>
                          <a:spcPts val="0"/>
                        </a:spcAft>
                        <a:buNone/>
                      </a:pPr>
                      <a:r>
                        <a:rPr lang="en-US" sz="1300" b="0" i="0">
                          <a:solidFill>
                            <a:schemeClr val="dk1"/>
                          </a:solidFill>
                          <a:latin typeface="Arial"/>
                          <a:ea typeface="+mn-ea"/>
                          <a:cs typeface="+mn-cs"/>
                        </a:rPr>
                        <a:t>MS/MS</a:t>
                      </a:r>
                    </a:p>
                  </a:txBody>
                  <a:tcPr marR="72000" anchor="ctr">
                    <a:lnL w="9525" cap="flat" cmpd="sng" algn="ctr">
                      <a:solidFill>
                        <a:srgbClr val="0085D5"/>
                      </a:solidFill>
                      <a:prstDash val="solid"/>
                      <a:round/>
                      <a:headEnd type="none" w="med" len="med"/>
                      <a:tailEnd type="none" w="med" len="med"/>
                    </a:lnL>
                    <a:lnR w="12700" cmpd="sng">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a:lnSpc>
                          <a:spcPct val="100000"/>
                        </a:lnSpc>
                        <a:spcBef>
                          <a:spcPts val="0"/>
                        </a:spcBef>
                        <a:spcAft>
                          <a:spcPts val="0"/>
                        </a:spcAft>
                        <a:buNone/>
                      </a:pPr>
                      <a:r>
                        <a:rPr lang="en-US" sz="1300" b="0" i="0">
                          <a:solidFill>
                            <a:schemeClr val="dk1"/>
                          </a:solidFill>
                          <a:latin typeface="Arial"/>
                          <a:ea typeface="+mn-ea"/>
                          <a:cs typeface="+mn-cs"/>
                        </a:rPr>
                        <a:t>三重四极杆质谱</a:t>
                      </a:r>
                    </a:p>
                  </a:txBody>
                  <a:tcPr marL="108000" anchor="ctr">
                    <a:lnL w="12700" cmpd="sng">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4000">
                <a:tc>
                  <a:txBody>
                    <a:bodyPr/>
                    <a:lstStyle/>
                    <a:p>
                      <a:pPr marL="0" marR="0" indent="0" algn="l" defTabSz="685800">
                        <a:lnSpc>
                          <a:spcPct val="100000"/>
                        </a:lnSpc>
                        <a:spcBef>
                          <a:spcPts val="0"/>
                        </a:spcBef>
                        <a:spcAft>
                          <a:spcPts val="0"/>
                        </a:spcAft>
                        <a:buNone/>
                      </a:pPr>
                      <a:r>
                        <a:rPr lang="en-US" sz="1300" b="0" i="0">
                          <a:solidFill>
                            <a:srgbClr val="4D4D4D"/>
                          </a:solidFill>
                          <a:latin typeface="Arial"/>
                          <a:ea typeface="+mn-ea"/>
                          <a:cs typeface="+mn-cs"/>
                        </a:rPr>
                        <a:t>M</a:t>
                      </a:r>
                    </a:p>
                  </a:txBody>
                  <a:tcPr marR="72000" anchor="ctr">
                    <a:lnL w="9525" cap="flat" cmpd="sng" algn="ctr">
                      <a:solidFill>
                        <a:srgbClr val="0085D5"/>
                      </a:solidFill>
                      <a:prstDash val="solid"/>
                      <a:round/>
                      <a:headEnd type="none" w="med" len="med"/>
                      <a:tailEnd type="none" w="med" len="med"/>
                    </a:lnL>
                    <a:lnR w="12700" cmpd="sng">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a:lnSpc>
                          <a:spcPct val="100000"/>
                        </a:lnSpc>
                        <a:spcBef>
                          <a:spcPts val="0"/>
                        </a:spcBef>
                        <a:spcAft>
                          <a:spcPts val="0"/>
                        </a:spcAft>
                        <a:buNone/>
                      </a:pPr>
                      <a:r>
                        <a:rPr lang="en-US" sz="1300" b="0" i="0">
                          <a:solidFill>
                            <a:schemeClr val="dk1"/>
                          </a:solidFill>
                          <a:latin typeface="Arial"/>
                          <a:ea typeface="+mn-ea"/>
                          <a:cs typeface="+mn-cs"/>
                        </a:rPr>
                        <a:t>振荡磁场</a:t>
                      </a:r>
                    </a:p>
                  </a:txBody>
                  <a:tcPr marL="108000" anchor="ctr">
                    <a:lnL w="12700" cmpd="sng">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24000">
                <a:tc>
                  <a:txBody>
                    <a:bodyPr/>
                    <a:lstStyle/>
                    <a:p>
                      <a:pPr marL="0" marR="0" indent="0" algn="l" defTabSz="685800">
                        <a:lnSpc>
                          <a:spcPct val="100000"/>
                        </a:lnSpc>
                        <a:spcBef>
                          <a:spcPts val="0"/>
                        </a:spcBef>
                        <a:spcAft>
                          <a:spcPts val="0"/>
                        </a:spcAft>
                        <a:buNone/>
                      </a:pPr>
                      <a:r>
                        <a:rPr lang="en-US" sz="1300" b="0" i="0">
                          <a:solidFill>
                            <a:srgbClr val="4D4D4D"/>
                          </a:solidFill>
                          <a:latin typeface="Arial"/>
                          <a:ea typeface="+mn-ea"/>
                          <a:cs typeface="+mn-cs"/>
                        </a:rPr>
                        <a:t>MP-AES</a:t>
                      </a:r>
                    </a:p>
                  </a:txBody>
                  <a:tcPr marR="72000" anchor="ctr">
                    <a:lnL w="9525" cap="flat" cmpd="sng" algn="ctr">
                      <a:solidFill>
                        <a:srgbClr val="0085D5"/>
                      </a:solidFill>
                      <a:prstDash val="solid"/>
                      <a:round/>
                      <a:headEnd type="none" w="med" len="med"/>
                      <a:tailEnd type="none" w="med" len="med"/>
                    </a:lnL>
                    <a:lnR w="12700" cmpd="sng">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685800">
                        <a:buNone/>
                      </a:pPr>
                      <a:r>
                        <a:rPr lang="en-US" sz="1300" b="0" i="0">
                          <a:solidFill>
                            <a:schemeClr val="dk1"/>
                          </a:solidFill>
                          <a:latin typeface="Arial"/>
                          <a:ea typeface="+mn-ea"/>
                          <a:cs typeface="+mn-cs"/>
                        </a:rPr>
                        <a:t>微波等离子体原子发射光谱 </a:t>
                      </a:r>
                    </a:p>
                  </a:txBody>
                  <a:tcPr marL="108000" anchor="ctr">
                    <a:lnL w="12700" cmpd="sng">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4000">
                <a:tc>
                  <a:txBody>
                    <a:bodyPr/>
                    <a:lstStyle/>
                    <a:p>
                      <a:pPr marL="0" algn="l" defTabSz="685800">
                        <a:buNone/>
                      </a:pPr>
                      <a:r>
                        <a:rPr lang="en-US" sz="1300" b="0" i="0">
                          <a:solidFill>
                            <a:srgbClr val="4D4D4D"/>
                          </a:solidFill>
                          <a:latin typeface="Arial"/>
                          <a:ea typeface="+mn-ea"/>
                          <a:cs typeface="+mn-cs"/>
                        </a:rPr>
                        <a:t>T</a:t>
                      </a:r>
                    </a:p>
                  </a:txBody>
                  <a:tcPr marR="72000" anchor="ctr">
                    <a:lnL w="9525" cap="flat" cmpd="sng" algn="ctr">
                      <a:solidFill>
                        <a:srgbClr val="0085D5"/>
                      </a:solidFill>
                      <a:prstDash val="solid"/>
                      <a:round/>
                      <a:headEnd type="none" w="med" len="med"/>
                      <a:tailEnd type="none" w="med" len="med"/>
                    </a:lnL>
                    <a:lnR w="12700" cmpd="sng">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a:lnSpc>
                          <a:spcPct val="100000"/>
                        </a:lnSpc>
                        <a:spcBef>
                          <a:spcPts val="0"/>
                        </a:spcBef>
                        <a:spcAft>
                          <a:spcPts val="0"/>
                        </a:spcAft>
                        <a:buNone/>
                      </a:pPr>
                      <a:r>
                        <a:rPr lang="de-DE" sz="1300" b="0" i="0">
                          <a:solidFill>
                            <a:srgbClr val="4D4D4D"/>
                          </a:solidFill>
                          <a:latin typeface="Arial"/>
                          <a:ea typeface="+mn-ea"/>
                          <a:cs typeface="+mn-cs"/>
                        </a:rPr>
                        <a:t>透射率</a:t>
                      </a:r>
                    </a:p>
                  </a:txBody>
                  <a:tcPr marL="108000" anchor="ctr">
                    <a:lnL w="12700" cmpd="sng">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24000">
                <a:tc>
                  <a:txBody>
                    <a:bodyPr/>
                    <a:lstStyle/>
                    <a:p>
                      <a:pPr marL="0" algn="l" defTabSz="685800">
                        <a:buNone/>
                      </a:pPr>
                      <a:r>
                        <a:rPr lang="en-US" sz="1300" b="0" i="0" baseline="0">
                          <a:solidFill>
                            <a:srgbClr val="4D4D4D"/>
                          </a:solidFill>
                          <a:latin typeface="Arial"/>
                          <a:ea typeface="+mn-ea"/>
                          <a:cs typeface="+mn-cs"/>
                        </a:rPr>
                        <a:t>v</a:t>
                      </a:r>
                    </a:p>
                  </a:txBody>
                  <a:tcPr marR="72000" anchor="ctr">
                    <a:lnL w="9525" cap="flat" cmpd="sng" algn="ctr">
                      <a:solidFill>
                        <a:srgbClr val="0085D5"/>
                      </a:solidFill>
                      <a:prstDash val="solid"/>
                      <a:round/>
                      <a:headEnd type="none" w="med" len="med"/>
                      <a:tailEnd type="none" w="med" len="med"/>
                    </a:lnL>
                    <a:lnR w="12700" cmpd="sng">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685800">
                        <a:lnSpc>
                          <a:spcPct val="100000"/>
                        </a:lnSpc>
                        <a:spcBef>
                          <a:spcPts val="0"/>
                        </a:spcBef>
                        <a:spcAft>
                          <a:spcPts val="0"/>
                        </a:spcAft>
                        <a:buNone/>
                      </a:pPr>
                      <a:r>
                        <a:rPr lang="en-US" sz="1300" b="0" i="0">
                          <a:solidFill>
                            <a:schemeClr val="dk1"/>
                          </a:solidFill>
                          <a:latin typeface="Arial"/>
                          <a:ea typeface="+mn-ea"/>
                          <a:cs typeface="+mn-cs"/>
                        </a:rPr>
                        <a:t>频率 (s</a:t>
                      </a:r>
                      <a:r>
                        <a:rPr lang="en-US" sz="1300" b="0" i="0" baseline="30000">
                          <a:solidFill>
                            <a:schemeClr val="dk1"/>
                          </a:solidFill>
                          <a:latin typeface="Arial"/>
                          <a:ea typeface="+mn-ea"/>
                          <a:cs typeface="+mn-cs"/>
                        </a:rPr>
                        <a:t>-1</a:t>
                      </a:r>
                      <a:r>
                        <a:rPr lang="en-US" sz="1300" b="0" i="0">
                          <a:solidFill>
                            <a:schemeClr val="dk1"/>
                          </a:solidFill>
                          <a:latin typeface="Arial"/>
                          <a:ea typeface="+mn-ea"/>
                          <a:cs typeface="+mn-cs"/>
                        </a:rPr>
                        <a:t>)</a:t>
                      </a:r>
                    </a:p>
                  </a:txBody>
                  <a:tcPr marL="108000" anchor="ctr">
                    <a:lnL w="12700" cmpd="sng">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4000">
                <a:tc>
                  <a:txBody>
                    <a:bodyPr/>
                    <a:lstStyle/>
                    <a:p>
                      <a:pPr marL="0" algn="l" defTabSz="685800">
                        <a:buNone/>
                      </a:pPr>
                      <a:r>
                        <a:rPr lang="en-US" sz="1300" b="0" i="0" baseline="0">
                          <a:solidFill>
                            <a:srgbClr val="4D4D4D"/>
                          </a:solidFill>
                          <a:latin typeface="Arial"/>
                          <a:ea typeface="+mn-ea"/>
                          <a:cs typeface="+mn-cs"/>
                        </a:rPr>
                        <a:t>XRF</a:t>
                      </a:r>
                    </a:p>
                  </a:txBody>
                  <a:tcPr marR="72000" anchor="ctr">
                    <a:lnL w="9525" cap="flat" cmpd="sng" algn="ctr">
                      <a:solidFill>
                        <a:srgbClr val="0085D5"/>
                      </a:solidFill>
                      <a:prstDash val="solid"/>
                      <a:round/>
                      <a:headEnd type="none" w="med" len="med"/>
                      <a:tailEnd type="none" w="med" len="med"/>
                    </a:lnL>
                    <a:lnR w="12700" cmpd="sng">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685800">
                        <a:buNone/>
                      </a:pPr>
                      <a:r>
                        <a:rPr lang="en-US" sz="1300" b="0" i="0">
                          <a:solidFill>
                            <a:schemeClr val="dk1"/>
                          </a:solidFill>
                          <a:latin typeface="Arial"/>
                          <a:ea typeface="+mn-ea"/>
                          <a:cs typeface="+mn-cs"/>
                        </a:rPr>
                        <a:t>X 射线荧光</a:t>
                      </a:r>
                    </a:p>
                  </a:txBody>
                  <a:tcPr marL="108000" anchor="ctr">
                    <a:lnL w="12700" cmpd="sng">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24000">
                <a:tc>
                  <a:txBody>
                    <a:bodyPr/>
                    <a:lstStyle/>
                    <a:p>
                      <a:pPr marL="0" algn="l" defTabSz="685800">
                        <a:buNone/>
                      </a:pPr>
                      <a:r>
                        <a:rPr lang="en-US" sz="1300" b="0" i="0" baseline="0">
                          <a:solidFill>
                            <a:srgbClr val="4D4D4D"/>
                          </a:solidFill>
                          <a:latin typeface="Arial"/>
                          <a:ea typeface="+mn-ea"/>
                          <a:cs typeface="+mn-cs"/>
                        </a:rPr>
                        <a:t>XRD</a:t>
                      </a:r>
                    </a:p>
                  </a:txBody>
                  <a:tcPr marR="72000" anchor="ctr">
                    <a:lnL w="9525" cap="flat" cmpd="sng" algn="ctr">
                      <a:solidFill>
                        <a:srgbClr val="0085D5"/>
                      </a:solidFill>
                      <a:prstDash val="solid"/>
                      <a:round/>
                      <a:headEnd type="none" w="med" len="med"/>
                      <a:tailEnd type="none" w="med" len="med"/>
                    </a:lnL>
                    <a:lnR w="12700" cmpd="sng">
                      <a:noFill/>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685800">
                        <a:buNone/>
                      </a:pPr>
                      <a:r>
                        <a:rPr lang="en-US" sz="1300" b="0" i="0" dirty="0">
                          <a:solidFill>
                            <a:schemeClr val="dk1"/>
                          </a:solidFill>
                          <a:latin typeface="Arial"/>
                          <a:ea typeface="+mn-ea"/>
                          <a:cs typeface="+mn-cs"/>
                        </a:rPr>
                        <a:t>X </a:t>
                      </a:r>
                      <a:r>
                        <a:rPr lang="en-US" sz="1300" b="0" i="0" dirty="0" err="1">
                          <a:solidFill>
                            <a:schemeClr val="dk1"/>
                          </a:solidFill>
                          <a:latin typeface="Arial"/>
                          <a:ea typeface="+mn-ea"/>
                          <a:cs typeface="+mn-cs"/>
                        </a:rPr>
                        <a:t>射线衍射</a:t>
                      </a:r>
                      <a:endParaRPr lang="en-US" sz="1300" b="0" i="0" dirty="0">
                        <a:solidFill>
                          <a:schemeClr val="dk1"/>
                        </a:solidFill>
                        <a:latin typeface="Arial"/>
                        <a:ea typeface="+mn-ea"/>
                        <a:cs typeface="+mn-cs"/>
                      </a:endParaRPr>
                    </a:p>
                  </a:txBody>
                  <a:tcPr marL="108000" anchor="ctr">
                    <a:lnL w="12700" cmpd="sng">
                      <a:noFill/>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pSp>
        <p:nvGrpSpPr>
          <p:cNvPr id="10" name="Group 9"/>
          <p:cNvGrpSpPr/>
          <p:nvPr/>
        </p:nvGrpSpPr>
        <p:grpSpPr>
          <a:xfrm>
            <a:off x="0" y="6085641"/>
            <a:ext cx="619067" cy="246221"/>
            <a:chOff x="1689099" y="6028267"/>
            <a:chExt cx="1087983" cy="246221"/>
          </a:xfrm>
        </p:grpSpPr>
        <p:sp>
          <p:nvSpPr>
            <p:cNvPr id="11" name="Action Button: Custom 10">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hevron 11">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Chevron 12">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hlinkClick r:id="rId3"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sz="1000" b="1" i="0" dirty="0">
                <a:solidFill>
                  <a:srgbClr val="FFFFFF"/>
                </a:solidFill>
                <a:latin typeface="Arial"/>
                <a:ea typeface="+mn-ea"/>
                <a:cs typeface="+mn-cs"/>
              </a:endParaRPr>
            </a:p>
          </p:txBody>
        </p:sp>
      </p:grpSp>
    </p:spTree>
    <p:extLst>
      <p:ext uri="{BB962C8B-B14F-4D97-AF65-F5344CB8AC3E}">
        <p14:creationId xmlns:p14="http://schemas.microsoft.com/office/powerpoint/2010/main" val="1888470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graphicFrame>
        <p:nvGraphicFramePr>
          <p:cNvPr id="10" name="Table 1"/>
          <p:cNvGraphicFramePr>
            <a:graphicFrameLocks noGrp="1"/>
          </p:cNvGraphicFramePr>
          <p:nvPr>
            <p:extLst>
              <p:ext uri="{D42A27DB-BD31-4B8C-83A1-F6EECF244321}">
                <p14:modId xmlns:p14="http://schemas.microsoft.com/office/powerpoint/2010/main" val="981834176"/>
              </p:ext>
            </p:extLst>
          </p:nvPr>
        </p:nvGraphicFramePr>
        <p:xfrm>
          <a:off x="4666891" y="1612800"/>
          <a:ext cx="4248509" cy="3996000"/>
        </p:xfrm>
        <a:graphic>
          <a:graphicData uri="http://schemas.openxmlformats.org/drawingml/2006/table">
            <a:tbl>
              <a:tblPr firstRow="1" bandRow="1">
                <a:tableStyleId>{5C22544A-7EE6-4342-B048-85BDC9FD1C3A}</a:tableStyleId>
              </a:tblPr>
              <a:tblGrid>
                <a:gridCol w="2796373">
                  <a:extLst>
                    <a:ext uri="{9D8B030D-6E8A-4147-A177-3AD203B41FA5}">
                      <a16:colId xmlns:a16="http://schemas.microsoft.com/office/drawing/2014/main" val="20000"/>
                    </a:ext>
                  </a:extLst>
                </a:gridCol>
                <a:gridCol w="1452136">
                  <a:extLst>
                    <a:ext uri="{9D8B030D-6E8A-4147-A177-3AD203B41FA5}">
                      <a16:colId xmlns:a16="http://schemas.microsoft.com/office/drawing/2014/main" val="20001"/>
                    </a:ext>
                  </a:extLst>
                </a:gridCol>
              </a:tblGrid>
              <a:tr h="324000">
                <a:tc gridSpan="2">
                  <a:txBody>
                    <a:bodyPr/>
                    <a:lstStyle/>
                    <a:p>
                      <a:pPr marL="0" indent="-51206400" algn="ctr" defTabSz="685800">
                        <a:lnSpc>
                          <a:spcPct val="100000"/>
                        </a:lnSpc>
                        <a:spcBef>
                          <a:spcPts val="700"/>
                        </a:spcBef>
                        <a:buNone/>
                      </a:pPr>
                      <a:r>
                        <a:rPr lang="en-US" sz="1400" b="1" i="0">
                          <a:solidFill>
                            <a:schemeClr val="lt1"/>
                          </a:solidFill>
                          <a:latin typeface="Arial"/>
                          <a:ea typeface="+mn-ea"/>
                          <a:cs typeface="+mn-cs"/>
                        </a:rPr>
                        <a:t>原子光谱</a:t>
                      </a:r>
                    </a:p>
                  </a:txBody>
                  <a:tcPr anchor="ctr">
                    <a:lnL w="9525" cap="flat" cmpd="sng" algn="ctr">
                      <a:solidFill>
                        <a:srgbClr val="0085D5"/>
                      </a:solid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tc>
                <a:extLst>
                  <a:ext uri="{0D108BD9-81ED-4DB2-BD59-A6C34878D82A}">
                    <a16:rowId xmlns:a16="http://schemas.microsoft.com/office/drawing/2014/main" val="10000"/>
                  </a:ext>
                </a:extLst>
              </a:tr>
              <a:tr h="324000">
                <a:tc gridSpan="2">
                  <a:txBody>
                    <a:bodyPr/>
                    <a:lstStyle/>
                    <a:p>
                      <a:pPr marL="0" indent="-51206400" algn="ctr" defTabSz="685800">
                        <a:lnSpc>
                          <a:spcPct val="100000"/>
                        </a:lnSpc>
                        <a:spcBef>
                          <a:spcPts val="700"/>
                        </a:spcBef>
                        <a:buNone/>
                      </a:pPr>
                      <a:r>
                        <a:rPr lang="en-US" sz="1400" b="1" i="0">
                          <a:solidFill>
                            <a:srgbClr val="0085D5"/>
                          </a:solidFill>
                          <a:latin typeface="Arial"/>
                          <a:ea typeface="+mn-ea"/>
                          <a:cs typeface="+mn-cs"/>
                        </a:rPr>
                        <a:t>鉴定依据 </a:t>
                      </a:r>
                    </a:p>
                  </a:txBody>
                  <a:tcPr anchor="ctr">
                    <a:lnL w="9525" cap="flat" cmpd="sng" algn="ctr">
                      <a:solidFill>
                        <a:srgbClr val="0085D5"/>
                      </a:solid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001"/>
                  </a:ext>
                </a:extLst>
              </a:tr>
              <a:tr h="324000">
                <a:tc>
                  <a:txBody>
                    <a:bodyPr/>
                    <a:lstStyle/>
                    <a:p>
                      <a:pPr marL="0" indent="-51206400" algn="l" defTabSz="685800">
                        <a:lnSpc>
                          <a:spcPct val="100000"/>
                        </a:lnSpc>
                        <a:spcBef>
                          <a:spcPts val="300"/>
                        </a:spcBef>
                        <a:buNone/>
                      </a:pPr>
                      <a:r>
                        <a:rPr lang="en-US" sz="1400" b="0" i="0">
                          <a:solidFill>
                            <a:schemeClr val="dk1"/>
                          </a:solidFill>
                          <a:latin typeface="Arial"/>
                          <a:ea typeface="+mn-ea"/>
                          <a:cs typeface="+mn-cs"/>
                        </a:rPr>
                        <a:t>电磁光谱</a:t>
                      </a:r>
                    </a:p>
                  </a:txBody>
                  <a:tcPr anchor="ctr">
                    <a:lnL w="9525" cap="flat" cmpd="sng" algn="ctr">
                      <a:solidFill>
                        <a:srgbClr val="0085D5"/>
                      </a:solid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51206400" algn="l" defTabSz="685800">
                        <a:lnSpc>
                          <a:spcPct val="100000"/>
                        </a:lnSpc>
                        <a:spcBef>
                          <a:spcPts val="300"/>
                        </a:spcBef>
                        <a:spcAft>
                          <a:spcPts val="0"/>
                        </a:spcAft>
                        <a:buNone/>
                      </a:pPr>
                      <a:r>
                        <a:rPr lang="en-US" sz="1400" b="0" i="0">
                          <a:solidFill>
                            <a:schemeClr val="dk1"/>
                          </a:solidFill>
                          <a:latin typeface="Arial"/>
                          <a:ea typeface="+mn-ea"/>
                          <a:cs typeface="+mn-cs"/>
                        </a:rPr>
                        <a:t>质谱</a:t>
                      </a:r>
                    </a:p>
                  </a:txBody>
                  <a:tcPr anchor="ctr">
                    <a:lnL w="9525" cap="flat" cmpd="sng" algn="ctr">
                      <a:solidFill>
                        <a:srgbClr val="0085D5"/>
                      </a:solid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88000">
                <a:tc>
                  <a:txBody>
                    <a:bodyPr/>
                    <a:lstStyle/>
                    <a:p>
                      <a:pPr marL="144018" marR="0" indent="-144018" algn="l" defTabSz="685800">
                        <a:lnSpc>
                          <a:spcPct val="100000"/>
                        </a:lnSpc>
                        <a:spcBef>
                          <a:spcPts val="300"/>
                        </a:spcBef>
                        <a:spcAft>
                          <a:spcPts val="0"/>
                        </a:spcAft>
                        <a:buNone/>
                      </a:pPr>
                      <a:r>
                        <a:rPr lang="en-US" sz="1400" b="0" i="0">
                          <a:solidFill>
                            <a:schemeClr val="dk1"/>
                          </a:solidFill>
                          <a:latin typeface="Arial"/>
                          <a:ea typeface="+mn-ea"/>
                          <a:cs typeface="+mn-cs"/>
                        </a:rPr>
                        <a:t>原子吸收光谱</a:t>
                      </a:r>
                    </a:p>
                    <a:p>
                      <a:pPr marL="144018" marR="0" indent="-144018" algn="l" defTabSz="685800">
                        <a:lnSpc>
                          <a:spcPct val="100000"/>
                        </a:lnSpc>
                        <a:spcBef>
                          <a:spcPts val="300"/>
                        </a:spcBef>
                        <a:spcAft>
                          <a:spcPts val="0"/>
                        </a:spcAft>
                        <a:buClr>
                          <a:schemeClr val="dk1"/>
                        </a:buClr>
                        <a:buFont typeface="Arial"/>
                        <a:buChar char="•"/>
                      </a:pPr>
                      <a:r>
                        <a:rPr lang="en-US" sz="1400" b="0" i="0">
                          <a:solidFill>
                            <a:schemeClr val="dk1"/>
                          </a:solidFill>
                          <a:latin typeface="Arial"/>
                          <a:ea typeface="+mn-ea"/>
                          <a:cs typeface="+mn-cs"/>
                        </a:rPr>
                        <a:t>火焰原子吸收光谱</a:t>
                      </a:r>
                    </a:p>
                    <a:p>
                      <a:pPr marL="144018" marR="0" indent="-144018" algn="l" defTabSz="685800">
                        <a:lnSpc>
                          <a:spcPct val="100000"/>
                        </a:lnSpc>
                        <a:spcBef>
                          <a:spcPts val="300"/>
                        </a:spcBef>
                        <a:spcAft>
                          <a:spcPts val="0"/>
                        </a:spcAft>
                        <a:buClr>
                          <a:schemeClr val="dk1"/>
                        </a:buClr>
                        <a:buFont typeface="Arial"/>
                        <a:buChar char="•"/>
                      </a:pPr>
                      <a:r>
                        <a:rPr lang="en-US" sz="1400" b="0" i="0">
                          <a:solidFill>
                            <a:schemeClr val="dk1"/>
                          </a:solidFill>
                          <a:latin typeface="Arial"/>
                          <a:ea typeface="+mn-ea"/>
                          <a:cs typeface="+mn-cs"/>
                        </a:rPr>
                        <a:t>石墨炉原子吸收光谱</a:t>
                      </a:r>
                    </a:p>
                    <a:p>
                      <a:pPr marL="144018" marR="0" indent="-144018" algn="l" defTabSz="685800">
                        <a:lnSpc>
                          <a:spcPct val="100000"/>
                        </a:lnSpc>
                        <a:spcBef>
                          <a:spcPts val="300"/>
                        </a:spcBef>
                        <a:spcAft>
                          <a:spcPts val="0"/>
                        </a:spcAft>
                        <a:buClr>
                          <a:schemeClr val="dk1"/>
                        </a:buClr>
                        <a:buFont typeface="Arial"/>
                        <a:buChar char="•"/>
                      </a:pPr>
                      <a:r>
                        <a:rPr lang="en-US" sz="1400" b="0" i="0" spc="-30">
                          <a:solidFill>
                            <a:schemeClr val="dk1"/>
                          </a:solidFill>
                          <a:latin typeface="Arial"/>
                          <a:ea typeface="+mn-ea"/>
                          <a:cs typeface="+mn-cs"/>
                        </a:rPr>
                        <a:t>氢化物发生器</a:t>
                      </a:r>
                      <a:r>
                        <a:rPr lang="en-US" sz="1400" b="0" i="0" spc="-30" baseline="0">
                          <a:solidFill>
                            <a:schemeClr val="dk1"/>
                          </a:solidFill>
                          <a:latin typeface="Arial"/>
                          <a:ea typeface="+mn-ea"/>
                          <a:cs typeface="+mn-cs"/>
                        </a:rPr>
                        <a:t>原子吸收光谱</a:t>
                      </a:r>
                    </a:p>
                  </a:txBody>
                  <a:tcPr anchor="ctr">
                    <a:lnL w="9525" cap="flat" cmpd="sng" algn="ctr">
                      <a:solidFill>
                        <a:srgbClr val="0085D5"/>
                      </a:solid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30400" indent="-230400">
                        <a:lnSpc>
                          <a:spcPct val="100000"/>
                        </a:lnSpc>
                        <a:spcBef>
                          <a:spcPts val="300"/>
                        </a:spcBef>
                        <a:buFont typeface="Arial" panose="020B0604020202020204" pitchFamily="34" charset="0"/>
                        <a:buChar char="•"/>
                      </a:pPr>
                      <a:endParaRPr lang="en-US" sz="1400" dirty="0"/>
                    </a:p>
                  </a:txBody>
                  <a:tcPr anchor="ctr">
                    <a:lnL w="9525" cap="flat" cmpd="sng" algn="ctr">
                      <a:solidFill>
                        <a:srgbClr val="0085D5"/>
                      </a:solid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88000">
                <a:tc>
                  <a:txBody>
                    <a:bodyPr/>
                    <a:lstStyle/>
                    <a:p>
                      <a:pPr marL="144018" indent="-144018" algn="l" defTabSz="685800">
                        <a:lnSpc>
                          <a:spcPct val="100000"/>
                        </a:lnSpc>
                        <a:spcBef>
                          <a:spcPts val="300"/>
                        </a:spcBef>
                        <a:buNone/>
                      </a:pPr>
                      <a:r>
                        <a:rPr lang="en-US" sz="1400" b="0" i="0">
                          <a:solidFill>
                            <a:schemeClr val="dk1"/>
                          </a:solidFill>
                          <a:latin typeface="Arial"/>
                          <a:ea typeface="+mn-ea"/>
                          <a:cs typeface="+mn-cs"/>
                        </a:rPr>
                        <a:t>原子发射光谱</a:t>
                      </a:r>
                    </a:p>
                    <a:p>
                      <a:pPr marL="144018" marR="0" indent="-144018" algn="l" defTabSz="685800">
                        <a:lnSpc>
                          <a:spcPct val="100000"/>
                        </a:lnSpc>
                        <a:spcBef>
                          <a:spcPts val="300"/>
                        </a:spcBef>
                        <a:spcAft>
                          <a:spcPts val="0"/>
                        </a:spcAft>
                        <a:buClr>
                          <a:schemeClr val="dk1"/>
                        </a:buClr>
                        <a:buFont typeface="Arial"/>
                        <a:buChar char="•"/>
                      </a:pPr>
                      <a:r>
                        <a:rPr lang="en-US" sz="1400" b="0" i="0">
                          <a:solidFill>
                            <a:schemeClr val="dk1"/>
                          </a:solidFill>
                          <a:latin typeface="Arial"/>
                          <a:ea typeface="+mn-ea"/>
                          <a:cs typeface="+mn-cs"/>
                        </a:rPr>
                        <a:t>MP-AES</a:t>
                      </a:r>
                    </a:p>
                    <a:p>
                      <a:pPr marL="144018" marR="0" indent="-144018" algn="l" defTabSz="685800">
                        <a:lnSpc>
                          <a:spcPct val="100000"/>
                        </a:lnSpc>
                        <a:spcBef>
                          <a:spcPts val="300"/>
                        </a:spcBef>
                        <a:spcAft>
                          <a:spcPts val="0"/>
                        </a:spcAft>
                        <a:buClr>
                          <a:schemeClr val="dk1"/>
                        </a:buClr>
                        <a:buFont typeface="Arial"/>
                        <a:buChar char="•"/>
                      </a:pPr>
                      <a:r>
                        <a:rPr lang="en-US" sz="1400" b="0" i="0">
                          <a:solidFill>
                            <a:schemeClr val="dk1"/>
                          </a:solidFill>
                          <a:latin typeface="Arial"/>
                          <a:ea typeface="+mn-ea"/>
                          <a:cs typeface="+mn-cs"/>
                        </a:rPr>
                        <a:t>ICP-OES</a:t>
                      </a:r>
                    </a:p>
                    <a:p>
                      <a:pPr marL="144018" marR="0" indent="-144018" algn="l" defTabSz="685800">
                        <a:lnSpc>
                          <a:spcPct val="100000"/>
                        </a:lnSpc>
                        <a:spcBef>
                          <a:spcPts val="300"/>
                        </a:spcBef>
                        <a:spcAft>
                          <a:spcPts val="0"/>
                        </a:spcAft>
                        <a:buClr>
                          <a:schemeClr val="dk1"/>
                        </a:buClr>
                        <a:buFont typeface="Arial"/>
                        <a:buChar char="•"/>
                      </a:pPr>
                      <a:r>
                        <a:rPr lang="en-US" sz="1400" b="0" i="0">
                          <a:solidFill>
                            <a:schemeClr val="dk1"/>
                          </a:solidFill>
                          <a:latin typeface="Arial"/>
                          <a:ea typeface="+mn-ea"/>
                          <a:cs typeface="+mn-cs"/>
                        </a:rPr>
                        <a:t>X 射线荧光 (XRF) 光谱</a:t>
                      </a:r>
                    </a:p>
                  </a:txBody>
                  <a:tcPr anchor="ctr">
                    <a:lnL w="9525" cap="flat" cmpd="sng" algn="ctr">
                      <a:solidFill>
                        <a:srgbClr val="0085D5"/>
                      </a:solid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44018" marR="0" indent="-144018" algn="l" defTabSz="685800">
                        <a:lnSpc>
                          <a:spcPct val="100000"/>
                        </a:lnSpc>
                        <a:spcBef>
                          <a:spcPts val="300"/>
                        </a:spcBef>
                        <a:spcAft>
                          <a:spcPts val="0"/>
                        </a:spcAft>
                        <a:buClr>
                          <a:schemeClr val="dk1"/>
                        </a:buClr>
                        <a:buFont typeface="Arial"/>
                        <a:buChar char="•"/>
                      </a:pPr>
                      <a:r>
                        <a:rPr lang="en-US" sz="1400" b="0" i="0">
                          <a:solidFill>
                            <a:schemeClr val="dk1"/>
                          </a:solidFill>
                          <a:latin typeface="Arial"/>
                          <a:ea typeface="+mn-ea"/>
                          <a:cs typeface="+mn-cs"/>
                        </a:rPr>
                        <a:t>ICP-MS</a:t>
                      </a:r>
                    </a:p>
                  </a:txBody>
                  <a:tcPr anchor="ctr">
                    <a:lnL w="9525" cap="flat" cmpd="sng" algn="ctr">
                      <a:solidFill>
                        <a:srgbClr val="0085D5"/>
                      </a:solid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48000">
                <a:tc>
                  <a:txBody>
                    <a:bodyPr/>
                    <a:lstStyle/>
                    <a:p>
                      <a:pPr marL="144018" indent="-144018" algn="l" defTabSz="685800">
                        <a:lnSpc>
                          <a:spcPct val="100000"/>
                        </a:lnSpc>
                        <a:spcBef>
                          <a:spcPts val="300"/>
                        </a:spcBef>
                        <a:buNone/>
                      </a:pPr>
                      <a:r>
                        <a:rPr lang="en-US" sz="1400" b="0" i="0">
                          <a:solidFill>
                            <a:schemeClr val="dk1"/>
                          </a:solidFill>
                          <a:latin typeface="Arial"/>
                          <a:ea typeface="+mn-ea"/>
                          <a:cs typeface="+mn-cs"/>
                        </a:rPr>
                        <a:t>原子干扰</a:t>
                      </a:r>
                    </a:p>
                    <a:p>
                      <a:pPr marL="144018" indent="-144018" algn="l" defTabSz="685800">
                        <a:lnSpc>
                          <a:spcPct val="100000"/>
                        </a:lnSpc>
                        <a:spcBef>
                          <a:spcPts val="300"/>
                        </a:spcBef>
                        <a:buClr>
                          <a:schemeClr val="dk1"/>
                        </a:buClr>
                        <a:buFont typeface="Arial"/>
                        <a:buChar char="•"/>
                      </a:pPr>
                      <a:r>
                        <a:rPr lang="en-US" sz="1400" b="0" i="0">
                          <a:solidFill>
                            <a:schemeClr val="dk1"/>
                          </a:solidFill>
                          <a:latin typeface="Arial"/>
                          <a:ea typeface="+mn-ea"/>
                          <a:cs typeface="+mn-cs"/>
                        </a:rPr>
                        <a:t>X 射线衍射 (XRD)</a:t>
                      </a:r>
                    </a:p>
                  </a:txBody>
                  <a:tcPr anchor="ctr">
                    <a:lnL w="9525" cap="flat" cmpd="sng" algn="ctr">
                      <a:solidFill>
                        <a:srgbClr val="0085D5"/>
                      </a:solid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30400" indent="-230400">
                        <a:lnSpc>
                          <a:spcPct val="100000"/>
                        </a:lnSpc>
                        <a:spcBef>
                          <a:spcPts val="300"/>
                        </a:spcBef>
                      </a:pPr>
                      <a:endParaRPr lang="en-US" sz="1400" dirty="0"/>
                    </a:p>
                  </a:txBody>
                  <a:tcPr anchor="ctr">
                    <a:lnL w="9525" cap="flat" cmpd="sng" algn="ctr">
                      <a:solidFill>
                        <a:srgbClr val="0085D5"/>
                      </a:solidFill>
                      <a:prstDash val="solid"/>
                      <a:round/>
                      <a:headEnd type="none" w="med" len="med"/>
                      <a:tailEnd type="none" w="med" len="med"/>
                    </a:lnL>
                    <a:lnR w="9525" cap="flat" cmpd="sng" algn="ctr">
                      <a:solidFill>
                        <a:srgbClr val="0085D5"/>
                      </a:solidFill>
                      <a:prstDash val="solid"/>
                      <a:round/>
                      <a:headEnd type="none" w="med" len="med"/>
                      <a:tailEnd type="none" w="med" len="med"/>
                    </a:lnR>
                    <a:lnT w="9525" cap="flat" cmpd="sng" algn="ctr">
                      <a:solidFill>
                        <a:srgbClr val="0085D5"/>
                      </a:solidFill>
                      <a:prstDash val="solid"/>
                      <a:round/>
                      <a:headEnd type="none" w="med" len="med"/>
                      <a:tailEnd type="none" w="med" len="med"/>
                    </a:lnT>
                    <a:lnB w="9525" cap="flat" cmpd="sng" algn="ctr">
                      <a:solidFill>
                        <a:srgbClr val="0085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31746" name="Rectangle 2"/>
          <p:cNvSpPr>
            <a:spLocks noGrp="1" noChangeArrowheads="1"/>
          </p:cNvSpPr>
          <p:nvPr>
            <p:ph type="title"/>
          </p:nvPr>
        </p:nvSpPr>
        <p:spPr/>
        <p:txBody>
          <a:bodyPr>
            <a:normAutofit/>
          </a:bodyPr>
          <a:lstStyle/>
          <a:p>
            <a:pPr algn="l" defTabSz="685800">
              <a:spcBef>
                <a:spcPts val="1"/>
              </a:spcBef>
              <a:spcAft>
                <a:spcPts val="300"/>
              </a:spcAft>
              <a:buNone/>
            </a:pPr>
            <a:r>
              <a:rPr lang="en-US" sz="3400" b="0" i="0" dirty="0" err="1">
                <a:solidFill>
                  <a:srgbClr val="000000"/>
                </a:solidFill>
                <a:latin typeface="Arial Narrow"/>
                <a:ea typeface="+mj-ea"/>
                <a:cs typeface="Arial (Body)"/>
              </a:rPr>
              <a:t>前言</a:t>
            </a:r>
            <a:br>
              <a:rPr lang="en-US" sz="3400" b="0" i="0" dirty="0">
                <a:solidFill>
                  <a:srgbClr val="000000"/>
                </a:solidFill>
                <a:latin typeface="Arial Narrow"/>
                <a:ea typeface="+mj-ea"/>
                <a:cs typeface="Arial (Body)"/>
              </a:rPr>
            </a:br>
            <a:r>
              <a:rPr lang="en-US" sz="2800" b="0" i="0" dirty="0" err="1">
                <a:solidFill>
                  <a:srgbClr val="000000"/>
                </a:solidFill>
                <a:latin typeface="Arial Narrow"/>
                <a:ea typeface="+mj-ea"/>
                <a:cs typeface="Arial (Body)"/>
              </a:rPr>
              <a:t>综述</a:t>
            </a:r>
            <a:endParaRPr lang="en-US" sz="2800" b="0" i="0" dirty="0">
              <a:solidFill>
                <a:srgbClr val="000000"/>
              </a:solidFill>
              <a:latin typeface="Arial Narrow"/>
              <a:ea typeface="+mj-ea"/>
              <a:cs typeface="Arial (Body)"/>
            </a:endParaRPr>
          </a:p>
        </p:txBody>
      </p:sp>
      <p:sp>
        <p:nvSpPr>
          <p:cNvPr id="20" name="Content Placeholder 19"/>
          <p:cNvSpPr>
            <a:spLocks noGrp="1"/>
          </p:cNvSpPr>
          <p:nvPr>
            <p:ph sz="half" idx="1"/>
          </p:nvPr>
        </p:nvSpPr>
        <p:spPr>
          <a:xfrm>
            <a:off x="228600" y="1512000"/>
            <a:ext cx="4206240" cy="4672584"/>
          </a:xfrm>
        </p:spPr>
        <p:txBody>
          <a:bodyPr rIns="0">
            <a:noAutofit/>
          </a:bodyPr>
          <a:lstStyle/>
          <a:p>
            <a:r>
              <a:rPr lang="zh-CN" altLang="en-US" sz="2000" dirty="0">
                <a:solidFill>
                  <a:srgbClr val="000000"/>
                </a:solidFill>
                <a:cs typeface="Arial"/>
              </a:rPr>
              <a:t>原子光谱包括多种分析技术，通过</a:t>
            </a:r>
            <a:r>
              <a:rPr lang="zh-CN" altLang="en-US" sz="2000">
                <a:solidFill>
                  <a:srgbClr val="000000"/>
                </a:solidFill>
                <a:cs typeface="Arial"/>
              </a:rPr>
              <a:t>观察样品的</a:t>
            </a:r>
            <a:r>
              <a:rPr lang="zh-CN" altLang="en-US" sz="2000" dirty="0">
                <a:solidFill>
                  <a:srgbClr val="000000"/>
                </a:solidFill>
                <a:cs typeface="Arial"/>
              </a:rPr>
              <a:t>电磁光谱或者质谱用于测定</a:t>
            </a:r>
            <a:r>
              <a:rPr lang="zh-CN" altLang="en-US" sz="2000" b="1" dirty="0">
                <a:solidFill>
                  <a:srgbClr val="000000"/>
                </a:solidFill>
                <a:cs typeface="Arial"/>
              </a:rPr>
              <a:t>元素成分</a:t>
            </a:r>
            <a:r>
              <a:rPr lang="en-US" sz="2000" b="0" i="0" dirty="0">
                <a:solidFill>
                  <a:srgbClr val="000000"/>
                </a:solidFill>
                <a:latin typeface="Arial"/>
                <a:ea typeface="+mn-ea"/>
                <a:cs typeface="Arial"/>
              </a:rPr>
              <a:t>。</a:t>
            </a:r>
          </a:p>
        </p:txBody>
      </p:sp>
      <p:grpSp>
        <p:nvGrpSpPr>
          <p:cNvPr id="14" name="Group 13"/>
          <p:cNvGrpSpPr/>
          <p:nvPr/>
        </p:nvGrpSpPr>
        <p:grpSpPr>
          <a:xfrm>
            <a:off x="0" y="6085641"/>
            <a:ext cx="619067" cy="246221"/>
            <a:chOff x="1689099" y="6028267"/>
            <a:chExt cx="1087983" cy="246221"/>
          </a:xfrm>
        </p:grpSpPr>
        <p:sp>
          <p:nvSpPr>
            <p:cNvPr id="15" name="Action Button: Custom 14">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hevron 15">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Chevron 16">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TextBox 17">
              <a:hlinkClick r:id="rId3"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sz="1000" b="1" i="0" dirty="0">
                <a:solidFill>
                  <a:srgbClr val="FFFFFF"/>
                </a:solidFill>
                <a:latin typeface="Arial"/>
                <a:ea typeface="+mn-ea"/>
                <a:cs typeface="+mn-cs"/>
              </a:endParaRPr>
            </a:p>
          </p:txBody>
        </p:sp>
      </p:grpSp>
    </p:spTree>
    <p:extLst>
      <p:ext uri="{BB962C8B-B14F-4D97-AF65-F5344CB8AC3E}">
        <p14:creationId xmlns:p14="http://schemas.microsoft.com/office/powerpoint/2010/main" val="78221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1746" name="Rectangle 2"/>
          <p:cNvSpPr>
            <a:spLocks noGrp="1" noChangeArrowheads="1"/>
          </p:cNvSpPr>
          <p:nvPr>
            <p:ph type="title"/>
          </p:nvPr>
        </p:nvSpPr>
        <p:spPr>
          <a:noFill/>
          <a:ln/>
        </p:spPr>
        <p:txBody>
          <a:bodyPr>
            <a:normAutofit fontScale="90000"/>
          </a:bodyPr>
          <a:lstStyle/>
          <a:p>
            <a:pPr>
              <a:spcBef>
                <a:spcPts val="1"/>
              </a:spcBef>
            </a:pPr>
            <a:r>
              <a:rPr lang="en-US" sz="3778" b="0" i="0" dirty="0" err="1">
                <a:solidFill>
                  <a:srgbClr val="000000"/>
                </a:solidFill>
                <a:latin typeface="Arial Narrow"/>
                <a:ea typeface="+mj-ea"/>
                <a:cs typeface="Arial Narrow"/>
              </a:rPr>
              <a:t>前言</a:t>
            </a:r>
            <a:br>
              <a:rPr lang="en-US" sz="3400" b="0" i="0" dirty="0">
                <a:solidFill>
                  <a:srgbClr val="000000"/>
                </a:solidFill>
                <a:latin typeface="Arial Narrow"/>
                <a:ea typeface="+mj-ea"/>
                <a:cs typeface="Arial Narrow"/>
              </a:rPr>
            </a:br>
            <a:r>
              <a:rPr lang="zh-CN" altLang="en-US" sz="3111" dirty="0"/>
              <a:t>早期发展历程</a:t>
            </a:r>
            <a:endParaRPr lang="en-US" sz="3111" b="0" i="0" dirty="0">
              <a:solidFill>
                <a:srgbClr val="000000"/>
              </a:solidFill>
              <a:latin typeface="Arial Narrow"/>
              <a:ea typeface="+mj-ea"/>
              <a:cs typeface="Arial Narrow"/>
            </a:endParaRPr>
          </a:p>
        </p:txBody>
      </p:sp>
      <p:grpSp>
        <p:nvGrpSpPr>
          <p:cNvPr id="13" name="Group 12"/>
          <p:cNvGrpSpPr/>
          <p:nvPr/>
        </p:nvGrpSpPr>
        <p:grpSpPr>
          <a:xfrm>
            <a:off x="0" y="6085641"/>
            <a:ext cx="619067" cy="246221"/>
            <a:chOff x="1689099" y="6028267"/>
            <a:chExt cx="1087983" cy="246221"/>
          </a:xfrm>
        </p:grpSpPr>
        <p:sp>
          <p:nvSpPr>
            <p:cNvPr id="14" name="Action Button: Custom 13">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hevron 18">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Chevron 19">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hlinkClick r:id="rId3"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sz="1000" b="1" i="0" dirty="0">
                <a:solidFill>
                  <a:srgbClr val="FFFFFF"/>
                </a:solidFill>
                <a:latin typeface="Arial"/>
                <a:ea typeface="+mn-ea"/>
                <a:cs typeface="+mn-cs"/>
              </a:endParaRPr>
            </a:p>
          </p:txBody>
        </p:sp>
      </p:grpSp>
      <p:grpSp>
        <p:nvGrpSpPr>
          <p:cNvPr id="36" name="Group 31770"/>
          <p:cNvGrpSpPr/>
          <p:nvPr/>
        </p:nvGrpSpPr>
        <p:grpSpPr>
          <a:xfrm>
            <a:off x="230400" y="1440000"/>
            <a:ext cx="8715600" cy="3112875"/>
            <a:chOff x="511208" y="1376584"/>
            <a:chExt cx="7832881" cy="3112875"/>
          </a:xfrm>
        </p:grpSpPr>
        <p:sp>
          <p:nvSpPr>
            <p:cNvPr id="37" name="Freeform 31771"/>
            <p:cNvSpPr/>
            <p:nvPr/>
          </p:nvSpPr>
          <p:spPr>
            <a:xfrm>
              <a:off x="7224644" y="2260759"/>
              <a:ext cx="1118230" cy="2228700"/>
            </a:xfrm>
            <a:custGeom>
              <a:avLst/>
              <a:gdLst>
                <a:gd name="connsiteX0" fmla="*/ 0 w 1118230"/>
                <a:gd name="connsiteY0" fmla="*/ 0 h 3195855"/>
                <a:gd name="connsiteX1" fmla="*/ 186372 w 1118230"/>
                <a:gd name="connsiteY1" fmla="*/ 0 h 3195855"/>
                <a:gd name="connsiteX2" fmla="*/ 186372 w 1118230"/>
                <a:gd name="connsiteY2" fmla="*/ 0 h 3195855"/>
                <a:gd name="connsiteX3" fmla="*/ 465929 w 1118230"/>
                <a:gd name="connsiteY3" fmla="*/ 0 h 3195855"/>
                <a:gd name="connsiteX4" fmla="*/ 1118230 w 1118230"/>
                <a:gd name="connsiteY4" fmla="*/ 0 h 3195855"/>
                <a:gd name="connsiteX5" fmla="*/ 1118230 w 1118230"/>
                <a:gd name="connsiteY5" fmla="*/ 532643 h 3195855"/>
                <a:gd name="connsiteX6" fmla="*/ 1118230 w 1118230"/>
                <a:gd name="connsiteY6" fmla="*/ 532643 h 3195855"/>
                <a:gd name="connsiteX7" fmla="*/ 1118230 w 1118230"/>
                <a:gd name="connsiteY7" fmla="*/ 1331606 h 3195855"/>
                <a:gd name="connsiteX8" fmla="*/ 1118230 w 1118230"/>
                <a:gd name="connsiteY8" fmla="*/ 3195855 h 3195855"/>
                <a:gd name="connsiteX9" fmla="*/ 465929 w 1118230"/>
                <a:gd name="connsiteY9" fmla="*/ 3195855 h 3195855"/>
                <a:gd name="connsiteX10" fmla="*/ 186372 w 1118230"/>
                <a:gd name="connsiteY10" fmla="*/ 3195855 h 3195855"/>
                <a:gd name="connsiteX11" fmla="*/ 186372 w 1118230"/>
                <a:gd name="connsiteY11" fmla="*/ 3195855 h 3195855"/>
                <a:gd name="connsiteX12" fmla="*/ 0 w 1118230"/>
                <a:gd name="connsiteY12" fmla="*/ 3195855 h 3195855"/>
                <a:gd name="connsiteX13" fmla="*/ 0 w 1118230"/>
                <a:gd name="connsiteY13" fmla="*/ 1331606 h 3195855"/>
                <a:gd name="connsiteX14" fmla="*/ 0 w 1118230"/>
                <a:gd name="connsiteY14" fmla="*/ 1597928 h 3195855"/>
                <a:gd name="connsiteX15" fmla="*/ 0 w 1118230"/>
                <a:gd name="connsiteY15" fmla="*/ 532643 h 3195855"/>
                <a:gd name="connsiteX16" fmla="*/ 0 w 1118230"/>
                <a:gd name="connsiteY16" fmla="*/ 0 h 319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8230" h="3195855">
                  <a:moveTo>
                    <a:pt x="0" y="0"/>
                  </a:moveTo>
                  <a:lnTo>
                    <a:pt x="186372" y="0"/>
                  </a:lnTo>
                  <a:lnTo>
                    <a:pt x="186372" y="0"/>
                  </a:lnTo>
                  <a:lnTo>
                    <a:pt x="465929" y="0"/>
                  </a:lnTo>
                  <a:lnTo>
                    <a:pt x="1118230" y="0"/>
                  </a:lnTo>
                  <a:lnTo>
                    <a:pt x="1118230" y="532643"/>
                  </a:lnTo>
                  <a:lnTo>
                    <a:pt x="1118230" y="532643"/>
                  </a:lnTo>
                  <a:lnTo>
                    <a:pt x="1118230" y="1331606"/>
                  </a:lnTo>
                  <a:lnTo>
                    <a:pt x="1118230" y="3195855"/>
                  </a:lnTo>
                  <a:lnTo>
                    <a:pt x="465929" y="3195855"/>
                  </a:lnTo>
                  <a:lnTo>
                    <a:pt x="186372" y="3195855"/>
                  </a:lnTo>
                  <a:lnTo>
                    <a:pt x="186372" y="3195855"/>
                  </a:lnTo>
                  <a:lnTo>
                    <a:pt x="0" y="3195855"/>
                  </a:lnTo>
                  <a:lnTo>
                    <a:pt x="0" y="1331606"/>
                  </a:lnTo>
                  <a:lnTo>
                    <a:pt x="0" y="1597928"/>
                  </a:lnTo>
                  <a:lnTo>
                    <a:pt x="0" y="532643"/>
                  </a:lnTo>
                  <a:lnTo>
                    <a:pt x="0" y="0"/>
                  </a:lnTo>
                  <a:close/>
                </a:path>
              </a:pathLst>
            </a:cu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0" tIns="38100" rIns="108000" bIns="38100" numCol="1" spcCol="1270" anchor="t" anchorCtr="0">
              <a:noAutofit/>
            </a:bodyPr>
            <a:lstStyle/>
            <a:p>
              <a:pPr algn="r" defTabSz="0">
                <a:lnSpc>
                  <a:spcPct val="90000"/>
                </a:lnSpc>
                <a:spcBef>
                  <a:spcPts val="1"/>
                </a:spcBef>
                <a:spcAft>
                  <a:spcPts val="1"/>
                </a:spcAft>
                <a:buNone/>
              </a:pPr>
              <a:r>
                <a:rPr lang="en-US" sz="1200" b="1" i="0">
                  <a:solidFill>
                    <a:srgbClr val="4D4D4D"/>
                  </a:solidFill>
                  <a:latin typeface="Arial"/>
                  <a:ea typeface="+mn-ea"/>
                  <a:cs typeface="+mn-cs"/>
                </a:rPr>
                <a:t>Greenfield</a:t>
              </a:r>
              <a:r>
                <a:rPr lang="en-US" sz="1200" b="0" i="0">
                  <a:solidFill>
                    <a:srgbClr val="4D4D4D"/>
                  </a:solidFill>
                  <a:latin typeface="Arial"/>
                  <a:ea typeface="+mn-ea"/>
                  <a:cs typeface="+mn-cs"/>
                </a:rPr>
                <a:t> </a:t>
              </a:r>
              <a:br>
                <a:rPr lang="en-US" sz="1200" b="0" i="0">
                  <a:solidFill>
                    <a:srgbClr val="4D4D4D"/>
                  </a:solidFill>
                  <a:latin typeface="Arial"/>
                  <a:ea typeface="+mn-ea"/>
                  <a:cs typeface="+mn-cs"/>
                </a:rPr>
              </a:br>
              <a:r>
                <a:rPr lang="en-US" sz="1200" b="0" i="0">
                  <a:solidFill>
                    <a:srgbClr val="4D4D4D"/>
                  </a:solidFill>
                  <a:latin typeface="Arial"/>
                  <a:ea typeface="+mn-ea"/>
                  <a:cs typeface="+mn-cs"/>
                </a:rPr>
                <a:t>采用  </a:t>
              </a:r>
              <a:br>
                <a:rPr lang="en-US" sz="1200" b="0" i="0">
                  <a:solidFill>
                    <a:srgbClr val="4D4D4D"/>
                  </a:solidFill>
                  <a:latin typeface="Arial"/>
                  <a:ea typeface="+mn-ea"/>
                  <a:cs typeface="+mn-cs"/>
                </a:rPr>
              </a:br>
              <a:r>
                <a:rPr lang="en-US" sz="1200" b="0" i="0">
                  <a:solidFill>
                    <a:srgbClr val="4D4D4D"/>
                  </a:solidFill>
                  <a:latin typeface="Arial"/>
                  <a:ea typeface="+mn-ea"/>
                  <a:cs typeface="+mn-cs"/>
                </a:rPr>
                <a:t>ICP 作为 </a:t>
              </a:r>
              <a:br>
                <a:rPr lang="en-US" sz="1200" b="0" i="0">
                  <a:solidFill>
                    <a:srgbClr val="4D4D4D"/>
                  </a:solidFill>
                  <a:latin typeface="Arial"/>
                  <a:ea typeface="+mn-ea"/>
                  <a:cs typeface="+mn-cs"/>
                </a:rPr>
              </a:br>
              <a:r>
                <a:rPr lang="en-US" sz="1200" b="0" i="0">
                  <a:solidFill>
                    <a:srgbClr val="4D4D4D"/>
                  </a:solidFill>
                  <a:latin typeface="Arial"/>
                  <a:ea typeface="+mn-ea"/>
                  <a:cs typeface="+mn-cs"/>
                </a:rPr>
                <a:t>分析工具</a:t>
              </a:r>
            </a:p>
          </p:txBody>
        </p:sp>
        <p:sp>
          <p:nvSpPr>
            <p:cNvPr id="38" name="Freeform 31772"/>
            <p:cNvSpPr/>
            <p:nvPr/>
          </p:nvSpPr>
          <p:spPr>
            <a:xfrm>
              <a:off x="7224644" y="1376584"/>
              <a:ext cx="1119445" cy="887510"/>
            </a:xfrm>
            <a:custGeom>
              <a:avLst/>
              <a:gdLst>
                <a:gd name="connsiteX0" fmla="*/ 0 w 1111202"/>
                <a:gd name="connsiteY0" fmla="*/ 0 h 887510"/>
                <a:gd name="connsiteX1" fmla="*/ 1111202 w 1111202"/>
                <a:gd name="connsiteY1" fmla="*/ 0 h 887510"/>
                <a:gd name="connsiteX2" fmla="*/ 1111202 w 1111202"/>
                <a:gd name="connsiteY2" fmla="*/ 887510 h 887510"/>
                <a:gd name="connsiteX3" fmla="*/ 0 w 1111202"/>
                <a:gd name="connsiteY3" fmla="*/ 887510 h 887510"/>
                <a:gd name="connsiteX4" fmla="*/ 0 w 1111202"/>
                <a:gd name="connsiteY4" fmla="*/ 0 h 887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202" h="887510">
                  <a:moveTo>
                    <a:pt x="0" y="0"/>
                  </a:moveTo>
                  <a:lnTo>
                    <a:pt x="1111202" y="0"/>
                  </a:lnTo>
                  <a:lnTo>
                    <a:pt x="1111202" y="887510"/>
                  </a:lnTo>
                  <a:lnTo>
                    <a:pt x="0" y="887510"/>
                  </a:lnTo>
                  <a:lnTo>
                    <a:pt x="0" y="0"/>
                  </a:lnTo>
                  <a:close/>
                </a:path>
              </a:pathLst>
            </a:custGeom>
            <a:solidFill>
              <a:srgbClr val="FF99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7150" tIns="57150" rIns="57150" bIns="57150" numCol="1" spcCol="1270" anchor="b" anchorCtr="0">
              <a:noAutofit/>
            </a:bodyPr>
            <a:lstStyle/>
            <a:p>
              <a:pPr algn="ctr" defTabSz="800100">
                <a:lnSpc>
                  <a:spcPct val="90000"/>
                </a:lnSpc>
                <a:spcBef>
                  <a:spcPts val="1"/>
                </a:spcBef>
                <a:spcAft>
                  <a:spcPts val="1"/>
                </a:spcAft>
                <a:buNone/>
              </a:pPr>
              <a:r>
                <a:rPr lang="en-US" sz="1800" b="0" i="0">
                  <a:solidFill>
                    <a:schemeClr val="lt1"/>
                  </a:solidFill>
                  <a:latin typeface="Arial"/>
                  <a:ea typeface="+mn-ea"/>
                  <a:cs typeface="+mn-cs"/>
                </a:rPr>
                <a:t>1964</a:t>
              </a:r>
            </a:p>
          </p:txBody>
        </p:sp>
        <p:sp>
          <p:nvSpPr>
            <p:cNvPr id="39" name="Freeform 31773"/>
            <p:cNvSpPr/>
            <p:nvPr/>
          </p:nvSpPr>
          <p:spPr>
            <a:xfrm>
              <a:off x="6101963" y="2260759"/>
              <a:ext cx="1118230" cy="2088024"/>
            </a:xfrm>
            <a:custGeom>
              <a:avLst/>
              <a:gdLst>
                <a:gd name="connsiteX0" fmla="*/ 0 w 1118230"/>
                <a:gd name="connsiteY0" fmla="*/ 0 h 3018353"/>
                <a:gd name="connsiteX1" fmla="*/ 652301 w 1118230"/>
                <a:gd name="connsiteY1" fmla="*/ 0 h 3018353"/>
                <a:gd name="connsiteX2" fmla="*/ 652301 w 1118230"/>
                <a:gd name="connsiteY2" fmla="*/ 0 h 3018353"/>
                <a:gd name="connsiteX3" fmla="*/ 931858 w 1118230"/>
                <a:gd name="connsiteY3" fmla="*/ 0 h 3018353"/>
                <a:gd name="connsiteX4" fmla="*/ 1118230 w 1118230"/>
                <a:gd name="connsiteY4" fmla="*/ 0 h 3018353"/>
                <a:gd name="connsiteX5" fmla="*/ 1118230 w 1118230"/>
                <a:gd name="connsiteY5" fmla="*/ 1760706 h 3018353"/>
                <a:gd name="connsiteX6" fmla="*/ 1258009 w 1118230"/>
                <a:gd name="connsiteY6" fmla="*/ 2137899 h 3018353"/>
                <a:gd name="connsiteX7" fmla="*/ 1118230 w 1118230"/>
                <a:gd name="connsiteY7" fmla="*/ 2515294 h 3018353"/>
                <a:gd name="connsiteX8" fmla="*/ 1118230 w 1118230"/>
                <a:gd name="connsiteY8" fmla="*/ 3018353 h 3018353"/>
                <a:gd name="connsiteX9" fmla="*/ 931858 w 1118230"/>
                <a:gd name="connsiteY9" fmla="*/ 3018353 h 3018353"/>
                <a:gd name="connsiteX10" fmla="*/ 652301 w 1118230"/>
                <a:gd name="connsiteY10" fmla="*/ 3018353 h 3018353"/>
                <a:gd name="connsiteX11" fmla="*/ 652301 w 1118230"/>
                <a:gd name="connsiteY11" fmla="*/ 3018353 h 3018353"/>
                <a:gd name="connsiteX12" fmla="*/ 0 w 1118230"/>
                <a:gd name="connsiteY12" fmla="*/ 3018353 h 3018353"/>
                <a:gd name="connsiteX13" fmla="*/ 0 w 1118230"/>
                <a:gd name="connsiteY13" fmla="*/ 2515294 h 3018353"/>
                <a:gd name="connsiteX14" fmla="*/ 0 w 1118230"/>
                <a:gd name="connsiteY14" fmla="*/ 1760706 h 3018353"/>
                <a:gd name="connsiteX15" fmla="*/ 0 w 1118230"/>
                <a:gd name="connsiteY15" fmla="*/ 1760706 h 3018353"/>
                <a:gd name="connsiteX16" fmla="*/ 0 w 1118230"/>
                <a:gd name="connsiteY16" fmla="*/ 0 h 301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8230" h="3018353">
                  <a:moveTo>
                    <a:pt x="0" y="0"/>
                  </a:moveTo>
                  <a:lnTo>
                    <a:pt x="652301" y="0"/>
                  </a:lnTo>
                  <a:lnTo>
                    <a:pt x="652301" y="0"/>
                  </a:lnTo>
                  <a:lnTo>
                    <a:pt x="931858" y="0"/>
                  </a:lnTo>
                  <a:lnTo>
                    <a:pt x="1118230" y="0"/>
                  </a:lnTo>
                  <a:lnTo>
                    <a:pt x="1118230" y="1760706"/>
                  </a:lnTo>
                  <a:lnTo>
                    <a:pt x="1258009" y="2137899"/>
                  </a:lnTo>
                  <a:lnTo>
                    <a:pt x="1118230" y="2515294"/>
                  </a:lnTo>
                  <a:lnTo>
                    <a:pt x="1118230" y="3018353"/>
                  </a:lnTo>
                  <a:lnTo>
                    <a:pt x="931858" y="3018353"/>
                  </a:lnTo>
                  <a:lnTo>
                    <a:pt x="652301" y="3018353"/>
                  </a:lnTo>
                  <a:lnTo>
                    <a:pt x="652301" y="3018353"/>
                  </a:lnTo>
                  <a:lnTo>
                    <a:pt x="0" y="3018353"/>
                  </a:lnTo>
                  <a:lnTo>
                    <a:pt x="0" y="2515294"/>
                  </a:lnTo>
                  <a:lnTo>
                    <a:pt x="0" y="1760706"/>
                  </a:lnTo>
                  <a:lnTo>
                    <a:pt x="0" y="1760706"/>
                  </a:lnTo>
                  <a:lnTo>
                    <a:pt x="0" y="0"/>
                  </a:lnTo>
                  <a:close/>
                </a:path>
              </a:pathLst>
            </a:custGeom>
          </p:spPr>
          <p:style>
            <a:lnRef idx="2">
              <a:schemeClr val="lt1">
                <a:hueOff val="0"/>
                <a:satOff val="0"/>
                <a:lumOff val="0"/>
                <a:alphaOff val="0"/>
              </a:schemeClr>
            </a:lnRef>
            <a:fillRef idx="1">
              <a:schemeClr val="accent1">
                <a:tint val="50000"/>
                <a:hueOff val="-1863148"/>
                <a:satOff val="7550"/>
                <a:lumOff val="2071"/>
                <a:alphaOff val="0"/>
              </a:schemeClr>
            </a:fillRef>
            <a:effectRef idx="0">
              <a:schemeClr val="accent1">
                <a:tint val="50000"/>
                <a:hueOff val="-1863148"/>
                <a:satOff val="7550"/>
                <a:lumOff val="2071"/>
                <a:alphaOff val="0"/>
              </a:schemeClr>
            </a:effectRef>
            <a:fontRef idx="minor">
              <a:schemeClr val="lt1">
                <a:hueOff val="0"/>
                <a:satOff val="0"/>
                <a:lumOff val="0"/>
                <a:alphaOff val="0"/>
              </a:schemeClr>
            </a:fontRef>
          </p:style>
          <p:txBody>
            <a:bodyPr spcFirstLastPara="0" vert="horz" wrap="square" lIns="0" tIns="38100" rIns="108000" bIns="38100" numCol="1" spcCol="1270" anchor="t" anchorCtr="0">
              <a:noAutofit/>
            </a:bodyPr>
            <a:lstStyle/>
            <a:p>
              <a:pPr algn="r" defTabSz="0">
                <a:lnSpc>
                  <a:spcPct val="90000"/>
                </a:lnSpc>
                <a:spcBef>
                  <a:spcPts val="1"/>
                </a:spcBef>
                <a:spcAft>
                  <a:spcPts val="1"/>
                </a:spcAft>
                <a:buNone/>
              </a:pPr>
              <a:r>
                <a:rPr lang="en-US" sz="1200" b="0" i="0">
                  <a:solidFill>
                    <a:srgbClr val="4D4D4D"/>
                  </a:solidFill>
                  <a:latin typeface="Arial"/>
                  <a:ea typeface="+mn-ea"/>
                  <a:cs typeface="+mn-cs"/>
                </a:rPr>
                <a:t>第一台 </a:t>
              </a:r>
              <a:br>
                <a:rPr lang="en-US" sz="1200" b="0" i="0">
                  <a:solidFill>
                    <a:srgbClr val="4D4D4D"/>
                  </a:solidFill>
                  <a:latin typeface="Arial"/>
                  <a:ea typeface="+mn-ea"/>
                  <a:cs typeface="+mn-cs"/>
                </a:rPr>
              </a:br>
              <a:r>
                <a:rPr lang="en-US" sz="1200" b="0" i="0">
                  <a:solidFill>
                    <a:srgbClr val="4D4D4D"/>
                  </a:solidFill>
                  <a:latin typeface="Arial"/>
                  <a:ea typeface="+mn-ea"/>
                  <a:cs typeface="+mn-cs"/>
                </a:rPr>
                <a:t>商用  </a:t>
              </a:r>
              <a:br>
                <a:rPr lang="en-US" sz="1200" b="0" i="0">
                  <a:solidFill>
                    <a:srgbClr val="4D4D4D"/>
                  </a:solidFill>
                  <a:latin typeface="Arial"/>
                  <a:ea typeface="+mn-ea"/>
                  <a:cs typeface="+mn-cs"/>
                </a:rPr>
              </a:br>
              <a:r>
                <a:rPr lang="en-US" sz="1200" b="0" i="0">
                  <a:solidFill>
                    <a:srgbClr val="4D4D4D"/>
                  </a:solidFill>
                  <a:latin typeface="Arial"/>
                  <a:ea typeface="+mn-ea"/>
                  <a:cs typeface="+mn-cs"/>
                </a:rPr>
                <a:t>AAS</a:t>
              </a:r>
            </a:p>
          </p:txBody>
        </p:sp>
        <p:sp>
          <p:nvSpPr>
            <p:cNvPr id="40" name="Freeform 31774"/>
            <p:cNvSpPr/>
            <p:nvPr/>
          </p:nvSpPr>
          <p:spPr>
            <a:xfrm>
              <a:off x="6101963" y="1465131"/>
              <a:ext cx="1119445" cy="798963"/>
            </a:xfrm>
            <a:custGeom>
              <a:avLst/>
              <a:gdLst>
                <a:gd name="connsiteX0" fmla="*/ 0 w 1111983"/>
                <a:gd name="connsiteY0" fmla="*/ 0 h 798963"/>
                <a:gd name="connsiteX1" fmla="*/ 1111983 w 1111983"/>
                <a:gd name="connsiteY1" fmla="*/ 0 h 798963"/>
                <a:gd name="connsiteX2" fmla="*/ 1111983 w 1111983"/>
                <a:gd name="connsiteY2" fmla="*/ 798963 h 798963"/>
                <a:gd name="connsiteX3" fmla="*/ 0 w 1111983"/>
                <a:gd name="connsiteY3" fmla="*/ 798963 h 798963"/>
                <a:gd name="connsiteX4" fmla="*/ 0 w 1111983"/>
                <a:gd name="connsiteY4" fmla="*/ 0 h 798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983" h="798963">
                  <a:moveTo>
                    <a:pt x="0" y="0"/>
                  </a:moveTo>
                  <a:lnTo>
                    <a:pt x="1111983" y="0"/>
                  </a:lnTo>
                  <a:lnTo>
                    <a:pt x="1111983" y="798963"/>
                  </a:lnTo>
                  <a:lnTo>
                    <a:pt x="0" y="798963"/>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7150" tIns="57150" rIns="57150" bIns="57150" numCol="1" spcCol="1270" anchor="b" anchorCtr="0">
              <a:noAutofit/>
            </a:bodyPr>
            <a:lstStyle/>
            <a:p>
              <a:pPr algn="ctr" defTabSz="800100">
                <a:lnSpc>
                  <a:spcPct val="90000"/>
                </a:lnSpc>
                <a:spcBef>
                  <a:spcPts val="1"/>
                </a:spcBef>
                <a:spcAft>
                  <a:spcPts val="1"/>
                </a:spcAft>
                <a:buNone/>
              </a:pPr>
              <a:r>
                <a:rPr lang="en-US" sz="1800" b="0" i="0">
                  <a:solidFill>
                    <a:schemeClr val="lt1"/>
                  </a:solidFill>
                  <a:latin typeface="Arial"/>
                  <a:ea typeface="+mn-ea"/>
                  <a:cs typeface="+mn-cs"/>
                </a:rPr>
                <a:t>1962</a:t>
              </a:r>
            </a:p>
          </p:txBody>
        </p:sp>
        <p:sp>
          <p:nvSpPr>
            <p:cNvPr id="41" name="Freeform 31775"/>
            <p:cNvSpPr/>
            <p:nvPr/>
          </p:nvSpPr>
          <p:spPr>
            <a:xfrm>
              <a:off x="4988098" y="2260759"/>
              <a:ext cx="1118230" cy="1900454"/>
            </a:xfrm>
            <a:custGeom>
              <a:avLst/>
              <a:gdLst>
                <a:gd name="connsiteX0" fmla="*/ 0 w 1118230"/>
                <a:gd name="connsiteY0" fmla="*/ 0 h 2840851"/>
                <a:gd name="connsiteX1" fmla="*/ 652301 w 1118230"/>
                <a:gd name="connsiteY1" fmla="*/ 0 h 2840851"/>
                <a:gd name="connsiteX2" fmla="*/ 652301 w 1118230"/>
                <a:gd name="connsiteY2" fmla="*/ 0 h 2840851"/>
                <a:gd name="connsiteX3" fmla="*/ 931858 w 1118230"/>
                <a:gd name="connsiteY3" fmla="*/ 0 h 2840851"/>
                <a:gd name="connsiteX4" fmla="*/ 1118230 w 1118230"/>
                <a:gd name="connsiteY4" fmla="*/ 0 h 2840851"/>
                <a:gd name="connsiteX5" fmla="*/ 1118230 w 1118230"/>
                <a:gd name="connsiteY5" fmla="*/ 1657163 h 2840851"/>
                <a:gd name="connsiteX6" fmla="*/ 1258009 w 1118230"/>
                <a:gd name="connsiteY6" fmla="*/ 2012175 h 2840851"/>
                <a:gd name="connsiteX7" fmla="*/ 1118230 w 1118230"/>
                <a:gd name="connsiteY7" fmla="*/ 2367376 h 2840851"/>
                <a:gd name="connsiteX8" fmla="*/ 1118230 w 1118230"/>
                <a:gd name="connsiteY8" fmla="*/ 2840851 h 2840851"/>
                <a:gd name="connsiteX9" fmla="*/ 931858 w 1118230"/>
                <a:gd name="connsiteY9" fmla="*/ 2840851 h 2840851"/>
                <a:gd name="connsiteX10" fmla="*/ 652301 w 1118230"/>
                <a:gd name="connsiteY10" fmla="*/ 2840851 h 2840851"/>
                <a:gd name="connsiteX11" fmla="*/ 652301 w 1118230"/>
                <a:gd name="connsiteY11" fmla="*/ 2840851 h 2840851"/>
                <a:gd name="connsiteX12" fmla="*/ 0 w 1118230"/>
                <a:gd name="connsiteY12" fmla="*/ 2840851 h 2840851"/>
                <a:gd name="connsiteX13" fmla="*/ 0 w 1118230"/>
                <a:gd name="connsiteY13" fmla="*/ 2367376 h 2840851"/>
                <a:gd name="connsiteX14" fmla="*/ 0 w 1118230"/>
                <a:gd name="connsiteY14" fmla="*/ 1657163 h 2840851"/>
                <a:gd name="connsiteX15" fmla="*/ 0 w 1118230"/>
                <a:gd name="connsiteY15" fmla="*/ 1657163 h 2840851"/>
                <a:gd name="connsiteX16" fmla="*/ 0 w 1118230"/>
                <a:gd name="connsiteY16" fmla="*/ 0 h 284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8230" h="2840851">
                  <a:moveTo>
                    <a:pt x="0" y="0"/>
                  </a:moveTo>
                  <a:lnTo>
                    <a:pt x="652301" y="0"/>
                  </a:lnTo>
                  <a:lnTo>
                    <a:pt x="652301" y="0"/>
                  </a:lnTo>
                  <a:lnTo>
                    <a:pt x="931858" y="0"/>
                  </a:lnTo>
                  <a:lnTo>
                    <a:pt x="1118230" y="0"/>
                  </a:lnTo>
                  <a:lnTo>
                    <a:pt x="1118230" y="1657163"/>
                  </a:lnTo>
                  <a:lnTo>
                    <a:pt x="1258009" y="2012175"/>
                  </a:lnTo>
                  <a:lnTo>
                    <a:pt x="1118230" y="2367376"/>
                  </a:lnTo>
                  <a:lnTo>
                    <a:pt x="1118230" y="2840851"/>
                  </a:lnTo>
                  <a:lnTo>
                    <a:pt x="931858" y="2840851"/>
                  </a:lnTo>
                  <a:lnTo>
                    <a:pt x="652301" y="2840851"/>
                  </a:lnTo>
                  <a:lnTo>
                    <a:pt x="652301" y="2840851"/>
                  </a:lnTo>
                  <a:lnTo>
                    <a:pt x="0" y="2840851"/>
                  </a:lnTo>
                  <a:lnTo>
                    <a:pt x="0" y="2367376"/>
                  </a:lnTo>
                  <a:lnTo>
                    <a:pt x="0" y="1657163"/>
                  </a:lnTo>
                  <a:lnTo>
                    <a:pt x="0" y="1657163"/>
                  </a:lnTo>
                  <a:lnTo>
                    <a:pt x="0" y="0"/>
                  </a:lnTo>
                  <a:close/>
                </a:path>
              </a:pathLst>
            </a:custGeom>
          </p:spPr>
          <p:style>
            <a:lnRef idx="2">
              <a:schemeClr val="lt1">
                <a:hueOff val="0"/>
                <a:satOff val="0"/>
                <a:lumOff val="0"/>
                <a:alphaOff val="0"/>
              </a:schemeClr>
            </a:lnRef>
            <a:fillRef idx="1">
              <a:schemeClr val="accent1">
                <a:tint val="50000"/>
                <a:hueOff val="-3726297"/>
                <a:satOff val="15099"/>
                <a:lumOff val="4141"/>
                <a:alphaOff val="0"/>
              </a:schemeClr>
            </a:fillRef>
            <a:effectRef idx="0">
              <a:schemeClr val="accent1">
                <a:tint val="50000"/>
                <a:hueOff val="-3726297"/>
                <a:satOff val="15099"/>
                <a:lumOff val="4141"/>
                <a:alphaOff val="0"/>
              </a:schemeClr>
            </a:effectRef>
            <a:fontRef idx="minor">
              <a:schemeClr val="lt1">
                <a:hueOff val="0"/>
                <a:satOff val="0"/>
                <a:lumOff val="0"/>
                <a:alphaOff val="0"/>
              </a:schemeClr>
            </a:fontRef>
          </p:style>
          <p:txBody>
            <a:bodyPr spcFirstLastPara="0" vert="horz" wrap="square" lIns="0" tIns="38100" rIns="108000" bIns="38100" numCol="1" spcCol="1270" anchor="t" anchorCtr="0">
              <a:noAutofit/>
            </a:bodyPr>
            <a:lstStyle/>
            <a:p>
              <a:pPr algn="r" defTabSz="0">
                <a:lnSpc>
                  <a:spcPct val="90000"/>
                </a:lnSpc>
                <a:spcBef>
                  <a:spcPts val="1"/>
                </a:spcBef>
                <a:spcAft>
                  <a:spcPts val="1"/>
                </a:spcAft>
                <a:buNone/>
              </a:pPr>
              <a:r>
                <a:rPr lang="en-US" sz="1200" b="1" i="0">
                  <a:solidFill>
                    <a:srgbClr val="4D4D4D"/>
                  </a:solidFill>
                  <a:latin typeface="Arial"/>
                  <a:ea typeface="+mn-ea"/>
                  <a:cs typeface="+mn-cs"/>
                </a:rPr>
                <a:t>Reed</a:t>
              </a:r>
              <a:r>
                <a:rPr lang="en-US" sz="1200" b="0" i="0">
                  <a:solidFill>
                    <a:srgbClr val="4D4D4D"/>
                  </a:solidFill>
                  <a:latin typeface="Arial"/>
                  <a:ea typeface="+mn-ea"/>
                  <a:cs typeface="+mn-cs"/>
                </a:rPr>
                <a:t> </a:t>
              </a:r>
              <a:br>
                <a:rPr lang="en-US" sz="1200" b="0" i="0">
                  <a:solidFill>
                    <a:srgbClr val="4D4D4D"/>
                  </a:solidFill>
                  <a:latin typeface="Arial"/>
                  <a:ea typeface="+mn-ea"/>
                  <a:cs typeface="+mn-cs"/>
                </a:rPr>
              </a:br>
              <a:r>
                <a:rPr lang="en-US" sz="1200" b="0" i="0">
                  <a:solidFill>
                    <a:srgbClr val="4D4D4D"/>
                  </a:solidFill>
                  <a:latin typeface="Arial"/>
                  <a:ea typeface="+mn-ea"/>
                  <a:cs typeface="+mn-cs"/>
                </a:rPr>
                <a:t>首次将 ICP 主要应用于高温下的晶体生长</a:t>
              </a:r>
            </a:p>
          </p:txBody>
        </p:sp>
        <p:sp>
          <p:nvSpPr>
            <p:cNvPr id="42" name="Freeform 31776"/>
            <p:cNvSpPr/>
            <p:nvPr/>
          </p:nvSpPr>
          <p:spPr>
            <a:xfrm>
              <a:off x="4988098" y="1551229"/>
              <a:ext cx="1118230" cy="710008"/>
            </a:xfrm>
            <a:custGeom>
              <a:avLst/>
              <a:gdLst>
                <a:gd name="connsiteX0" fmla="*/ 0 w 1118230"/>
                <a:gd name="connsiteY0" fmla="*/ 0 h 710008"/>
                <a:gd name="connsiteX1" fmla="*/ 1118230 w 1118230"/>
                <a:gd name="connsiteY1" fmla="*/ 0 h 710008"/>
                <a:gd name="connsiteX2" fmla="*/ 1118230 w 1118230"/>
                <a:gd name="connsiteY2" fmla="*/ 710008 h 710008"/>
                <a:gd name="connsiteX3" fmla="*/ 0 w 1118230"/>
                <a:gd name="connsiteY3" fmla="*/ 710008 h 710008"/>
                <a:gd name="connsiteX4" fmla="*/ 0 w 1118230"/>
                <a:gd name="connsiteY4" fmla="*/ 0 h 710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230" h="710008">
                  <a:moveTo>
                    <a:pt x="0" y="0"/>
                  </a:moveTo>
                  <a:lnTo>
                    <a:pt x="1118230" y="0"/>
                  </a:lnTo>
                  <a:lnTo>
                    <a:pt x="1118230" y="710008"/>
                  </a:lnTo>
                  <a:lnTo>
                    <a:pt x="0" y="710008"/>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7150" tIns="57150" rIns="57150" bIns="57150" numCol="1" spcCol="1270" anchor="b" anchorCtr="0">
              <a:noAutofit/>
            </a:bodyPr>
            <a:lstStyle/>
            <a:p>
              <a:pPr algn="ctr" defTabSz="800100">
                <a:lnSpc>
                  <a:spcPct val="90000"/>
                </a:lnSpc>
                <a:spcBef>
                  <a:spcPts val="1"/>
                </a:spcBef>
                <a:spcAft>
                  <a:spcPts val="1"/>
                </a:spcAft>
                <a:buNone/>
              </a:pPr>
              <a:r>
                <a:rPr lang="en-US" sz="1800" b="0" i="0">
                  <a:solidFill>
                    <a:schemeClr val="lt1"/>
                  </a:solidFill>
                  <a:latin typeface="Arial"/>
                  <a:ea typeface="+mn-ea"/>
                  <a:cs typeface="+mn-cs"/>
                </a:rPr>
                <a:t>1961</a:t>
              </a:r>
            </a:p>
          </p:txBody>
        </p:sp>
        <p:sp>
          <p:nvSpPr>
            <p:cNvPr id="43" name="Freeform 31777"/>
            <p:cNvSpPr/>
            <p:nvPr/>
          </p:nvSpPr>
          <p:spPr>
            <a:xfrm>
              <a:off x="3866680" y="2260759"/>
              <a:ext cx="1118230" cy="1759777"/>
            </a:xfrm>
            <a:custGeom>
              <a:avLst/>
              <a:gdLst>
                <a:gd name="connsiteX0" fmla="*/ 0 w 1118230"/>
                <a:gd name="connsiteY0" fmla="*/ 0 h 2662940"/>
                <a:gd name="connsiteX1" fmla="*/ 652301 w 1118230"/>
                <a:gd name="connsiteY1" fmla="*/ 0 h 2662940"/>
                <a:gd name="connsiteX2" fmla="*/ 652301 w 1118230"/>
                <a:gd name="connsiteY2" fmla="*/ 0 h 2662940"/>
                <a:gd name="connsiteX3" fmla="*/ 931858 w 1118230"/>
                <a:gd name="connsiteY3" fmla="*/ 0 h 2662940"/>
                <a:gd name="connsiteX4" fmla="*/ 1118230 w 1118230"/>
                <a:gd name="connsiteY4" fmla="*/ 0 h 2662940"/>
                <a:gd name="connsiteX5" fmla="*/ 1118230 w 1118230"/>
                <a:gd name="connsiteY5" fmla="*/ 1553382 h 2662940"/>
                <a:gd name="connsiteX6" fmla="*/ 1258009 w 1118230"/>
                <a:gd name="connsiteY6" fmla="*/ 1886160 h 2662940"/>
                <a:gd name="connsiteX7" fmla="*/ 1118230 w 1118230"/>
                <a:gd name="connsiteY7" fmla="*/ 2219117 h 2662940"/>
                <a:gd name="connsiteX8" fmla="*/ 1118230 w 1118230"/>
                <a:gd name="connsiteY8" fmla="*/ 2662940 h 2662940"/>
                <a:gd name="connsiteX9" fmla="*/ 931858 w 1118230"/>
                <a:gd name="connsiteY9" fmla="*/ 2662940 h 2662940"/>
                <a:gd name="connsiteX10" fmla="*/ 652301 w 1118230"/>
                <a:gd name="connsiteY10" fmla="*/ 2662940 h 2662940"/>
                <a:gd name="connsiteX11" fmla="*/ 652301 w 1118230"/>
                <a:gd name="connsiteY11" fmla="*/ 2662940 h 2662940"/>
                <a:gd name="connsiteX12" fmla="*/ 0 w 1118230"/>
                <a:gd name="connsiteY12" fmla="*/ 2662940 h 2662940"/>
                <a:gd name="connsiteX13" fmla="*/ 0 w 1118230"/>
                <a:gd name="connsiteY13" fmla="*/ 2219117 h 2662940"/>
                <a:gd name="connsiteX14" fmla="*/ 0 w 1118230"/>
                <a:gd name="connsiteY14" fmla="*/ 1553382 h 2662940"/>
                <a:gd name="connsiteX15" fmla="*/ 0 w 1118230"/>
                <a:gd name="connsiteY15" fmla="*/ 1553382 h 2662940"/>
                <a:gd name="connsiteX16" fmla="*/ 0 w 1118230"/>
                <a:gd name="connsiteY16" fmla="*/ 0 h 2662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8230" h="2662940">
                  <a:moveTo>
                    <a:pt x="0" y="0"/>
                  </a:moveTo>
                  <a:lnTo>
                    <a:pt x="652301" y="0"/>
                  </a:lnTo>
                  <a:lnTo>
                    <a:pt x="652301" y="0"/>
                  </a:lnTo>
                  <a:lnTo>
                    <a:pt x="931858" y="0"/>
                  </a:lnTo>
                  <a:lnTo>
                    <a:pt x="1118230" y="0"/>
                  </a:lnTo>
                  <a:lnTo>
                    <a:pt x="1118230" y="1553382"/>
                  </a:lnTo>
                  <a:lnTo>
                    <a:pt x="1258009" y="1886160"/>
                  </a:lnTo>
                  <a:lnTo>
                    <a:pt x="1118230" y="2219117"/>
                  </a:lnTo>
                  <a:lnTo>
                    <a:pt x="1118230" y="2662940"/>
                  </a:lnTo>
                  <a:lnTo>
                    <a:pt x="931858" y="2662940"/>
                  </a:lnTo>
                  <a:lnTo>
                    <a:pt x="652301" y="2662940"/>
                  </a:lnTo>
                  <a:lnTo>
                    <a:pt x="652301" y="2662940"/>
                  </a:lnTo>
                  <a:lnTo>
                    <a:pt x="0" y="2662940"/>
                  </a:lnTo>
                  <a:lnTo>
                    <a:pt x="0" y="2219117"/>
                  </a:lnTo>
                  <a:lnTo>
                    <a:pt x="0" y="1553382"/>
                  </a:lnTo>
                  <a:lnTo>
                    <a:pt x="0" y="1553382"/>
                  </a:lnTo>
                  <a:lnTo>
                    <a:pt x="0" y="0"/>
                  </a:lnTo>
                  <a:close/>
                </a:path>
              </a:pathLst>
            </a:custGeom>
          </p:spPr>
          <p:style>
            <a:lnRef idx="2">
              <a:schemeClr val="lt1">
                <a:hueOff val="0"/>
                <a:satOff val="0"/>
                <a:lumOff val="0"/>
                <a:alphaOff val="0"/>
              </a:schemeClr>
            </a:lnRef>
            <a:fillRef idx="1">
              <a:schemeClr val="accent1">
                <a:tint val="50000"/>
                <a:hueOff val="-5589445"/>
                <a:satOff val="22649"/>
                <a:lumOff val="6212"/>
                <a:alphaOff val="0"/>
              </a:schemeClr>
            </a:fillRef>
            <a:effectRef idx="0">
              <a:schemeClr val="accent1">
                <a:tint val="50000"/>
                <a:hueOff val="-5589445"/>
                <a:satOff val="22649"/>
                <a:lumOff val="6212"/>
                <a:alphaOff val="0"/>
              </a:schemeClr>
            </a:effectRef>
            <a:fontRef idx="minor">
              <a:schemeClr val="lt1">
                <a:hueOff val="0"/>
                <a:satOff val="0"/>
                <a:lumOff val="0"/>
                <a:alphaOff val="0"/>
              </a:schemeClr>
            </a:fontRef>
          </p:style>
          <p:txBody>
            <a:bodyPr spcFirstLastPara="0" vert="horz" wrap="square" lIns="0" tIns="38100" rIns="108000" bIns="38100" numCol="1" spcCol="1270" anchor="t" anchorCtr="0">
              <a:noAutofit/>
            </a:bodyPr>
            <a:lstStyle/>
            <a:p>
              <a:pPr algn="r" defTabSz="0">
                <a:lnSpc>
                  <a:spcPct val="90000"/>
                </a:lnSpc>
                <a:spcBef>
                  <a:spcPts val="1"/>
                </a:spcBef>
                <a:spcAft>
                  <a:spcPts val="1"/>
                </a:spcAft>
                <a:buNone/>
              </a:pPr>
              <a:r>
                <a:rPr lang="en-US" sz="1200" b="1" i="0">
                  <a:solidFill>
                    <a:srgbClr val="4D4D4D"/>
                  </a:solidFill>
                  <a:latin typeface="Arial"/>
                  <a:ea typeface="+mn-ea"/>
                  <a:cs typeface="+mn-cs"/>
                </a:rPr>
                <a:t>Walsh</a:t>
              </a:r>
              <a:r>
                <a:rPr lang="en-US" sz="1200" b="0" i="0">
                  <a:solidFill>
                    <a:srgbClr val="4D4D4D"/>
                  </a:solidFill>
                  <a:latin typeface="Arial"/>
                  <a:ea typeface="+mn-ea"/>
                  <a:cs typeface="+mn-cs"/>
                </a:rPr>
                <a:t> </a:t>
              </a:r>
              <a:br>
                <a:rPr lang="en-US" sz="1200" b="0" i="0">
                  <a:solidFill>
                    <a:srgbClr val="4D4D4D"/>
                  </a:solidFill>
                  <a:latin typeface="Arial"/>
                  <a:ea typeface="+mn-ea"/>
                  <a:cs typeface="+mn-cs"/>
                </a:rPr>
              </a:br>
              <a:r>
                <a:rPr lang="en-US" sz="1200" b="0" i="0">
                  <a:solidFill>
                    <a:srgbClr val="4D4D4D"/>
                  </a:solidFill>
                  <a:latin typeface="Arial"/>
                  <a:ea typeface="+mn-ea"/>
                  <a:cs typeface="+mn-cs"/>
                </a:rPr>
                <a:t>探索了原子吸收 </a:t>
              </a:r>
              <a:br>
                <a:rPr lang="en-US" sz="1200" b="0" i="0">
                  <a:solidFill>
                    <a:srgbClr val="4D4D4D"/>
                  </a:solidFill>
                  <a:latin typeface="Arial"/>
                  <a:ea typeface="+mn-ea"/>
                  <a:cs typeface="+mn-cs"/>
                </a:rPr>
              </a:br>
              <a:r>
                <a:rPr lang="en-US" sz="1200" b="0" i="0">
                  <a:solidFill>
                    <a:srgbClr val="4D4D4D"/>
                  </a:solidFill>
                  <a:latin typeface="Arial"/>
                  <a:ea typeface="+mn-ea"/>
                  <a:cs typeface="+mn-cs"/>
                </a:rPr>
                <a:t>的潜能</a:t>
              </a:r>
            </a:p>
          </p:txBody>
        </p:sp>
        <p:sp>
          <p:nvSpPr>
            <p:cNvPr id="44" name="Freeform 31778"/>
            <p:cNvSpPr/>
            <p:nvPr/>
          </p:nvSpPr>
          <p:spPr>
            <a:xfrm>
              <a:off x="3866680" y="1639776"/>
              <a:ext cx="1118230" cy="621461"/>
            </a:xfrm>
            <a:custGeom>
              <a:avLst/>
              <a:gdLst>
                <a:gd name="connsiteX0" fmla="*/ 0 w 1118230"/>
                <a:gd name="connsiteY0" fmla="*/ 0 h 621461"/>
                <a:gd name="connsiteX1" fmla="*/ 1118230 w 1118230"/>
                <a:gd name="connsiteY1" fmla="*/ 0 h 621461"/>
                <a:gd name="connsiteX2" fmla="*/ 1118230 w 1118230"/>
                <a:gd name="connsiteY2" fmla="*/ 621461 h 621461"/>
                <a:gd name="connsiteX3" fmla="*/ 0 w 1118230"/>
                <a:gd name="connsiteY3" fmla="*/ 621461 h 621461"/>
                <a:gd name="connsiteX4" fmla="*/ 0 w 1118230"/>
                <a:gd name="connsiteY4" fmla="*/ 0 h 621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230" h="621461">
                  <a:moveTo>
                    <a:pt x="0" y="0"/>
                  </a:moveTo>
                  <a:lnTo>
                    <a:pt x="1118230" y="0"/>
                  </a:lnTo>
                  <a:lnTo>
                    <a:pt x="1118230" y="621461"/>
                  </a:lnTo>
                  <a:lnTo>
                    <a:pt x="0" y="621461"/>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7150" tIns="57150" rIns="57150" bIns="57150" numCol="1" spcCol="1270" anchor="b" anchorCtr="0">
              <a:noAutofit/>
            </a:bodyPr>
            <a:lstStyle/>
            <a:p>
              <a:pPr algn="ctr" defTabSz="800100">
                <a:lnSpc>
                  <a:spcPct val="90000"/>
                </a:lnSpc>
                <a:spcBef>
                  <a:spcPts val="1"/>
                </a:spcBef>
                <a:spcAft>
                  <a:spcPts val="1"/>
                </a:spcAft>
                <a:buNone/>
              </a:pPr>
              <a:r>
                <a:rPr lang="en-US" sz="1800" b="0" i="0">
                  <a:solidFill>
                    <a:schemeClr val="lt1"/>
                  </a:solidFill>
                  <a:latin typeface="Arial"/>
                  <a:ea typeface="+mn-ea"/>
                  <a:cs typeface="+mn-cs"/>
                </a:rPr>
                <a:t>1952</a:t>
              </a:r>
            </a:p>
          </p:txBody>
        </p:sp>
        <p:sp>
          <p:nvSpPr>
            <p:cNvPr id="45" name="Freeform 31779"/>
            <p:cNvSpPr/>
            <p:nvPr/>
          </p:nvSpPr>
          <p:spPr>
            <a:xfrm>
              <a:off x="2748449" y="2260759"/>
              <a:ext cx="1118230" cy="1597927"/>
            </a:xfrm>
            <a:custGeom>
              <a:avLst/>
              <a:gdLst>
                <a:gd name="connsiteX0" fmla="*/ 0 w 1118230"/>
                <a:gd name="connsiteY0" fmla="*/ 0 h 2485438"/>
                <a:gd name="connsiteX1" fmla="*/ 652301 w 1118230"/>
                <a:gd name="connsiteY1" fmla="*/ 0 h 2485438"/>
                <a:gd name="connsiteX2" fmla="*/ 652301 w 1118230"/>
                <a:gd name="connsiteY2" fmla="*/ 0 h 2485438"/>
                <a:gd name="connsiteX3" fmla="*/ 931858 w 1118230"/>
                <a:gd name="connsiteY3" fmla="*/ 0 h 2485438"/>
                <a:gd name="connsiteX4" fmla="*/ 1118230 w 1118230"/>
                <a:gd name="connsiteY4" fmla="*/ 0 h 2485438"/>
                <a:gd name="connsiteX5" fmla="*/ 1118230 w 1118230"/>
                <a:gd name="connsiteY5" fmla="*/ 1449839 h 2485438"/>
                <a:gd name="connsiteX6" fmla="*/ 1258009 w 1118230"/>
                <a:gd name="connsiteY6" fmla="*/ 1760436 h 2485438"/>
                <a:gd name="connsiteX7" fmla="*/ 1118230 w 1118230"/>
                <a:gd name="connsiteY7" fmla="*/ 2071198 h 2485438"/>
                <a:gd name="connsiteX8" fmla="*/ 1118230 w 1118230"/>
                <a:gd name="connsiteY8" fmla="*/ 2485438 h 2485438"/>
                <a:gd name="connsiteX9" fmla="*/ 931858 w 1118230"/>
                <a:gd name="connsiteY9" fmla="*/ 2485438 h 2485438"/>
                <a:gd name="connsiteX10" fmla="*/ 652301 w 1118230"/>
                <a:gd name="connsiteY10" fmla="*/ 2485438 h 2485438"/>
                <a:gd name="connsiteX11" fmla="*/ 652301 w 1118230"/>
                <a:gd name="connsiteY11" fmla="*/ 2485438 h 2485438"/>
                <a:gd name="connsiteX12" fmla="*/ 0 w 1118230"/>
                <a:gd name="connsiteY12" fmla="*/ 2485438 h 2485438"/>
                <a:gd name="connsiteX13" fmla="*/ 0 w 1118230"/>
                <a:gd name="connsiteY13" fmla="*/ 2071198 h 2485438"/>
                <a:gd name="connsiteX14" fmla="*/ 0 w 1118230"/>
                <a:gd name="connsiteY14" fmla="*/ 1449839 h 2485438"/>
                <a:gd name="connsiteX15" fmla="*/ 0 w 1118230"/>
                <a:gd name="connsiteY15" fmla="*/ 1449839 h 2485438"/>
                <a:gd name="connsiteX16" fmla="*/ 0 w 1118230"/>
                <a:gd name="connsiteY16" fmla="*/ 0 h 248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8230" h="2485438">
                  <a:moveTo>
                    <a:pt x="0" y="0"/>
                  </a:moveTo>
                  <a:lnTo>
                    <a:pt x="652301" y="0"/>
                  </a:lnTo>
                  <a:lnTo>
                    <a:pt x="652301" y="0"/>
                  </a:lnTo>
                  <a:lnTo>
                    <a:pt x="931858" y="0"/>
                  </a:lnTo>
                  <a:lnTo>
                    <a:pt x="1118230" y="0"/>
                  </a:lnTo>
                  <a:lnTo>
                    <a:pt x="1118230" y="1449839"/>
                  </a:lnTo>
                  <a:lnTo>
                    <a:pt x="1258009" y="1760436"/>
                  </a:lnTo>
                  <a:lnTo>
                    <a:pt x="1118230" y="2071198"/>
                  </a:lnTo>
                  <a:lnTo>
                    <a:pt x="1118230" y="2485438"/>
                  </a:lnTo>
                  <a:lnTo>
                    <a:pt x="931858" y="2485438"/>
                  </a:lnTo>
                  <a:lnTo>
                    <a:pt x="652301" y="2485438"/>
                  </a:lnTo>
                  <a:lnTo>
                    <a:pt x="652301" y="2485438"/>
                  </a:lnTo>
                  <a:lnTo>
                    <a:pt x="0" y="2485438"/>
                  </a:lnTo>
                  <a:lnTo>
                    <a:pt x="0" y="2071198"/>
                  </a:lnTo>
                  <a:lnTo>
                    <a:pt x="0" y="1449839"/>
                  </a:lnTo>
                  <a:lnTo>
                    <a:pt x="0" y="1449839"/>
                  </a:lnTo>
                  <a:lnTo>
                    <a:pt x="0" y="0"/>
                  </a:lnTo>
                  <a:close/>
                </a:path>
              </a:pathLst>
            </a:custGeom>
          </p:spPr>
          <p:style>
            <a:lnRef idx="2">
              <a:schemeClr val="lt1">
                <a:hueOff val="0"/>
                <a:satOff val="0"/>
                <a:lumOff val="0"/>
                <a:alphaOff val="0"/>
              </a:schemeClr>
            </a:lnRef>
            <a:fillRef idx="1">
              <a:schemeClr val="accent1">
                <a:tint val="50000"/>
                <a:hueOff val="-7452594"/>
                <a:satOff val="30198"/>
                <a:lumOff val="8282"/>
                <a:alphaOff val="0"/>
              </a:schemeClr>
            </a:fillRef>
            <a:effectRef idx="0">
              <a:schemeClr val="accent1">
                <a:tint val="50000"/>
                <a:hueOff val="-7452594"/>
                <a:satOff val="30198"/>
                <a:lumOff val="8282"/>
                <a:alphaOff val="0"/>
              </a:schemeClr>
            </a:effectRef>
            <a:fontRef idx="minor">
              <a:schemeClr val="lt1">
                <a:hueOff val="0"/>
                <a:satOff val="0"/>
                <a:lumOff val="0"/>
                <a:alphaOff val="0"/>
              </a:schemeClr>
            </a:fontRef>
          </p:style>
          <p:txBody>
            <a:bodyPr spcFirstLastPara="0" vert="horz" wrap="square" lIns="0" tIns="38100" rIns="108000" bIns="38100" numCol="1" spcCol="1270" anchor="t" anchorCtr="0">
              <a:noAutofit/>
            </a:bodyPr>
            <a:lstStyle/>
            <a:p>
              <a:pPr algn="r" defTabSz="0">
                <a:lnSpc>
                  <a:spcPct val="90000"/>
                </a:lnSpc>
                <a:spcBef>
                  <a:spcPts val="1"/>
                </a:spcBef>
                <a:spcAft>
                  <a:spcPts val="1"/>
                </a:spcAft>
                <a:buNone/>
              </a:pPr>
              <a:r>
                <a:rPr lang="en-US" sz="1200" b="1" i="0" dirty="0" err="1">
                  <a:solidFill>
                    <a:srgbClr val="4D4D4D"/>
                  </a:solidFill>
                  <a:latin typeface="Arial"/>
                  <a:ea typeface="+mn-ea"/>
                  <a:cs typeface="+mn-cs"/>
                </a:rPr>
                <a:t>Babat</a:t>
              </a:r>
              <a:r>
                <a:rPr lang="en-US" sz="1200" b="0" i="0" dirty="0">
                  <a:solidFill>
                    <a:srgbClr val="4D4D4D"/>
                  </a:solidFill>
                  <a:latin typeface="Arial"/>
                  <a:ea typeface="+mn-ea"/>
                  <a:cs typeface="+mn-cs"/>
                </a:rPr>
                <a:t> </a:t>
              </a:r>
              <a:r>
                <a:rPr lang="en-US" sz="1200" b="0" i="0" dirty="0" err="1">
                  <a:solidFill>
                    <a:srgbClr val="4D4D4D"/>
                  </a:solidFill>
                  <a:latin typeface="Arial"/>
                  <a:ea typeface="+mn-ea"/>
                  <a:cs typeface="+mn-cs"/>
                </a:rPr>
                <a:t>采用</a:t>
              </a:r>
              <a:br>
                <a:rPr lang="en-US" sz="1200" b="0" i="0" dirty="0">
                  <a:solidFill>
                    <a:srgbClr val="4D4D4D"/>
                  </a:solidFill>
                  <a:latin typeface="Arial"/>
                  <a:ea typeface="+mn-ea"/>
                  <a:cs typeface="+mn-cs"/>
                </a:rPr>
              </a:br>
              <a:r>
                <a:rPr lang="en-US" sz="1200" b="0" i="0" dirty="0">
                  <a:solidFill>
                    <a:srgbClr val="4D4D4D"/>
                  </a:solidFill>
                  <a:latin typeface="Arial"/>
                  <a:ea typeface="+mn-ea"/>
                  <a:cs typeface="+mn-cs"/>
                </a:rPr>
                <a:t> RF-ICP </a:t>
              </a:r>
              <a:br>
                <a:rPr lang="en-US" sz="1200" b="0" i="0" dirty="0">
                  <a:solidFill>
                    <a:srgbClr val="4D4D4D"/>
                  </a:solidFill>
                  <a:latin typeface="Arial"/>
                  <a:ea typeface="+mn-ea"/>
                  <a:cs typeface="+mn-cs"/>
                </a:rPr>
              </a:br>
              <a:r>
                <a:rPr lang="en-US" sz="1200" b="0" i="0" dirty="0" err="1">
                  <a:solidFill>
                    <a:srgbClr val="4D4D4D"/>
                  </a:solidFill>
                  <a:latin typeface="Arial"/>
                  <a:ea typeface="+mn-ea"/>
                  <a:cs typeface="+mn-cs"/>
                </a:rPr>
                <a:t>进行了实验</a:t>
              </a:r>
              <a:endParaRPr lang="en-US" sz="1200" b="0" i="0" dirty="0">
                <a:solidFill>
                  <a:srgbClr val="4D4D4D"/>
                </a:solidFill>
                <a:latin typeface="Arial"/>
                <a:ea typeface="+mn-ea"/>
                <a:cs typeface="+mn-cs"/>
              </a:endParaRPr>
            </a:p>
          </p:txBody>
        </p:sp>
        <p:sp>
          <p:nvSpPr>
            <p:cNvPr id="46" name="Freeform 31780"/>
            <p:cNvSpPr/>
            <p:nvPr/>
          </p:nvSpPr>
          <p:spPr>
            <a:xfrm>
              <a:off x="2748449" y="1731588"/>
              <a:ext cx="1118230" cy="532506"/>
            </a:xfrm>
            <a:custGeom>
              <a:avLst/>
              <a:gdLst>
                <a:gd name="connsiteX0" fmla="*/ 0 w 1118230"/>
                <a:gd name="connsiteY0" fmla="*/ 0 h 532506"/>
                <a:gd name="connsiteX1" fmla="*/ 1118230 w 1118230"/>
                <a:gd name="connsiteY1" fmla="*/ 0 h 532506"/>
                <a:gd name="connsiteX2" fmla="*/ 1118230 w 1118230"/>
                <a:gd name="connsiteY2" fmla="*/ 532506 h 532506"/>
                <a:gd name="connsiteX3" fmla="*/ 0 w 1118230"/>
                <a:gd name="connsiteY3" fmla="*/ 532506 h 532506"/>
                <a:gd name="connsiteX4" fmla="*/ 0 w 1118230"/>
                <a:gd name="connsiteY4" fmla="*/ 0 h 532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230" h="532506">
                  <a:moveTo>
                    <a:pt x="0" y="0"/>
                  </a:moveTo>
                  <a:lnTo>
                    <a:pt x="1118230" y="0"/>
                  </a:lnTo>
                  <a:lnTo>
                    <a:pt x="1118230" y="532506"/>
                  </a:lnTo>
                  <a:lnTo>
                    <a:pt x="0" y="532506"/>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57150" tIns="57150" rIns="57150" bIns="57150" numCol="1" spcCol="1270" anchor="b" anchorCtr="0">
              <a:noAutofit/>
            </a:bodyPr>
            <a:lstStyle/>
            <a:p>
              <a:pPr algn="ctr" defTabSz="800100">
                <a:lnSpc>
                  <a:spcPct val="90000"/>
                </a:lnSpc>
                <a:spcBef>
                  <a:spcPts val="1"/>
                </a:spcBef>
                <a:spcAft>
                  <a:spcPts val="1"/>
                </a:spcAft>
                <a:buNone/>
              </a:pPr>
              <a:r>
                <a:rPr lang="en-US" sz="1800" b="0" i="0">
                  <a:solidFill>
                    <a:schemeClr val="lt1"/>
                  </a:solidFill>
                  <a:latin typeface="Arial"/>
                  <a:ea typeface="+mn-ea"/>
                  <a:cs typeface="+mn-cs"/>
                </a:rPr>
                <a:t>1941</a:t>
              </a:r>
            </a:p>
          </p:txBody>
        </p:sp>
        <p:sp>
          <p:nvSpPr>
            <p:cNvPr id="47" name="Freeform 31781"/>
            <p:cNvSpPr/>
            <p:nvPr/>
          </p:nvSpPr>
          <p:spPr>
            <a:xfrm>
              <a:off x="1629438" y="2260759"/>
              <a:ext cx="1118230" cy="1357827"/>
            </a:xfrm>
            <a:custGeom>
              <a:avLst/>
              <a:gdLst>
                <a:gd name="connsiteX0" fmla="*/ 0 w 1118230"/>
                <a:gd name="connsiteY0" fmla="*/ 0 h 1610293"/>
                <a:gd name="connsiteX1" fmla="*/ 652301 w 1118230"/>
                <a:gd name="connsiteY1" fmla="*/ 0 h 1610293"/>
                <a:gd name="connsiteX2" fmla="*/ 652301 w 1118230"/>
                <a:gd name="connsiteY2" fmla="*/ 0 h 1610293"/>
                <a:gd name="connsiteX3" fmla="*/ 931858 w 1118230"/>
                <a:gd name="connsiteY3" fmla="*/ 0 h 1610293"/>
                <a:gd name="connsiteX4" fmla="*/ 1118230 w 1118230"/>
                <a:gd name="connsiteY4" fmla="*/ 0 h 1610293"/>
                <a:gd name="connsiteX5" fmla="*/ 1118230 w 1118230"/>
                <a:gd name="connsiteY5" fmla="*/ 939338 h 1610293"/>
                <a:gd name="connsiteX6" fmla="*/ 1258009 w 1118230"/>
                <a:gd name="connsiteY6" fmla="*/ 1140571 h 1610293"/>
                <a:gd name="connsiteX7" fmla="*/ 1118230 w 1118230"/>
                <a:gd name="connsiteY7" fmla="*/ 1341911 h 1610293"/>
                <a:gd name="connsiteX8" fmla="*/ 1118230 w 1118230"/>
                <a:gd name="connsiteY8" fmla="*/ 1610293 h 1610293"/>
                <a:gd name="connsiteX9" fmla="*/ 931858 w 1118230"/>
                <a:gd name="connsiteY9" fmla="*/ 1610293 h 1610293"/>
                <a:gd name="connsiteX10" fmla="*/ 652301 w 1118230"/>
                <a:gd name="connsiteY10" fmla="*/ 1610293 h 1610293"/>
                <a:gd name="connsiteX11" fmla="*/ 652301 w 1118230"/>
                <a:gd name="connsiteY11" fmla="*/ 1610293 h 1610293"/>
                <a:gd name="connsiteX12" fmla="*/ 0 w 1118230"/>
                <a:gd name="connsiteY12" fmla="*/ 1610293 h 1610293"/>
                <a:gd name="connsiteX13" fmla="*/ 0 w 1118230"/>
                <a:gd name="connsiteY13" fmla="*/ 1341911 h 1610293"/>
                <a:gd name="connsiteX14" fmla="*/ 0 w 1118230"/>
                <a:gd name="connsiteY14" fmla="*/ 939338 h 1610293"/>
                <a:gd name="connsiteX15" fmla="*/ 0 w 1118230"/>
                <a:gd name="connsiteY15" fmla="*/ 939338 h 1610293"/>
                <a:gd name="connsiteX16" fmla="*/ 0 w 1118230"/>
                <a:gd name="connsiteY16" fmla="*/ 0 h 161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8230" h="1610293">
                  <a:moveTo>
                    <a:pt x="0" y="0"/>
                  </a:moveTo>
                  <a:lnTo>
                    <a:pt x="652301" y="0"/>
                  </a:lnTo>
                  <a:lnTo>
                    <a:pt x="652301" y="0"/>
                  </a:lnTo>
                  <a:lnTo>
                    <a:pt x="931858" y="0"/>
                  </a:lnTo>
                  <a:lnTo>
                    <a:pt x="1118230" y="0"/>
                  </a:lnTo>
                  <a:lnTo>
                    <a:pt x="1118230" y="939338"/>
                  </a:lnTo>
                  <a:lnTo>
                    <a:pt x="1258009" y="1140571"/>
                  </a:lnTo>
                  <a:lnTo>
                    <a:pt x="1118230" y="1341911"/>
                  </a:lnTo>
                  <a:lnTo>
                    <a:pt x="1118230" y="1610293"/>
                  </a:lnTo>
                  <a:lnTo>
                    <a:pt x="931858" y="1610293"/>
                  </a:lnTo>
                  <a:lnTo>
                    <a:pt x="652301" y="1610293"/>
                  </a:lnTo>
                  <a:lnTo>
                    <a:pt x="652301" y="1610293"/>
                  </a:lnTo>
                  <a:lnTo>
                    <a:pt x="0" y="1610293"/>
                  </a:lnTo>
                  <a:lnTo>
                    <a:pt x="0" y="1341911"/>
                  </a:lnTo>
                  <a:lnTo>
                    <a:pt x="0" y="939338"/>
                  </a:lnTo>
                  <a:lnTo>
                    <a:pt x="0" y="939338"/>
                  </a:lnTo>
                  <a:lnTo>
                    <a:pt x="0" y="0"/>
                  </a:lnTo>
                  <a:close/>
                </a:path>
              </a:pathLst>
            </a:custGeom>
          </p:spPr>
          <p:style>
            <a:lnRef idx="2">
              <a:schemeClr val="lt1">
                <a:hueOff val="0"/>
                <a:satOff val="0"/>
                <a:lumOff val="0"/>
                <a:alphaOff val="0"/>
              </a:schemeClr>
            </a:lnRef>
            <a:fillRef idx="1">
              <a:schemeClr val="accent1">
                <a:tint val="50000"/>
                <a:hueOff val="-9315742"/>
                <a:satOff val="37748"/>
                <a:lumOff val="10353"/>
                <a:alphaOff val="0"/>
              </a:schemeClr>
            </a:fillRef>
            <a:effectRef idx="0">
              <a:schemeClr val="accent1">
                <a:tint val="50000"/>
                <a:hueOff val="-9315742"/>
                <a:satOff val="37748"/>
                <a:lumOff val="10353"/>
                <a:alphaOff val="0"/>
              </a:schemeClr>
            </a:effectRef>
            <a:fontRef idx="minor">
              <a:schemeClr val="lt1">
                <a:hueOff val="0"/>
                <a:satOff val="0"/>
                <a:lumOff val="0"/>
                <a:alphaOff val="0"/>
              </a:schemeClr>
            </a:fontRef>
          </p:style>
          <p:txBody>
            <a:bodyPr spcFirstLastPara="0" vert="horz" wrap="square" lIns="0" tIns="38100" rIns="108000" bIns="38100" numCol="1" spcCol="1270" anchor="t" anchorCtr="0">
              <a:noAutofit/>
            </a:bodyPr>
            <a:lstStyle/>
            <a:p>
              <a:pPr algn="r" defTabSz="0">
                <a:lnSpc>
                  <a:spcPct val="90000"/>
                </a:lnSpc>
                <a:spcBef>
                  <a:spcPts val="1"/>
                </a:spcBef>
                <a:spcAft>
                  <a:spcPts val="1"/>
                </a:spcAft>
                <a:buNone/>
              </a:pPr>
              <a:r>
                <a:rPr lang="en-US" sz="1200" b="0" i="0" dirty="0" err="1">
                  <a:solidFill>
                    <a:srgbClr val="4D4D4D"/>
                  </a:solidFill>
                  <a:latin typeface="Arial"/>
                  <a:ea typeface="+mn-ea"/>
                  <a:cs typeface="+mn-cs"/>
                </a:rPr>
                <a:t>Lundgardh</a:t>
              </a:r>
              <a:r>
                <a:rPr lang="en-US" sz="1200" b="0" i="0" dirty="0">
                  <a:solidFill>
                    <a:srgbClr val="4D4D4D"/>
                  </a:solidFill>
                  <a:latin typeface="Arial"/>
                  <a:ea typeface="+mn-ea"/>
                  <a:cs typeface="+mn-cs"/>
                </a:rPr>
                <a:t> </a:t>
              </a:r>
              <a:br>
                <a:rPr lang="en-US" sz="1200" b="0" i="0" dirty="0">
                  <a:solidFill>
                    <a:srgbClr val="4D4D4D"/>
                  </a:solidFill>
                  <a:latin typeface="Arial"/>
                  <a:ea typeface="+mn-ea"/>
                  <a:cs typeface="+mn-cs"/>
                </a:rPr>
              </a:br>
              <a:r>
                <a:rPr lang="en-US" sz="1200" b="0" i="0" dirty="0" err="1">
                  <a:solidFill>
                    <a:srgbClr val="4D4D4D"/>
                  </a:solidFill>
                  <a:latin typeface="Arial"/>
                  <a:ea typeface="+mn-ea"/>
                  <a:cs typeface="+mn-cs"/>
                </a:rPr>
                <a:t>开发了</a:t>
              </a:r>
              <a:r>
                <a:rPr lang="en-US" sz="1200" b="0" i="0" spc="-10" dirty="0" err="1">
                  <a:solidFill>
                    <a:srgbClr val="4D4D4D"/>
                  </a:solidFill>
                  <a:latin typeface="Arial"/>
                  <a:ea typeface="+mn-ea"/>
                  <a:cs typeface="+mn-cs"/>
                </a:rPr>
                <a:t>火焰</a:t>
              </a:r>
              <a:br>
                <a:rPr lang="en-US" sz="1200" b="0" i="0" spc="-10" dirty="0">
                  <a:solidFill>
                    <a:srgbClr val="4D4D4D"/>
                  </a:solidFill>
                  <a:latin typeface="Arial"/>
                  <a:ea typeface="+mn-ea"/>
                  <a:cs typeface="+mn-cs"/>
                </a:rPr>
              </a:br>
              <a:r>
                <a:rPr lang="en-US" sz="1200" b="0" i="0" spc="-10" dirty="0" err="1">
                  <a:solidFill>
                    <a:srgbClr val="4D4D4D"/>
                  </a:solidFill>
                  <a:latin typeface="Arial"/>
                  <a:ea typeface="+mn-ea"/>
                  <a:cs typeface="+mn-cs"/>
                </a:rPr>
                <a:t>发射</a:t>
              </a:r>
              <a:r>
                <a:rPr lang="en-US" sz="1200" b="0" i="0" dirty="0" err="1">
                  <a:solidFill>
                    <a:srgbClr val="4D4D4D"/>
                  </a:solidFill>
                  <a:latin typeface="Arial"/>
                  <a:ea typeface="+mn-ea"/>
                  <a:cs typeface="+mn-cs"/>
                </a:rPr>
                <a:t>技术</a:t>
              </a:r>
              <a:endParaRPr lang="en-US" sz="1200" b="0" i="0" dirty="0">
                <a:solidFill>
                  <a:srgbClr val="4D4D4D"/>
                </a:solidFill>
                <a:latin typeface="Arial"/>
                <a:ea typeface="+mn-ea"/>
                <a:cs typeface="+mn-cs"/>
              </a:endParaRPr>
            </a:p>
          </p:txBody>
        </p:sp>
        <p:sp>
          <p:nvSpPr>
            <p:cNvPr id="48" name="Freeform 31782"/>
            <p:cNvSpPr/>
            <p:nvPr/>
          </p:nvSpPr>
          <p:spPr>
            <a:xfrm>
              <a:off x="1629438" y="1817279"/>
              <a:ext cx="1118230" cy="443959"/>
            </a:xfrm>
            <a:custGeom>
              <a:avLst/>
              <a:gdLst>
                <a:gd name="connsiteX0" fmla="*/ 0 w 1118230"/>
                <a:gd name="connsiteY0" fmla="*/ 0 h 443959"/>
                <a:gd name="connsiteX1" fmla="*/ 1118230 w 1118230"/>
                <a:gd name="connsiteY1" fmla="*/ 0 h 443959"/>
                <a:gd name="connsiteX2" fmla="*/ 1118230 w 1118230"/>
                <a:gd name="connsiteY2" fmla="*/ 443959 h 443959"/>
                <a:gd name="connsiteX3" fmla="*/ 0 w 1118230"/>
                <a:gd name="connsiteY3" fmla="*/ 443959 h 443959"/>
                <a:gd name="connsiteX4" fmla="*/ 0 w 1118230"/>
                <a:gd name="connsiteY4" fmla="*/ 0 h 443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230" h="443959">
                  <a:moveTo>
                    <a:pt x="0" y="0"/>
                  </a:moveTo>
                  <a:lnTo>
                    <a:pt x="1118230" y="0"/>
                  </a:lnTo>
                  <a:lnTo>
                    <a:pt x="1118230" y="443959"/>
                  </a:lnTo>
                  <a:lnTo>
                    <a:pt x="0" y="443959"/>
                  </a:lnTo>
                  <a:lnTo>
                    <a:pt x="0" y="0"/>
                  </a:lnTo>
                  <a:close/>
                </a:path>
              </a:pathLst>
            </a:custGeom>
            <a:solidFill>
              <a:srgbClr val="FF9900"/>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7150" tIns="57150" rIns="57150" bIns="57150" numCol="1" spcCol="1270" anchor="b" anchorCtr="0">
              <a:noAutofit/>
            </a:bodyPr>
            <a:lstStyle/>
            <a:p>
              <a:pPr algn="ctr" defTabSz="800100">
                <a:lnSpc>
                  <a:spcPct val="90000"/>
                </a:lnSpc>
                <a:spcBef>
                  <a:spcPts val="1"/>
                </a:spcBef>
                <a:spcAft>
                  <a:spcPts val="1"/>
                </a:spcAft>
                <a:buNone/>
              </a:pPr>
              <a:r>
                <a:rPr lang="en-US" sz="1800" b="0" i="0">
                  <a:solidFill>
                    <a:schemeClr val="lt1"/>
                  </a:solidFill>
                  <a:latin typeface="Arial"/>
                  <a:ea typeface="+mn-ea"/>
                  <a:cs typeface="+mn-cs"/>
                </a:rPr>
                <a:t>30 年代</a:t>
              </a:r>
            </a:p>
          </p:txBody>
        </p:sp>
        <p:sp>
          <p:nvSpPr>
            <p:cNvPr id="49" name="Freeform 31783"/>
            <p:cNvSpPr/>
            <p:nvPr/>
          </p:nvSpPr>
          <p:spPr>
            <a:xfrm>
              <a:off x="511208" y="2260759"/>
              <a:ext cx="1118230" cy="1235316"/>
            </a:xfrm>
            <a:custGeom>
              <a:avLst/>
              <a:gdLst>
                <a:gd name="connsiteX0" fmla="*/ 0 w 1118230"/>
                <a:gd name="connsiteY0" fmla="*/ 0 h 1436019"/>
                <a:gd name="connsiteX1" fmla="*/ 652301 w 1118230"/>
                <a:gd name="connsiteY1" fmla="*/ 0 h 1436019"/>
                <a:gd name="connsiteX2" fmla="*/ 652301 w 1118230"/>
                <a:gd name="connsiteY2" fmla="*/ 0 h 1436019"/>
                <a:gd name="connsiteX3" fmla="*/ 931858 w 1118230"/>
                <a:gd name="connsiteY3" fmla="*/ 0 h 1436019"/>
                <a:gd name="connsiteX4" fmla="*/ 1118230 w 1118230"/>
                <a:gd name="connsiteY4" fmla="*/ 0 h 1436019"/>
                <a:gd name="connsiteX5" fmla="*/ 1118230 w 1118230"/>
                <a:gd name="connsiteY5" fmla="*/ 837678 h 1436019"/>
                <a:gd name="connsiteX6" fmla="*/ 1258009 w 1118230"/>
                <a:gd name="connsiteY6" fmla="*/ 1017132 h 1436019"/>
                <a:gd name="connsiteX7" fmla="*/ 1118230 w 1118230"/>
                <a:gd name="connsiteY7" fmla="*/ 1196683 h 1436019"/>
                <a:gd name="connsiteX8" fmla="*/ 1118230 w 1118230"/>
                <a:gd name="connsiteY8" fmla="*/ 1436019 h 1436019"/>
                <a:gd name="connsiteX9" fmla="*/ 931858 w 1118230"/>
                <a:gd name="connsiteY9" fmla="*/ 1436019 h 1436019"/>
                <a:gd name="connsiteX10" fmla="*/ 652301 w 1118230"/>
                <a:gd name="connsiteY10" fmla="*/ 1436019 h 1436019"/>
                <a:gd name="connsiteX11" fmla="*/ 652301 w 1118230"/>
                <a:gd name="connsiteY11" fmla="*/ 1436019 h 1436019"/>
                <a:gd name="connsiteX12" fmla="*/ 0 w 1118230"/>
                <a:gd name="connsiteY12" fmla="*/ 1436019 h 1436019"/>
                <a:gd name="connsiteX13" fmla="*/ 0 w 1118230"/>
                <a:gd name="connsiteY13" fmla="*/ 1196683 h 1436019"/>
                <a:gd name="connsiteX14" fmla="*/ 0 w 1118230"/>
                <a:gd name="connsiteY14" fmla="*/ 837678 h 1436019"/>
                <a:gd name="connsiteX15" fmla="*/ 0 w 1118230"/>
                <a:gd name="connsiteY15" fmla="*/ 837678 h 1436019"/>
                <a:gd name="connsiteX16" fmla="*/ 0 w 1118230"/>
                <a:gd name="connsiteY16" fmla="*/ 0 h 1436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8230" h="1436019">
                  <a:moveTo>
                    <a:pt x="0" y="0"/>
                  </a:moveTo>
                  <a:lnTo>
                    <a:pt x="652301" y="0"/>
                  </a:lnTo>
                  <a:lnTo>
                    <a:pt x="652301" y="0"/>
                  </a:lnTo>
                  <a:lnTo>
                    <a:pt x="931858" y="0"/>
                  </a:lnTo>
                  <a:lnTo>
                    <a:pt x="1118230" y="0"/>
                  </a:lnTo>
                  <a:lnTo>
                    <a:pt x="1118230" y="837678"/>
                  </a:lnTo>
                  <a:lnTo>
                    <a:pt x="1258009" y="1017132"/>
                  </a:lnTo>
                  <a:lnTo>
                    <a:pt x="1118230" y="1196683"/>
                  </a:lnTo>
                  <a:lnTo>
                    <a:pt x="1118230" y="1436019"/>
                  </a:lnTo>
                  <a:lnTo>
                    <a:pt x="931858" y="1436019"/>
                  </a:lnTo>
                  <a:lnTo>
                    <a:pt x="652301" y="1436019"/>
                  </a:lnTo>
                  <a:lnTo>
                    <a:pt x="652301" y="1436019"/>
                  </a:lnTo>
                  <a:lnTo>
                    <a:pt x="0" y="1436019"/>
                  </a:lnTo>
                  <a:lnTo>
                    <a:pt x="0" y="1196683"/>
                  </a:lnTo>
                  <a:lnTo>
                    <a:pt x="0" y="837678"/>
                  </a:lnTo>
                  <a:lnTo>
                    <a:pt x="0" y="837678"/>
                  </a:lnTo>
                  <a:lnTo>
                    <a:pt x="0" y="0"/>
                  </a:lnTo>
                  <a:close/>
                </a:path>
              </a:pathLst>
            </a:custGeom>
          </p:spPr>
          <p:style>
            <a:lnRef idx="2">
              <a:schemeClr val="lt1">
                <a:hueOff val="0"/>
                <a:satOff val="0"/>
                <a:lumOff val="0"/>
                <a:alphaOff val="0"/>
              </a:schemeClr>
            </a:lnRef>
            <a:fillRef idx="1">
              <a:schemeClr val="accent1">
                <a:tint val="50000"/>
                <a:hueOff val="-11178891"/>
                <a:satOff val="45297"/>
                <a:lumOff val="12423"/>
                <a:alphaOff val="0"/>
              </a:schemeClr>
            </a:fillRef>
            <a:effectRef idx="0">
              <a:schemeClr val="accent1">
                <a:tint val="50000"/>
                <a:hueOff val="-11178891"/>
                <a:satOff val="45297"/>
                <a:lumOff val="12423"/>
                <a:alphaOff val="0"/>
              </a:schemeClr>
            </a:effectRef>
            <a:fontRef idx="minor">
              <a:schemeClr val="lt1">
                <a:hueOff val="0"/>
                <a:satOff val="0"/>
                <a:lumOff val="0"/>
                <a:alphaOff val="0"/>
              </a:schemeClr>
            </a:fontRef>
          </p:style>
          <p:txBody>
            <a:bodyPr spcFirstLastPara="0" vert="horz" wrap="square" lIns="0" tIns="38100" rIns="108000" bIns="38100" numCol="1" spcCol="1270" anchor="t" anchorCtr="0">
              <a:noAutofit/>
            </a:bodyPr>
            <a:lstStyle/>
            <a:p>
              <a:pPr algn="r" defTabSz="0">
                <a:lnSpc>
                  <a:spcPct val="90000"/>
                </a:lnSpc>
                <a:spcBef>
                  <a:spcPts val="1"/>
                </a:spcBef>
                <a:spcAft>
                  <a:spcPts val="1"/>
                </a:spcAft>
                <a:buNone/>
              </a:pPr>
              <a:r>
                <a:rPr lang="en-US" sz="1200" b="1" i="0" dirty="0">
                  <a:solidFill>
                    <a:srgbClr val="4D4D4D"/>
                  </a:solidFill>
                  <a:latin typeface="Arial"/>
                  <a:ea typeface="+mn-ea"/>
                  <a:cs typeface="+mn-cs"/>
                </a:rPr>
                <a:t>Hittorf </a:t>
              </a:r>
              <a:br>
                <a:rPr lang="en-US" sz="1200" b="1" i="0" dirty="0">
                  <a:solidFill>
                    <a:srgbClr val="4D4D4D"/>
                  </a:solidFill>
                  <a:latin typeface="Arial"/>
                  <a:ea typeface="+mn-ea"/>
                  <a:cs typeface="+mn-cs"/>
                </a:rPr>
              </a:br>
              <a:r>
                <a:rPr lang="en-US" sz="1200" b="0" i="0" dirty="0" err="1">
                  <a:solidFill>
                    <a:srgbClr val="4D4D4D"/>
                  </a:solidFill>
                  <a:latin typeface="Arial"/>
                  <a:ea typeface="+mn-ea"/>
                  <a:cs typeface="+mn-cs"/>
                </a:rPr>
                <a:t>研究低压</a:t>
              </a:r>
              <a:br>
                <a:rPr lang="en-US" sz="1200" b="0" i="0" dirty="0">
                  <a:solidFill>
                    <a:srgbClr val="4D4D4D"/>
                  </a:solidFill>
                  <a:latin typeface="Arial"/>
                  <a:ea typeface="+mn-ea"/>
                  <a:cs typeface="+mn-cs"/>
                </a:rPr>
              </a:br>
              <a:r>
                <a:rPr lang="en-US" sz="1200" b="0" i="0" dirty="0" err="1">
                  <a:solidFill>
                    <a:srgbClr val="4D4D4D"/>
                  </a:solidFill>
                  <a:latin typeface="Arial"/>
                  <a:ea typeface="+mn-ea"/>
                  <a:cs typeface="+mn-cs"/>
                </a:rPr>
                <a:t>无极环形</a:t>
              </a:r>
              <a:br>
                <a:rPr lang="en-US" sz="1200" b="0" i="0" dirty="0">
                  <a:solidFill>
                    <a:srgbClr val="4D4D4D"/>
                  </a:solidFill>
                  <a:latin typeface="Arial"/>
                  <a:ea typeface="+mn-ea"/>
                  <a:cs typeface="+mn-cs"/>
                </a:rPr>
              </a:br>
              <a:r>
                <a:rPr lang="en-US" sz="1200" b="0" i="0" dirty="0" err="1">
                  <a:solidFill>
                    <a:srgbClr val="4D4D4D"/>
                  </a:solidFill>
                  <a:latin typeface="Arial"/>
                  <a:ea typeface="+mn-ea"/>
                  <a:cs typeface="+mn-cs"/>
                </a:rPr>
                <a:t>放电</a:t>
              </a:r>
              <a:endParaRPr lang="en-US" sz="1200" b="0" i="0" dirty="0">
                <a:solidFill>
                  <a:srgbClr val="4D4D4D"/>
                </a:solidFill>
                <a:latin typeface="Arial"/>
                <a:ea typeface="+mn-ea"/>
                <a:cs typeface="+mn-cs"/>
              </a:endParaRPr>
            </a:p>
          </p:txBody>
        </p:sp>
        <p:sp>
          <p:nvSpPr>
            <p:cNvPr id="50" name="Freeform 31784"/>
            <p:cNvSpPr/>
            <p:nvPr/>
          </p:nvSpPr>
          <p:spPr>
            <a:xfrm>
              <a:off x="511208" y="1906234"/>
              <a:ext cx="1118230" cy="355004"/>
            </a:xfrm>
            <a:custGeom>
              <a:avLst/>
              <a:gdLst>
                <a:gd name="connsiteX0" fmla="*/ 0 w 1118230"/>
                <a:gd name="connsiteY0" fmla="*/ 0 h 355004"/>
                <a:gd name="connsiteX1" fmla="*/ 1118230 w 1118230"/>
                <a:gd name="connsiteY1" fmla="*/ 0 h 355004"/>
                <a:gd name="connsiteX2" fmla="*/ 1118230 w 1118230"/>
                <a:gd name="connsiteY2" fmla="*/ 355004 h 355004"/>
                <a:gd name="connsiteX3" fmla="*/ 0 w 1118230"/>
                <a:gd name="connsiteY3" fmla="*/ 355004 h 355004"/>
                <a:gd name="connsiteX4" fmla="*/ 0 w 1118230"/>
                <a:gd name="connsiteY4" fmla="*/ 0 h 355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8230" h="355004">
                  <a:moveTo>
                    <a:pt x="0" y="0"/>
                  </a:moveTo>
                  <a:lnTo>
                    <a:pt x="1118230" y="0"/>
                  </a:lnTo>
                  <a:lnTo>
                    <a:pt x="1118230" y="355004"/>
                  </a:lnTo>
                  <a:lnTo>
                    <a:pt x="0" y="355004"/>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7150" tIns="57150" rIns="57150" bIns="57150" numCol="1" spcCol="1270" anchor="b" anchorCtr="0">
              <a:noAutofit/>
            </a:bodyPr>
            <a:lstStyle/>
            <a:p>
              <a:pPr algn="ctr" defTabSz="800100">
                <a:lnSpc>
                  <a:spcPct val="90000"/>
                </a:lnSpc>
                <a:spcBef>
                  <a:spcPts val="1"/>
                </a:spcBef>
                <a:spcAft>
                  <a:spcPts val="1"/>
                </a:spcAft>
                <a:buNone/>
              </a:pPr>
              <a:r>
                <a:rPr lang="en-US" sz="1800" b="0" i="0">
                  <a:solidFill>
                    <a:schemeClr val="lt1"/>
                  </a:solidFill>
                  <a:latin typeface="Arial"/>
                  <a:ea typeface="+mn-ea"/>
                  <a:cs typeface="+mn-cs"/>
                </a:rPr>
                <a:t>1884</a:t>
              </a:r>
            </a:p>
          </p:txBody>
        </p:sp>
      </p:grpSp>
      <p:grpSp>
        <p:nvGrpSpPr>
          <p:cNvPr id="51" name="Gruppieren 50"/>
          <p:cNvGrpSpPr/>
          <p:nvPr/>
        </p:nvGrpSpPr>
        <p:grpSpPr>
          <a:xfrm>
            <a:off x="226873" y="3274402"/>
            <a:ext cx="7468575" cy="2916562"/>
            <a:chOff x="222448" y="3328106"/>
            <a:chExt cx="7468575" cy="2916562"/>
          </a:xfrm>
        </p:grpSpPr>
        <p:sp>
          <p:nvSpPr>
            <p:cNvPr id="52" name="Freeform 31786"/>
            <p:cNvSpPr/>
            <p:nvPr/>
          </p:nvSpPr>
          <p:spPr>
            <a:xfrm>
              <a:off x="6445423" y="4184212"/>
              <a:ext cx="1235322" cy="2060456"/>
            </a:xfrm>
            <a:custGeom>
              <a:avLst/>
              <a:gdLst>
                <a:gd name="connsiteX0" fmla="*/ 0 w 1192047"/>
                <a:gd name="connsiteY0" fmla="*/ 0 h 3215843"/>
                <a:gd name="connsiteX1" fmla="*/ 198675 w 1192047"/>
                <a:gd name="connsiteY1" fmla="*/ 0 h 3215843"/>
                <a:gd name="connsiteX2" fmla="*/ 198675 w 1192047"/>
                <a:gd name="connsiteY2" fmla="*/ 0 h 3215843"/>
                <a:gd name="connsiteX3" fmla="*/ 496686 w 1192047"/>
                <a:gd name="connsiteY3" fmla="*/ 0 h 3215843"/>
                <a:gd name="connsiteX4" fmla="*/ 1192047 w 1192047"/>
                <a:gd name="connsiteY4" fmla="*/ 0 h 3215843"/>
                <a:gd name="connsiteX5" fmla="*/ 1192047 w 1192047"/>
                <a:gd name="connsiteY5" fmla="*/ 535974 h 3215843"/>
                <a:gd name="connsiteX6" fmla="*/ 1192047 w 1192047"/>
                <a:gd name="connsiteY6" fmla="*/ 535974 h 3215843"/>
                <a:gd name="connsiteX7" fmla="*/ 1192047 w 1192047"/>
                <a:gd name="connsiteY7" fmla="*/ 1339935 h 3215843"/>
                <a:gd name="connsiteX8" fmla="*/ 1192047 w 1192047"/>
                <a:gd name="connsiteY8" fmla="*/ 3215843 h 3215843"/>
                <a:gd name="connsiteX9" fmla="*/ 496686 w 1192047"/>
                <a:gd name="connsiteY9" fmla="*/ 3215843 h 3215843"/>
                <a:gd name="connsiteX10" fmla="*/ 198675 w 1192047"/>
                <a:gd name="connsiteY10" fmla="*/ 3215843 h 3215843"/>
                <a:gd name="connsiteX11" fmla="*/ 198675 w 1192047"/>
                <a:gd name="connsiteY11" fmla="*/ 3215843 h 3215843"/>
                <a:gd name="connsiteX12" fmla="*/ 0 w 1192047"/>
                <a:gd name="connsiteY12" fmla="*/ 3215843 h 3215843"/>
                <a:gd name="connsiteX13" fmla="*/ 0 w 1192047"/>
                <a:gd name="connsiteY13" fmla="*/ 1339935 h 3215843"/>
                <a:gd name="connsiteX14" fmla="*/ 0 w 1192047"/>
                <a:gd name="connsiteY14" fmla="*/ 1607922 h 3215843"/>
                <a:gd name="connsiteX15" fmla="*/ 0 w 1192047"/>
                <a:gd name="connsiteY15" fmla="*/ 535974 h 3215843"/>
                <a:gd name="connsiteX16" fmla="*/ 0 w 1192047"/>
                <a:gd name="connsiteY16" fmla="*/ 0 h 321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2047" h="3215843">
                  <a:moveTo>
                    <a:pt x="0" y="0"/>
                  </a:moveTo>
                  <a:lnTo>
                    <a:pt x="198675" y="0"/>
                  </a:lnTo>
                  <a:lnTo>
                    <a:pt x="198675" y="0"/>
                  </a:lnTo>
                  <a:lnTo>
                    <a:pt x="496686" y="0"/>
                  </a:lnTo>
                  <a:lnTo>
                    <a:pt x="1192047" y="0"/>
                  </a:lnTo>
                  <a:lnTo>
                    <a:pt x="1192047" y="535974"/>
                  </a:lnTo>
                  <a:lnTo>
                    <a:pt x="1192047" y="535974"/>
                  </a:lnTo>
                  <a:lnTo>
                    <a:pt x="1192047" y="1339935"/>
                  </a:lnTo>
                  <a:lnTo>
                    <a:pt x="1192047" y="3215843"/>
                  </a:lnTo>
                  <a:lnTo>
                    <a:pt x="496686" y="3215843"/>
                  </a:lnTo>
                  <a:lnTo>
                    <a:pt x="198675" y="3215843"/>
                  </a:lnTo>
                  <a:lnTo>
                    <a:pt x="198675" y="3215843"/>
                  </a:lnTo>
                  <a:lnTo>
                    <a:pt x="0" y="3215843"/>
                  </a:lnTo>
                  <a:lnTo>
                    <a:pt x="0" y="1339935"/>
                  </a:lnTo>
                  <a:lnTo>
                    <a:pt x="0" y="1607922"/>
                  </a:lnTo>
                  <a:lnTo>
                    <a:pt x="0" y="535974"/>
                  </a:lnTo>
                  <a:lnTo>
                    <a:pt x="0" y="0"/>
                  </a:lnTo>
                  <a:close/>
                </a:path>
              </a:pathLst>
            </a:custGeom>
          </p:spPr>
          <p:style>
            <a:lnRef idx="3">
              <a:schemeClr val="lt1">
                <a:hueOff val="0"/>
                <a:satOff val="0"/>
                <a:lumOff val="0"/>
                <a:alphaOff val="0"/>
              </a:schemeClr>
            </a:lnRef>
            <a:fillRef idx="1">
              <a:schemeClr val="accent1">
                <a:tint val="50000"/>
                <a:hueOff val="0"/>
                <a:satOff val="0"/>
                <a:lumOff val="0"/>
                <a:alphaOff val="0"/>
              </a:schemeClr>
            </a:fillRef>
            <a:effectRef idx="1">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0" tIns="38100" rIns="108000" bIns="38100" numCol="1" spcCol="1270" anchor="t" anchorCtr="0">
              <a:noAutofit/>
            </a:bodyPr>
            <a:lstStyle/>
            <a:p>
              <a:pPr algn="r" defTabSz="0">
                <a:lnSpc>
                  <a:spcPct val="90000"/>
                </a:lnSpc>
                <a:spcBef>
                  <a:spcPts val="1"/>
                </a:spcBef>
                <a:spcAft>
                  <a:spcPts val="1"/>
                </a:spcAft>
                <a:buNone/>
              </a:pPr>
              <a:r>
                <a:rPr lang="en-US" sz="1200" b="0" i="0">
                  <a:solidFill>
                    <a:srgbClr val="4D4D4D"/>
                  </a:solidFill>
                  <a:latin typeface="Arial"/>
                  <a:ea typeface="+mn-ea"/>
                  <a:cs typeface="+mn-cs"/>
                </a:rPr>
                <a:t>第一台 </a:t>
              </a:r>
              <a:br>
                <a:rPr lang="en-US" sz="1200" b="0" i="0">
                  <a:solidFill>
                    <a:srgbClr val="4D4D4D"/>
                  </a:solidFill>
                  <a:latin typeface="Arial"/>
                  <a:ea typeface="+mn-ea"/>
                  <a:cs typeface="+mn-cs"/>
                </a:rPr>
              </a:br>
              <a:r>
                <a:rPr lang="en-US" sz="1200" b="0" i="0">
                  <a:solidFill>
                    <a:srgbClr val="4D4D4D"/>
                  </a:solidFill>
                  <a:latin typeface="Arial"/>
                  <a:ea typeface="+mn-ea"/>
                  <a:cs typeface="+mn-cs"/>
                </a:rPr>
                <a:t>商用  </a:t>
              </a:r>
              <a:br>
                <a:rPr lang="en-US" sz="1200" b="0" i="0">
                  <a:solidFill>
                    <a:srgbClr val="4D4D4D"/>
                  </a:solidFill>
                  <a:latin typeface="Arial"/>
                  <a:ea typeface="+mn-ea"/>
                  <a:cs typeface="+mn-cs"/>
                </a:rPr>
              </a:br>
              <a:r>
                <a:rPr lang="en-US" sz="1200" b="0" i="0">
                  <a:solidFill>
                    <a:srgbClr val="4D4D4D"/>
                  </a:solidFill>
                  <a:latin typeface="Arial"/>
                  <a:ea typeface="+mn-ea"/>
                  <a:cs typeface="+mn-cs"/>
                </a:rPr>
                <a:t>ICP-MS</a:t>
              </a:r>
            </a:p>
          </p:txBody>
        </p:sp>
        <p:sp>
          <p:nvSpPr>
            <p:cNvPr id="53" name="Freeform 31787"/>
            <p:cNvSpPr/>
            <p:nvPr/>
          </p:nvSpPr>
          <p:spPr>
            <a:xfrm>
              <a:off x="6445423" y="3328106"/>
              <a:ext cx="1245600" cy="851408"/>
            </a:xfrm>
            <a:custGeom>
              <a:avLst/>
              <a:gdLst>
                <a:gd name="connsiteX0" fmla="*/ 0 w 1177771"/>
                <a:gd name="connsiteY0" fmla="*/ 0 h 851408"/>
                <a:gd name="connsiteX1" fmla="*/ 1177771 w 1177771"/>
                <a:gd name="connsiteY1" fmla="*/ 0 h 851408"/>
                <a:gd name="connsiteX2" fmla="*/ 1177771 w 1177771"/>
                <a:gd name="connsiteY2" fmla="*/ 851408 h 851408"/>
                <a:gd name="connsiteX3" fmla="*/ 0 w 1177771"/>
                <a:gd name="connsiteY3" fmla="*/ 851408 h 851408"/>
                <a:gd name="connsiteX4" fmla="*/ 0 w 1177771"/>
                <a:gd name="connsiteY4" fmla="*/ 0 h 851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7771" h="851408">
                  <a:moveTo>
                    <a:pt x="0" y="0"/>
                  </a:moveTo>
                  <a:lnTo>
                    <a:pt x="1177771" y="0"/>
                  </a:lnTo>
                  <a:lnTo>
                    <a:pt x="1177771" y="851408"/>
                  </a:lnTo>
                  <a:lnTo>
                    <a:pt x="0" y="851408"/>
                  </a:lnTo>
                  <a:lnTo>
                    <a:pt x="0" y="0"/>
                  </a:lnTo>
                  <a:close/>
                </a:path>
              </a:pathLst>
            </a:custGeom>
            <a:solidFill>
              <a:srgbClr val="FF990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60325" tIns="60325" rIns="60325" bIns="60325" numCol="1" spcCol="1270" anchor="b" anchorCtr="0">
              <a:noAutofit/>
            </a:bodyPr>
            <a:lstStyle/>
            <a:p>
              <a:pPr algn="ctr" defTabSz="0">
                <a:lnSpc>
                  <a:spcPct val="90000"/>
                </a:lnSpc>
                <a:spcBef>
                  <a:spcPts val="1"/>
                </a:spcBef>
                <a:spcAft>
                  <a:spcPts val="1"/>
                </a:spcAft>
                <a:buNone/>
              </a:pPr>
              <a:r>
                <a:rPr lang="en-US" sz="1900" b="0" i="0">
                  <a:solidFill>
                    <a:schemeClr val="lt1"/>
                  </a:solidFill>
                  <a:latin typeface="Arial"/>
                  <a:ea typeface="+mn-ea"/>
                  <a:cs typeface="+mn-cs"/>
                </a:rPr>
                <a:t>1983</a:t>
              </a:r>
            </a:p>
          </p:txBody>
        </p:sp>
        <p:sp>
          <p:nvSpPr>
            <p:cNvPr id="54" name="Freeform 31788"/>
            <p:cNvSpPr/>
            <p:nvPr/>
          </p:nvSpPr>
          <p:spPr>
            <a:xfrm>
              <a:off x="5199823" y="4184212"/>
              <a:ext cx="1245600" cy="1919674"/>
            </a:xfrm>
            <a:custGeom>
              <a:avLst/>
              <a:gdLst>
                <a:gd name="connsiteX0" fmla="*/ 0 w 1192047"/>
                <a:gd name="connsiteY0" fmla="*/ 0 h 3026867"/>
                <a:gd name="connsiteX1" fmla="*/ 695361 w 1192047"/>
                <a:gd name="connsiteY1" fmla="*/ 0 h 3026867"/>
                <a:gd name="connsiteX2" fmla="*/ 695361 w 1192047"/>
                <a:gd name="connsiteY2" fmla="*/ 0 h 3026867"/>
                <a:gd name="connsiteX3" fmla="*/ 993373 w 1192047"/>
                <a:gd name="connsiteY3" fmla="*/ 0 h 3026867"/>
                <a:gd name="connsiteX4" fmla="*/ 1192047 w 1192047"/>
                <a:gd name="connsiteY4" fmla="*/ 0 h 3026867"/>
                <a:gd name="connsiteX5" fmla="*/ 1192047 w 1192047"/>
                <a:gd name="connsiteY5" fmla="*/ 1765672 h 3026867"/>
                <a:gd name="connsiteX6" fmla="*/ 1341053 w 1192047"/>
                <a:gd name="connsiteY6" fmla="*/ 2143930 h 3026867"/>
                <a:gd name="connsiteX7" fmla="*/ 1192047 w 1192047"/>
                <a:gd name="connsiteY7" fmla="*/ 2522389 h 3026867"/>
                <a:gd name="connsiteX8" fmla="*/ 1192047 w 1192047"/>
                <a:gd name="connsiteY8" fmla="*/ 3026867 h 3026867"/>
                <a:gd name="connsiteX9" fmla="*/ 993373 w 1192047"/>
                <a:gd name="connsiteY9" fmla="*/ 3026867 h 3026867"/>
                <a:gd name="connsiteX10" fmla="*/ 695361 w 1192047"/>
                <a:gd name="connsiteY10" fmla="*/ 3026867 h 3026867"/>
                <a:gd name="connsiteX11" fmla="*/ 695361 w 1192047"/>
                <a:gd name="connsiteY11" fmla="*/ 3026867 h 3026867"/>
                <a:gd name="connsiteX12" fmla="*/ 0 w 1192047"/>
                <a:gd name="connsiteY12" fmla="*/ 3026867 h 3026867"/>
                <a:gd name="connsiteX13" fmla="*/ 0 w 1192047"/>
                <a:gd name="connsiteY13" fmla="*/ 2522389 h 3026867"/>
                <a:gd name="connsiteX14" fmla="*/ 0 w 1192047"/>
                <a:gd name="connsiteY14" fmla="*/ 1765672 h 3026867"/>
                <a:gd name="connsiteX15" fmla="*/ 0 w 1192047"/>
                <a:gd name="connsiteY15" fmla="*/ 1765672 h 3026867"/>
                <a:gd name="connsiteX16" fmla="*/ 0 w 1192047"/>
                <a:gd name="connsiteY16" fmla="*/ 0 h 302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2047" h="3026867">
                  <a:moveTo>
                    <a:pt x="0" y="0"/>
                  </a:moveTo>
                  <a:lnTo>
                    <a:pt x="695361" y="0"/>
                  </a:lnTo>
                  <a:lnTo>
                    <a:pt x="695361" y="0"/>
                  </a:lnTo>
                  <a:lnTo>
                    <a:pt x="993373" y="0"/>
                  </a:lnTo>
                  <a:lnTo>
                    <a:pt x="1192047" y="0"/>
                  </a:lnTo>
                  <a:lnTo>
                    <a:pt x="1192047" y="1765672"/>
                  </a:lnTo>
                  <a:lnTo>
                    <a:pt x="1341053" y="2143930"/>
                  </a:lnTo>
                  <a:lnTo>
                    <a:pt x="1192047" y="2522389"/>
                  </a:lnTo>
                  <a:lnTo>
                    <a:pt x="1192047" y="3026867"/>
                  </a:lnTo>
                  <a:lnTo>
                    <a:pt x="993373" y="3026867"/>
                  </a:lnTo>
                  <a:lnTo>
                    <a:pt x="695361" y="3026867"/>
                  </a:lnTo>
                  <a:lnTo>
                    <a:pt x="695361" y="3026867"/>
                  </a:lnTo>
                  <a:lnTo>
                    <a:pt x="0" y="3026867"/>
                  </a:lnTo>
                  <a:lnTo>
                    <a:pt x="0" y="2522389"/>
                  </a:lnTo>
                  <a:lnTo>
                    <a:pt x="0" y="1765672"/>
                  </a:lnTo>
                  <a:lnTo>
                    <a:pt x="0" y="1765672"/>
                  </a:lnTo>
                  <a:lnTo>
                    <a:pt x="0" y="0"/>
                  </a:lnTo>
                  <a:close/>
                </a:path>
              </a:pathLst>
            </a:custGeom>
          </p:spPr>
          <p:style>
            <a:lnRef idx="3">
              <a:schemeClr val="lt1">
                <a:hueOff val="0"/>
                <a:satOff val="0"/>
                <a:lumOff val="0"/>
                <a:alphaOff val="0"/>
              </a:schemeClr>
            </a:lnRef>
            <a:fillRef idx="1">
              <a:schemeClr val="accent1">
                <a:tint val="50000"/>
                <a:hueOff val="-2235778"/>
                <a:satOff val="9059"/>
                <a:lumOff val="2485"/>
                <a:alphaOff val="0"/>
              </a:schemeClr>
            </a:fillRef>
            <a:effectRef idx="1">
              <a:schemeClr val="accent1">
                <a:tint val="50000"/>
                <a:hueOff val="-2235778"/>
                <a:satOff val="9059"/>
                <a:lumOff val="2485"/>
                <a:alphaOff val="0"/>
              </a:schemeClr>
            </a:effectRef>
            <a:fontRef idx="minor">
              <a:schemeClr val="lt1">
                <a:hueOff val="0"/>
                <a:satOff val="0"/>
                <a:lumOff val="0"/>
                <a:alphaOff val="0"/>
              </a:schemeClr>
            </a:fontRef>
          </p:style>
          <p:txBody>
            <a:bodyPr spcFirstLastPara="0" vert="horz" wrap="square" lIns="0" tIns="38100" rIns="108000" bIns="38100" numCol="1" spcCol="1270" anchor="t" anchorCtr="0">
              <a:noAutofit/>
            </a:bodyPr>
            <a:lstStyle/>
            <a:p>
              <a:pPr algn="r" defTabSz="0">
                <a:lnSpc>
                  <a:spcPct val="90000"/>
                </a:lnSpc>
                <a:spcBef>
                  <a:spcPts val="1"/>
                </a:spcBef>
                <a:spcAft>
                  <a:spcPts val="1"/>
                </a:spcAft>
                <a:buNone/>
              </a:pPr>
              <a:r>
                <a:rPr lang="en-US" sz="1200" b="1" i="0">
                  <a:solidFill>
                    <a:srgbClr val="4D4D4D"/>
                  </a:solidFill>
                  <a:latin typeface="Arial"/>
                  <a:ea typeface="+mn-ea"/>
                  <a:cs typeface="+mn-cs"/>
                </a:rPr>
                <a:t>Houk</a:t>
              </a:r>
              <a:r>
                <a:rPr lang="en-US" sz="1200" b="0" i="0">
                  <a:solidFill>
                    <a:srgbClr val="4D4D4D"/>
                  </a:solidFill>
                  <a:latin typeface="Arial"/>
                  <a:ea typeface="+mn-ea"/>
                  <a:cs typeface="+mn-cs"/>
                </a:rPr>
                <a:t> 论证了 ICP-MS 技术的可能性</a:t>
              </a:r>
            </a:p>
          </p:txBody>
        </p:sp>
        <p:sp>
          <p:nvSpPr>
            <p:cNvPr id="55" name="Freeform 31789"/>
            <p:cNvSpPr/>
            <p:nvPr/>
          </p:nvSpPr>
          <p:spPr>
            <a:xfrm>
              <a:off x="5199823" y="3419546"/>
              <a:ext cx="1245600" cy="756716"/>
            </a:xfrm>
            <a:custGeom>
              <a:avLst/>
              <a:gdLst>
                <a:gd name="connsiteX0" fmla="*/ 0 w 1192047"/>
                <a:gd name="connsiteY0" fmla="*/ 0 h 756716"/>
                <a:gd name="connsiteX1" fmla="*/ 1192047 w 1192047"/>
                <a:gd name="connsiteY1" fmla="*/ 0 h 756716"/>
                <a:gd name="connsiteX2" fmla="*/ 1192047 w 1192047"/>
                <a:gd name="connsiteY2" fmla="*/ 756716 h 756716"/>
                <a:gd name="connsiteX3" fmla="*/ 0 w 1192047"/>
                <a:gd name="connsiteY3" fmla="*/ 756716 h 756716"/>
                <a:gd name="connsiteX4" fmla="*/ 0 w 1192047"/>
                <a:gd name="connsiteY4" fmla="*/ 0 h 7567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047" h="756716">
                  <a:moveTo>
                    <a:pt x="0" y="0"/>
                  </a:moveTo>
                  <a:lnTo>
                    <a:pt x="1192047" y="0"/>
                  </a:lnTo>
                  <a:lnTo>
                    <a:pt x="1192047" y="756716"/>
                  </a:lnTo>
                  <a:lnTo>
                    <a:pt x="0" y="756716"/>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60325" tIns="60325" rIns="60325" bIns="60325" numCol="1" spcCol="1270" anchor="b" anchorCtr="0">
              <a:noAutofit/>
            </a:bodyPr>
            <a:lstStyle/>
            <a:p>
              <a:pPr algn="ctr" defTabSz="0">
                <a:lnSpc>
                  <a:spcPct val="90000"/>
                </a:lnSpc>
                <a:spcBef>
                  <a:spcPts val="1"/>
                </a:spcBef>
                <a:spcAft>
                  <a:spcPts val="1"/>
                </a:spcAft>
                <a:buNone/>
              </a:pPr>
              <a:r>
                <a:rPr lang="en-US" sz="1900" b="0" i="0">
                  <a:solidFill>
                    <a:schemeClr val="lt1"/>
                  </a:solidFill>
                  <a:latin typeface="Arial"/>
                  <a:ea typeface="+mn-ea"/>
                  <a:cs typeface="+mn-cs"/>
                </a:rPr>
                <a:t>1980</a:t>
              </a:r>
            </a:p>
          </p:txBody>
        </p:sp>
        <p:sp>
          <p:nvSpPr>
            <p:cNvPr id="56" name="Freeform 31790"/>
            <p:cNvSpPr/>
            <p:nvPr/>
          </p:nvSpPr>
          <p:spPr>
            <a:xfrm>
              <a:off x="3954351" y="4184212"/>
              <a:ext cx="1245600" cy="1782514"/>
            </a:xfrm>
            <a:custGeom>
              <a:avLst/>
              <a:gdLst>
                <a:gd name="connsiteX0" fmla="*/ 0 w 1192047"/>
                <a:gd name="connsiteY0" fmla="*/ 0 h 2837484"/>
                <a:gd name="connsiteX1" fmla="*/ 695361 w 1192047"/>
                <a:gd name="connsiteY1" fmla="*/ 0 h 2837484"/>
                <a:gd name="connsiteX2" fmla="*/ 695361 w 1192047"/>
                <a:gd name="connsiteY2" fmla="*/ 0 h 2837484"/>
                <a:gd name="connsiteX3" fmla="*/ 993373 w 1192047"/>
                <a:gd name="connsiteY3" fmla="*/ 0 h 2837484"/>
                <a:gd name="connsiteX4" fmla="*/ 1192047 w 1192047"/>
                <a:gd name="connsiteY4" fmla="*/ 0 h 2837484"/>
                <a:gd name="connsiteX5" fmla="*/ 1192047 w 1192047"/>
                <a:gd name="connsiteY5" fmla="*/ 1655199 h 2837484"/>
                <a:gd name="connsiteX6" fmla="*/ 1341053 w 1192047"/>
                <a:gd name="connsiteY6" fmla="*/ 2009790 h 2837484"/>
                <a:gd name="connsiteX7" fmla="*/ 1192047 w 1192047"/>
                <a:gd name="connsiteY7" fmla="*/ 2364570 h 2837484"/>
                <a:gd name="connsiteX8" fmla="*/ 1192047 w 1192047"/>
                <a:gd name="connsiteY8" fmla="*/ 2837484 h 2837484"/>
                <a:gd name="connsiteX9" fmla="*/ 993373 w 1192047"/>
                <a:gd name="connsiteY9" fmla="*/ 2837484 h 2837484"/>
                <a:gd name="connsiteX10" fmla="*/ 695361 w 1192047"/>
                <a:gd name="connsiteY10" fmla="*/ 2837484 h 2837484"/>
                <a:gd name="connsiteX11" fmla="*/ 695361 w 1192047"/>
                <a:gd name="connsiteY11" fmla="*/ 2837484 h 2837484"/>
                <a:gd name="connsiteX12" fmla="*/ 0 w 1192047"/>
                <a:gd name="connsiteY12" fmla="*/ 2837484 h 2837484"/>
                <a:gd name="connsiteX13" fmla="*/ 0 w 1192047"/>
                <a:gd name="connsiteY13" fmla="*/ 2364570 h 2837484"/>
                <a:gd name="connsiteX14" fmla="*/ 0 w 1192047"/>
                <a:gd name="connsiteY14" fmla="*/ 1655199 h 2837484"/>
                <a:gd name="connsiteX15" fmla="*/ 0 w 1192047"/>
                <a:gd name="connsiteY15" fmla="*/ 1655199 h 2837484"/>
                <a:gd name="connsiteX16" fmla="*/ 0 w 1192047"/>
                <a:gd name="connsiteY16" fmla="*/ 0 h 28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2047" h="2837484">
                  <a:moveTo>
                    <a:pt x="0" y="0"/>
                  </a:moveTo>
                  <a:lnTo>
                    <a:pt x="695361" y="0"/>
                  </a:lnTo>
                  <a:lnTo>
                    <a:pt x="695361" y="0"/>
                  </a:lnTo>
                  <a:lnTo>
                    <a:pt x="993373" y="0"/>
                  </a:lnTo>
                  <a:lnTo>
                    <a:pt x="1192047" y="0"/>
                  </a:lnTo>
                  <a:lnTo>
                    <a:pt x="1192047" y="1655199"/>
                  </a:lnTo>
                  <a:lnTo>
                    <a:pt x="1341053" y="2009790"/>
                  </a:lnTo>
                  <a:lnTo>
                    <a:pt x="1192047" y="2364570"/>
                  </a:lnTo>
                  <a:lnTo>
                    <a:pt x="1192047" y="2837484"/>
                  </a:lnTo>
                  <a:lnTo>
                    <a:pt x="993373" y="2837484"/>
                  </a:lnTo>
                  <a:lnTo>
                    <a:pt x="695361" y="2837484"/>
                  </a:lnTo>
                  <a:lnTo>
                    <a:pt x="695361" y="2837484"/>
                  </a:lnTo>
                  <a:lnTo>
                    <a:pt x="0" y="2837484"/>
                  </a:lnTo>
                  <a:lnTo>
                    <a:pt x="0" y="2364570"/>
                  </a:lnTo>
                  <a:lnTo>
                    <a:pt x="0" y="1655199"/>
                  </a:lnTo>
                  <a:lnTo>
                    <a:pt x="0" y="1655199"/>
                  </a:lnTo>
                  <a:lnTo>
                    <a:pt x="0" y="0"/>
                  </a:lnTo>
                  <a:close/>
                </a:path>
              </a:pathLst>
            </a:custGeom>
          </p:spPr>
          <p:style>
            <a:lnRef idx="3">
              <a:schemeClr val="lt1">
                <a:hueOff val="0"/>
                <a:satOff val="0"/>
                <a:lumOff val="0"/>
                <a:alphaOff val="0"/>
              </a:schemeClr>
            </a:lnRef>
            <a:fillRef idx="1">
              <a:schemeClr val="accent1">
                <a:tint val="50000"/>
                <a:hueOff val="-4471556"/>
                <a:satOff val="18119"/>
                <a:lumOff val="4969"/>
                <a:alphaOff val="0"/>
              </a:schemeClr>
            </a:fillRef>
            <a:effectRef idx="1">
              <a:schemeClr val="accent1">
                <a:tint val="50000"/>
                <a:hueOff val="-4471556"/>
                <a:satOff val="18119"/>
                <a:lumOff val="4969"/>
                <a:alphaOff val="0"/>
              </a:schemeClr>
            </a:effectRef>
            <a:fontRef idx="minor">
              <a:schemeClr val="lt1">
                <a:hueOff val="0"/>
                <a:satOff val="0"/>
                <a:lumOff val="0"/>
                <a:alphaOff val="0"/>
              </a:schemeClr>
            </a:fontRef>
          </p:style>
          <p:txBody>
            <a:bodyPr spcFirstLastPara="0" vert="horz" wrap="square" lIns="0" tIns="38100" rIns="108000" bIns="38100" numCol="1" spcCol="1270" anchor="t" anchorCtr="0">
              <a:noAutofit/>
            </a:bodyPr>
            <a:lstStyle/>
            <a:p>
              <a:pPr algn="r" defTabSz="0">
                <a:lnSpc>
                  <a:spcPct val="90000"/>
                </a:lnSpc>
                <a:spcBef>
                  <a:spcPts val="1"/>
                </a:spcBef>
                <a:spcAft>
                  <a:spcPts val="1"/>
                </a:spcAft>
                <a:buNone/>
              </a:pPr>
              <a:r>
                <a:rPr lang="en-US" sz="1200" b="1" i="0" dirty="0" err="1">
                  <a:solidFill>
                    <a:srgbClr val="4D4D4D"/>
                  </a:solidFill>
                  <a:latin typeface="Arial"/>
                  <a:ea typeface="+mn-ea"/>
                  <a:cs typeface="+mn-cs"/>
                </a:rPr>
                <a:t>Fassel</a:t>
              </a:r>
              <a:r>
                <a:rPr lang="en-US" sz="1200" b="1" i="0" dirty="0">
                  <a:solidFill>
                    <a:srgbClr val="4D4D4D"/>
                  </a:solidFill>
                  <a:latin typeface="Arial"/>
                  <a:ea typeface="+mn-ea"/>
                  <a:cs typeface="+mn-cs"/>
                </a:rPr>
                <a:t> 与 Gray</a:t>
              </a:r>
              <a:r>
                <a:rPr lang="en-US" sz="1200" b="0" i="0" dirty="0">
                  <a:solidFill>
                    <a:srgbClr val="4D4D4D"/>
                  </a:solidFill>
                  <a:latin typeface="Arial"/>
                  <a:ea typeface="+mn-ea"/>
                  <a:cs typeface="+mn-cs"/>
                </a:rPr>
                <a:t> </a:t>
              </a:r>
              <a:r>
                <a:rPr lang="en-US" sz="1200" b="0" i="0" dirty="0" err="1">
                  <a:solidFill>
                    <a:srgbClr val="4D4D4D"/>
                  </a:solidFill>
                  <a:latin typeface="Arial"/>
                  <a:ea typeface="+mn-ea"/>
                  <a:cs typeface="+mn-cs"/>
                </a:rPr>
                <a:t>将电感耦合氩等离子体</a:t>
              </a:r>
              <a:r>
                <a:rPr lang="zh-CN" altLang="en-US" sz="1200" dirty="0">
                  <a:solidFill>
                    <a:srgbClr val="4D4D4D"/>
                  </a:solidFill>
                </a:rPr>
                <a:t>与质谱</a:t>
              </a:r>
              <a:br>
                <a:rPr lang="en-US" altLang="zh-CN" sz="1200" dirty="0">
                  <a:solidFill>
                    <a:srgbClr val="4D4D4D"/>
                  </a:solidFill>
                </a:rPr>
              </a:br>
              <a:r>
                <a:rPr lang="zh-CN" altLang="en-US" sz="1200" dirty="0">
                  <a:solidFill>
                    <a:srgbClr val="4D4D4D"/>
                  </a:solidFill>
                </a:rPr>
                <a:t>结合后</a:t>
              </a:r>
              <a:r>
                <a:rPr lang="en-US" sz="1200" b="0" i="0" dirty="0" err="1">
                  <a:solidFill>
                    <a:srgbClr val="4D4D4D"/>
                  </a:solidFill>
                  <a:latin typeface="Arial"/>
                  <a:ea typeface="+mn-ea"/>
                  <a:cs typeface="+mn-cs"/>
                </a:rPr>
                <a:t>进行了</a:t>
              </a:r>
              <a:br>
                <a:rPr lang="en-US" sz="1200" b="0" i="0" dirty="0">
                  <a:solidFill>
                    <a:srgbClr val="4D4D4D"/>
                  </a:solidFill>
                  <a:latin typeface="Arial"/>
                  <a:ea typeface="+mn-ea"/>
                  <a:cs typeface="+mn-cs"/>
                </a:rPr>
              </a:br>
              <a:r>
                <a:rPr lang="en-US" sz="1200" b="0" i="0" dirty="0" err="1">
                  <a:solidFill>
                    <a:srgbClr val="4D4D4D"/>
                  </a:solidFill>
                  <a:latin typeface="Arial"/>
                  <a:ea typeface="+mn-ea"/>
                  <a:cs typeface="+mn-cs"/>
                </a:rPr>
                <a:t>实验</a:t>
              </a:r>
              <a:endParaRPr lang="en-US" sz="1200" b="0" i="0" dirty="0">
                <a:solidFill>
                  <a:srgbClr val="4D4D4D"/>
                </a:solidFill>
                <a:latin typeface="Arial"/>
                <a:ea typeface="+mn-ea"/>
                <a:cs typeface="+mn-cs"/>
              </a:endParaRPr>
            </a:p>
          </p:txBody>
        </p:sp>
        <p:sp>
          <p:nvSpPr>
            <p:cNvPr id="57" name="Freeform 31791"/>
            <p:cNvSpPr/>
            <p:nvPr/>
          </p:nvSpPr>
          <p:spPr>
            <a:xfrm>
              <a:off x="3955065" y="3514237"/>
              <a:ext cx="1245600" cy="662025"/>
            </a:xfrm>
            <a:custGeom>
              <a:avLst/>
              <a:gdLst>
                <a:gd name="connsiteX0" fmla="*/ 0 w 1192047"/>
                <a:gd name="connsiteY0" fmla="*/ 0 h 662025"/>
                <a:gd name="connsiteX1" fmla="*/ 1192047 w 1192047"/>
                <a:gd name="connsiteY1" fmla="*/ 0 h 662025"/>
                <a:gd name="connsiteX2" fmla="*/ 1192047 w 1192047"/>
                <a:gd name="connsiteY2" fmla="*/ 662025 h 662025"/>
                <a:gd name="connsiteX3" fmla="*/ 0 w 1192047"/>
                <a:gd name="connsiteY3" fmla="*/ 662025 h 662025"/>
                <a:gd name="connsiteX4" fmla="*/ 0 w 1192047"/>
                <a:gd name="connsiteY4" fmla="*/ 0 h 662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047" h="662025">
                  <a:moveTo>
                    <a:pt x="0" y="0"/>
                  </a:moveTo>
                  <a:lnTo>
                    <a:pt x="1192047" y="0"/>
                  </a:lnTo>
                  <a:lnTo>
                    <a:pt x="1192047" y="662025"/>
                  </a:lnTo>
                  <a:lnTo>
                    <a:pt x="0" y="662025"/>
                  </a:lnTo>
                  <a:lnTo>
                    <a:pt x="0" y="0"/>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60325" tIns="60325" rIns="60325" bIns="60325" numCol="1" spcCol="1270" anchor="b" anchorCtr="0">
              <a:noAutofit/>
            </a:bodyPr>
            <a:lstStyle/>
            <a:p>
              <a:pPr algn="ctr" defTabSz="0">
                <a:lnSpc>
                  <a:spcPct val="90000"/>
                </a:lnSpc>
                <a:spcBef>
                  <a:spcPts val="1"/>
                </a:spcBef>
                <a:spcAft>
                  <a:spcPts val="1"/>
                </a:spcAft>
                <a:buNone/>
              </a:pPr>
              <a:r>
                <a:rPr lang="en-US" sz="1900" b="0" i="0">
                  <a:solidFill>
                    <a:schemeClr val="lt1"/>
                  </a:solidFill>
                  <a:latin typeface="Arial"/>
                  <a:ea typeface="+mn-ea"/>
                  <a:cs typeface="+mn-cs"/>
                </a:rPr>
                <a:t>1978</a:t>
              </a:r>
            </a:p>
          </p:txBody>
        </p:sp>
        <p:sp>
          <p:nvSpPr>
            <p:cNvPr id="58" name="Freeform 31792"/>
            <p:cNvSpPr/>
            <p:nvPr/>
          </p:nvSpPr>
          <p:spPr>
            <a:xfrm>
              <a:off x="2706755" y="4184212"/>
              <a:ext cx="1245600" cy="1607921"/>
            </a:xfrm>
            <a:custGeom>
              <a:avLst/>
              <a:gdLst>
                <a:gd name="connsiteX0" fmla="*/ 0 w 1192047"/>
                <a:gd name="connsiteY0" fmla="*/ 0 h 2648508"/>
                <a:gd name="connsiteX1" fmla="*/ 695361 w 1192047"/>
                <a:gd name="connsiteY1" fmla="*/ 0 h 2648508"/>
                <a:gd name="connsiteX2" fmla="*/ 695361 w 1192047"/>
                <a:gd name="connsiteY2" fmla="*/ 0 h 2648508"/>
                <a:gd name="connsiteX3" fmla="*/ 993373 w 1192047"/>
                <a:gd name="connsiteY3" fmla="*/ 0 h 2648508"/>
                <a:gd name="connsiteX4" fmla="*/ 1192047 w 1192047"/>
                <a:gd name="connsiteY4" fmla="*/ 0 h 2648508"/>
                <a:gd name="connsiteX5" fmla="*/ 1192047 w 1192047"/>
                <a:gd name="connsiteY5" fmla="*/ 1544963 h 2648508"/>
                <a:gd name="connsiteX6" fmla="*/ 1341053 w 1192047"/>
                <a:gd name="connsiteY6" fmla="*/ 1875938 h 2648508"/>
                <a:gd name="connsiteX7" fmla="*/ 1192047 w 1192047"/>
                <a:gd name="connsiteY7" fmla="*/ 2207090 h 2648508"/>
                <a:gd name="connsiteX8" fmla="*/ 1192047 w 1192047"/>
                <a:gd name="connsiteY8" fmla="*/ 2648508 h 2648508"/>
                <a:gd name="connsiteX9" fmla="*/ 993373 w 1192047"/>
                <a:gd name="connsiteY9" fmla="*/ 2648508 h 2648508"/>
                <a:gd name="connsiteX10" fmla="*/ 695361 w 1192047"/>
                <a:gd name="connsiteY10" fmla="*/ 2648508 h 2648508"/>
                <a:gd name="connsiteX11" fmla="*/ 695361 w 1192047"/>
                <a:gd name="connsiteY11" fmla="*/ 2648508 h 2648508"/>
                <a:gd name="connsiteX12" fmla="*/ 0 w 1192047"/>
                <a:gd name="connsiteY12" fmla="*/ 2648508 h 2648508"/>
                <a:gd name="connsiteX13" fmla="*/ 0 w 1192047"/>
                <a:gd name="connsiteY13" fmla="*/ 2207090 h 2648508"/>
                <a:gd name="connsiteX14" fmla="*/ 0 w 1192047"/>
                <a:gd name="connsiteY14" fmla="*/ 1544963 h 2648508"/>
                <a:gd name="connsiteX15" fmla="*/ 0 w 1192047"/>
                <a:gd name="connsiteY15" fmla="*/ 1544963 h 2648508"/>
                <a:gd name="connsiteX16" fmla="*/ 0 w 1192047"/>
                <a:gd name="connsiteY16" fmla="*/ 0 h 264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2047" h="2648508">
                  <a:moveTo>
                    <a:pt x="0" y="0"/>
                  </a:moveTo>
                  <a:lnTo>
                    <a:pt x="695361" y="0"/>
                  </a:lnTo>
                  <a:lnTo>
                    <a:pt x="695361" y="0"/>
                  </a:lnTo>
                  <a:lnTo>
                    <a:pt x="993373" y="0"/>
                  </a:lnTo>
                  <a:lnTo>
                    <a:pt x="1192047" y="0"/>
                  </a:lnTo>
                  <a:lnTo>
                    <a:pt x="1192047" y="1544963"/>
                  </a:lnTo>
                  <a:lnTo>
                    <a:pt x="1341053" y="1875938"/>
                  </a:lnTo>
                  <a:lnTo>
                    <a:pt x="1192047" y="2207090"/>
                  </a:lnTo>
                  <a:lnTo>
                    <a:pt x="1192047" y="2648508"/>
                  </a:lnTo>
                  <a:lnTo>
                    <a:pt x="993373" y="2648508"/>
                  </a:lnTo>
                  <a:lnTo>
                    <a:pt x="695361" y="2648508"/>
                  </a:lnTo>
                  <a:lnTo>
                    <a:pt x="695361" y="2648508"/>
                  </a:lnTo>
                  <a:lnTo>
                    <a:pt x="0" y="2648508"/>
                  </a:lnTo>
                  <a:lnTo>
                    <a:pt x="0" y="2207090"/>
                  </a:lnTo>
                  <a:lnTo>
                    <a:pt x="0" y="1544963"/>
                  </a:lnTo>
                  <a:lnTo>
                    <a:pt x="0" y="1544963"/>
                  </a:lnTo>
                  <a:lnTo>
                    <a:pt x="0" y="0"/>
                  </a:lnTo>
                  <a:close/>
                </a:path>
              </a:pathLst>
            </a:custGeom>
          </p:spPr>
          <p:style>
            <a:lnRef idx="3">
              <a:schemeClr val="lt1">
                <a:hueOff val="0"/>
                <a:satOff val="0"/>
                <a:lumOff val="0"/>
                <a:alphaOff val="0"/>
              </a:schemeClr>
            </a:lnRef>
            <a:fillRef idx="1">
              <a:schemeClr val="accent1">
                <a:tint val="50000"/>
                <a:hueOff val="-6707335"/>
                <a:satOff val="27178"/>
                <a:lumOff val="7454"/>
                <a:alphaOff val="0"/>
              </a:schemeClr>
            </a:fillRef>
            <a:effectRef idx="1">
              <a:schemeClr val="accent1">
                <a:tint val="50000"/>
                <a:hueOff val="-6707335"/>
                <a:satOff val="27178"/>
                <a:lumOff val="7454"/>
                <a:alphaOff val="0"/>
              </a:schemeClr>
            </a:effectRef>
            <a:fontRef idx="minor">
              <a:schemeClr val="lt1">
                <a:hueOff val="0"/>
                <a:satOff val="0"/>
                <a:lumOff val="0"/>
                <a:alphaOff val="0"/>
              </a:schemeClr>
            </a:fontRef>
          </p:style>
          <p:txBody>
            <a:bodyPr spcFirstLastPara="0" vert="horz" wrap="square" lIns="0" tIns="38100" rIns="108000" bIns="38100" numCol="1" spcCol="1270" anchor="t" anchorCtr="0">
              <a:noAutofit/>
            </a:bodyPr>
            <a:lstStyle/>
            <a:p>
              <a:pPr algn="r" defTabSz="0">
                <a:lnSpc>
                  <a:spcPct val="90000"/>
                </a:lnSpc>
                <a:spcBef>
                  <a:spcPts val="1"/>
                </a:spcBef>
                <a:spcAft>
                  <a:spcPts val="1"/>
                </a:spcAft>
                <a:buNone/>
              </a:pPr>
              <a:r>
                <a:rPr lang="en-US" sz="1200" b="1" i="0" dirty="0">
                  <a:solidFill>
                    <a:srgbClr val="4D4D4D"/>
                  </a:solidFill>
                  <a:latin typeface="Arial"/>
                  <a:ea typeface="+mn-ea"/>
                  <a:cs typeface="+mn-cs"/>
                </a:rPr>
                <a:t>Gray</a:t>
              </a:r>
              <a:r>
                <a:rPr lang="en-US" sz="1200" b="0" i="0" dirty="0">
                  <a:solidFill>
                    <a:srgbClr val="4D4D4D"/>
                  </a:solidFill>
                  <a:latin typeface="Arial"/>
                  <a:ea typeface="+mn-ea"/>
                  <a:cs typeface="+mn-cs"/>
                </a:rPr>
                <a:t> </a:t>
              </a:r>
              <a:br>
                <a:rPr lang="en-US" sz="1200" b="0" i="0" dirty="0">
                  <a:solidFill>
                    <a:srgbClr val="4D4D4D"/>
                  </a:solidFill>
                  <a:latin typeface="Arial"/>
                  <a:ea typeface="+mn-ea"/>
                  <a:cs typeface="+mn-cs"/>
                </a:rPr>
              </a:br>
              <a:r>
                <a:rPr lang="en-US" sz="1200" b="0" i="0" dirty="0" err="1">
                  <a:solidFill>
                    <a:srgbClr val="4D4D4D"/>
                  </a:solidFill>
                  <a:latin typeface="Arial"/>
                  <a:ea typeface="+mn-ea"/>
                  <a:cs typeface="+mn-cs"/>
                </a:rPr>
                <a:t>将毛细管直流</a:t>
              </a:r>
              <a:br>
                <a:rPr lang="en-US" sz="1200" b="0" i="0" dirty="0">
                  <a:solidFill>
                    <a:srgbClr val="4D4D4D"/>
                  </a:solidFill>
                  <a:latin typeface="Arial"/>
                  <a:ea typeface="+mn-ea"/>
                  <a:cs typeface="+mn-cs"/>
                </a:rPr>
              </a:br>
              <a:r>
                <a:rPr lang="en-US" sz="1200" b="0" i="0" dirty="0" err="1">
                  <a:solidFill>
                    <a:srgbClr val="4D4D4D"/>
                  </a:solidFill>
                  <a:latin typeface="Arial"/>
                  <a:ea typeface="+mn-ea"/>
                  <a:cs typeface="+mn-cs"/>
                </a:rPr>
                <a:t>电弧等离子体</a:t>
              </a:r>
              <a:br>
                <a:rPr lang="en-US" sz="1200" b="0" i="0" dirty="0">
                  <a:solidFill>
                    <a:srgbClr val="4D4D4D"/>
                  </a:solidFill>
                  <a:latin typeface="Arial"/>
                  <a:ea typeface="+mn-ea"/>
                  <a:cs typeface="+mn-cs"/>
                </a:rPr>
              </a:br>
              <a:r>
                <a:rPr lang="en-US" sz="1200" b="0" i="0" dirty="0" err="1">
                  <a:solidFill>
                    <a:srgbClr val="4D4D4D"/>
                  </a:solidFill>
                  <a:latin typeface="Arial"/>
                  <a:ea typeface="+mn-ea"/>
                  <a:cs typeface="+mn-cs"/>
                </a:rPr>
                <a:t>与四极杆质谱仪</a:t>
              </a:r>
              <a:br>
                <a:rPr lang="en-US" sz="1200" b="0" i="0" dirty="0">
                  <a:solidFill>
                    <a:srgbClr val="4D4D4D"/>
                  </a:solidFill>
                  <a:latin typeface="Arial"/>
                  <a:ea typeface="+mn-ea"/>
                  <a:cs typeface="+mn-cs"/>
                </a:rPr>
              </a:br>
              <a:r>
                <a:rPr lang="en-US" sz="1200" b="0" i="0" dirty="0" err="1">
                  <a:solidFill>
                    <a:srgbClr val="4D4D4D"/>
                  </a:solidFill>
                  <a:latin typeface="Arial"/>
                  <a:ea typeface="+mn-ea"/>
                  <a:cs typeface="+mn-cs"/>
                </a:rPr>
                <a:t>相结合</a:t>
              </a:r>
              <a:endParaRPr lang="en-US" sz="1200" b="0" i="0" dirty="0">
                <a:solidFill>
                  <a:srgbClr val="4D4D4D"/>
                </a:solidFill>
                <a:latin typeface="Arial"/>
                <a:ea typeface="+mn-ea"/>
                <a:cs typeface="+mn-cs"/>
              </a:endParaRPr>
            </a:p>
          </p:txBody>
        </p:sp>
        <p:sp>
          <p:nvSpPr>
            <p:cNvPr id="59" name="Freeform 31793"/>
            <p:cNvSpPr/>
            <p:nvPr/>
          </p:nvSpPr>
          <p:spPr>
            <a:xfrm>
              <a:off x="2706755" y="3611773"/>
              <a:ext cx="1245600" cy="567334"/>
            </a:xfrm>
            <a:custGeom>
              <a:avLst/>
              <a:gdLst>
                <a:gd name="connsiteX0" fmla="*/ 0 w 1192047"/>
                <a:gd name="connsiteY0" fmla="*/ 0 h 567334"/>
                <a:gd name="connsiteX1" fmla="*/ 1192047 w 1192047"/>
                <a:gd name="connsiteY1" fmla="*/ 0 h 567334"/>
                <a:gd name="connsiteX2" fmla="*/ 1192047 w 1192047"/>
                <a:gd name="connsiteY2" fmla="*/ 567334 h 567334"/>
                <a:gd name="connsiteX3" fmla="*/ 0 w 1192047"/>
                <a:gd name="connsiteY3" fmla="*/ 567334 h 567334"/>
                <a:gd name="connsiteX4" fmla="*/ 0 w 1192047"/>
                <a:gd name="connsiteY4" fmla="*/ 0 h 567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047" h="567334">
                  <a:moveTo>
                    <a:pt x="0" y="0"/>
                  </a:moveTo>
                  <a:lnTo>
                    <a:pt x="1192047" y="0"/>
                  </a:lnTo>
                  <a:lnTo>
                    <a:pt x="1192047" y="567334"/>
                  </a:lnTo>
                  <a:lnTo>
                    <a:pt x="0" y="567334"/>
                  </a:lnTo>
                  <a:lnTo>
                    <a:pt x="0" y="0"/>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60325" tIns="60325" rIns="60325" bIns="60325" numCol="1" spcCol="1270" anchor="b" anchorCtr="0">
              <a:noAutofit/>
            </a:bodyPr>
            <a:lstStyle/>
            <a:p>
              <a:pPr algn="ctr" defTabSz="0">
                <a:lnSpc>
                  <a:spcPct val="90000"/>
                </a:lnSpc>
                <a:spcBef>
                  <a:spcPts val="1"/>
                </a:spcBef>
                <a:spcAft>
                  <a:spcPts val="1"/>
                </a:spcAft>
                <a:buNone/>
              </a:pPr>
              <a:r>
                <a:rPr lang="en-US" sz="1900" b="0" i="0">
                  <a:solidFill>
                    <a:schemeClr val="lt1"/>
                  </a:solidFill>
                  <a:latin typeface="Arial"/>
                  <a:ea typeface="+mn-ea"/>
                  <a:cs typeface="+mn-cs"/>
                </a:rPr>
                <a:t>1975</a:t>
              </a:r>
            </a:p>
          </p:txBody>
        </p:sp>
        <p:sp>
          <p:nvSpPr>
            <p:cNvPr id="60" name="Freeform 31794"/>
            <p:cNvSpPr/>
            <p:nvPr/>
          </p:nvSpPr>
          <p:spPr>
            <a:xfrm>
              <a:off x="1464621" y="4184212"/>
              <a:ext cx="1245600" cy="1416754"/>
            </a:xfrm>
            <a:custGeom>
              <a:avLst/>
              <a:gdLst>
                <a:gd name="connsiteX0" fmla="*/ 0 w 1192047"/>
                <a:gd name="connsiteY0" fmla="*/ 0 h 2459126"/>
                <a:gd name="connsiteX1" fmla="*/ 695361 w 1192047"/>
                <a:gd name="connsiteY1" fmla="*/ 0 h 2459126"/>
                <a:gd name="connsiteX2" fmla="*/ 695361 w 1192047"/>
                <a:gd name="connsiteY2" fmla="*/ 0 h 2459126"/>
                <a:gd name="connsiteX3" fmla="*/ 993373 w 1192047"/>
                <a:gd name="connsiteY3" fmla="*/ 0 h 2459126"/>
                <a:gd name="connsiteX4" fmla="*/ 1192047 w 1192047"/>
                <a:gd name="connsiteY4" fmla="*/ 0 h 2459126"/>
                <a:gd name="connsiteX5" fmla="*/ 1192047 w 1192047"/>
                <a:gd name="connsiteY5" fmla="*/ 1434490 h 2459126"/>
                <a:gd name="connsiteX6" fmla="*/ 1341053 w 1192047"/>
                <a:gd name="connsiteY6" fmla="*/ 1741799 h 2459126"/>
                <a:gd name="connsiteX7" fmla="*/ 1192047 w 1192047"/>
                <a:gd name="connsiteY7" fmla="*/ 2049272 h 2459126"/>
                <a:gd name="connsiteX8" fmla="*/ 1192047 w 1192047"/>
                <a:gd name="connsiteY8" fmla="*/ 2459126 h 2459126"/>
                <a:gd name="connsiteX9" fmla="*/ 993373 w 1192047"/>
                <a:gd name="connsiteY9" fmla="*/ 2459126 h 2459126"/>
                <a:gd name="connsiteX10" fmla="*/ 695361 w 1192047"/>
                <a:gd name="connsiteY10" fmla="*/ 2459126 h 2459126"/>
                <a:gd name="connsiteX11" fmla="*/ 695361 w 1192047"/>
                <a:gd name="connsiteY11" fmla="*/ 2459126 h 2459126"/>
                <a:gd name="connsiteX12" fmla="*/ 0 w 1192047"/>
                <a:gd name="connsiteY12" fmla="*/ 2459126 h 2459126"/>
                <a:gd name="connsiteX13" fmla="*/ 0 w 1192047"/>
                <a:gd name="connsiteY13" fmla="*/ 2049272 h 2459126"/>
                <a:gd name="connsiteX14" fmla="*/ 0 w 1192047"/>
                <a:gd name="connsiteY14" fmla="*/ 1434490 h 2459126"/>
                <a:gd name="connsiteX15" fmla="*/ 0 w 1192047"/>
                <a:gd name="connsiteY15" fmla="*/ 1434490 h 2459126"/>
                <a:gd name="connsiteX16" fmla="*/ 0 w 1192047"/>
                <a:gd name="connsiteY16" fmla="*/ 0 h 245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2047" h="2459126">
                  <a:moveTo>
                    <a:pt x="0" y="0"/>
                  </a:moveTo>
                  <a:lnTo>
                    <a:pt x="695361" y="0"/>
                  </a:lnTo>
                  <a:lnTo>
                    <a:pt x="695361" y="0"/>
                  </a:lnTo>
                  <a:lnTo>
                    <a:pt x="993373" y="0"/>
                  </a:lnTo>
                  <a:lnTo>
                    <a:pt x="1192047" y="0"/>
                  </a:lnTo>
                  <a:lnTo>
                    <a:pt x="1192047" y="1434490"/>
                  </a:lnTo>
                  <a:lnTo>
                    <a:pt x="1341053" y="1741799"/>
                  </a:lnTo>
                  <a:lnTo>
                    <a:pt x="1192047" y="2049272"/>
                  </a:lnTo>
                  <a:lnTo>
                    <a:pt x="1192047" y="2459126"/>
                  </a:lnTo>
                  <a:lnTo>
                    <a:pt x="993373" y="2459126"/>
                  </a:lnTo>
                  <a:lnTo>
                    <a:pt x="695361" y="2459126"/>
                  </a:lnTo>
                  <a:lnTo>
                    <a:pt x="695361" y="2459126"/>
                  </a:lnTo>
                  <a:lnTo>
                    <a:pt x="0" y="2459126"/>
                  </a:lnTo>
                  <a:lnTo>
                    <a:pt x="0" y="2049272"/>
                  </a:lnTo>
                  <a:lnTo>
                    <a:pt x="0" y="1434490"/>
                  </a:lnTo>
                  <a:lnTo>
                    <a:pt x="0" y="1434490"/>
                  </a:lnTo>
                  <a:lnTo>
                    <a:pt x="0" y="0"/>
                  </a:lnTo>
                  <a:close/>
                </a:path>
              </a:pathLst>
            </a:custGeom>
          </p:spPr>
          <p:style>
            <a:lnRef idx="3">
              <a:schemeClr val="lt1">
                <a:hueOff val="0"/>
                <a:satOff val="0"/>
                <a:lumOff val="0"/>
                <a:alphaOff val="0"/>
              </a:schemeClr>
            </a:lnRef>
            <a:fillRef idx="1">
              <a:schemeClr val="accent1">
                <a:tint val="50000"/>
                <a:hueOff val="-8943113"/>
                <a:satOff val="36238"/>
                <a:lumOff val="9938"/>
                <a:alphaOff val="0"/>
              </a:schemeClr>
            </a:fillRef>
            <a:effectRef idx="1">
              <a:schemeClr val="accent1">
                <a:tint val="50000"/>
                <a:hueOff val="-8943113"/>
                <a:satOff val="36238"/>
                <a:lumOff val="9938"/>
                <a:alphaOff val="0"/>
              </a:schemeClr>
            </a:effectRef>
            <a:fontRef idx="minor">
              <a:schemeClr val="lt1">
                <a:hueOff val="0"/>
                <a:satOff val="0"/>
                <a:lumOff val="0"/>
                <a:alphaOff val="0"/>
              </a:schemeClr>
            </a:fontRef>
          </p:style>
          <p:txBody>
            <a:bodyPr spcFirstLastPara="0" vert="horz" wrap="square" lIns="0" tIns="38100" rIns="108000" bIns="38100" numCol="1" spcCol="1270" anchor="t" anchorCtr="0">
              <a:noAutofit/>
            </a:bodyPr>
            <a:lstStyle/>
            <a:p>
              <a:pPr algn="r" defTabSz="0">
                <a:lnSpc>
                  <a:spcPct val="90000"/>
                </a:lnSpc>
                <a:spcBef>
                  <a:spcPts val="1"/>
                </a:spcBef>
                <a:spcAft>
                  <a:spcPts val="1"/>
                </a:spcAft>
                <a:buNone/>
              </a:pPr>
              <a:r>
                <a:rPr lang="en-US" sz="1200" b="0" i="0">
                  <a:solidFill>
                    <a:srgbClr val="4D4D4D"/>
                  </a:solidFill>
                  <a:latin typeface="Arial"/>
                  <a:ea typeface="+mn-ea"/>
                  <a:cs typeface="+mn-cs"/>
                </a:rPr>
                <a:t>第一台 </a:t>
              </a:r>
              <a:br>
                <a:rPr lang="en-US" sz="1200" b="0" i="0">
                  <a:solidFill>
                    <a:srgbClr val="4D4D4D"/>
                  </a:solidFill>
                  <a:latin typeface="Arial"/>
                  <a:ea typeface="+mn-ea"/>
                  <a:cs typeface="+mn-cs"/>
                </a:rPr>
              </a:br>
              <a:r>
                <a:rPr lang="en-US" sz="1200" b="0" i="0">
                  <a:solidFill>
                    <a:srgbClr val="4D4D4D"/>
                  </a:solidFill>
                  <a:latin typeface="Arial"/>
                  <a:ea typeface="+mn-ea"/>
                  <a:cs typeface="+mn-cs"/>
                </a:rPr>
                <a:t>商用  </a:t>
              </a:r>
              <a:br>
                <a:rPr lang="en-US" sz="1200" b="0" i="0">
                  <a:solidFill>
                    <a:srgbClr val="4D4D4D"/>
                  </a:solidFill>
                  <a:latin typeface="Arial"/>
                  <a:ea typeface="+mn-ea"/>
                  <a:cs typeface="+mn-cs"/>
                </a:rPr>
              </a:br>
              <a:r>
                <a:rPr lang="en-US" sz="1200" b="0" i="0">
                  <a:solidFill>
                    <a:srgbClr val="4D4D4D"/>
                  </a:solidFill>
                  <a:latin typeface="Arial"/>
                  <a:ea typeface="+mn-ea"/>
                  <a:cs typeface="+mn-cs"/>
                </a:rPr>
                <a:t>ICP-OES</a:t>
              </a:r>
            </a:p>
          </p:txBody>
        </p:sp>
        <p:sp>
          <p:nvSpPr>
            <p:cNvPr id="61" name="Freeform 31795"/>
            <p:cNvSpPr/>
            <p:nvPr/>
          </p:nvSpPr>
          <p:spPr>
            <a:xfrm>
              <a:off x="1464621" y="3703213"/>
              <a:ext cx="1245600" cy="473049"/>
            </a:xfrm>
            <a:custGeom>
              <a:avLst/>
              <a:gdLst>
                <a:gd name="connsiteX0" fmla="*/ 0 w 1192047"/>
                <a:gd name="connsiteY0" fmla="*/ 0 h 473049"/>
                <a:gd name="connsiteX1" fmla="*/ 1192047 w 1192047"/>
                <a:gd name="connsiteY1" fmla="*/ 0 h 473049"/>
                <a:gd name="connsiteX2" fmla="*/ 1192047 w 1192047"/>
                <a:gd name="connsiteY2" fmla="*/ 473049 h 473049"/>
                <a:gd name="connsiteX3" fmla="*/ 0 w 1192047"/>
                <a:gd name="connsiteY3" fmla="*/ 473049 h 473049"/>
                <a:gd name="connsiteX4" fmla="*/ 0 w 1192047"/>
                <a:gd name="connsiteY4" fmla="*/ 0 h 473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047" h="473049">
                  <a:moveTo>
                    <a:pt x="0" y="0"/>
                  </a:moveTo>
                  <a:lnTo>
                    <a:pt x="1192047" y="0"/>
                  </a:lnTo>
                  <a:lnTo>
                    <a:pt x="1192047" y="473049"/>
                  </a:lnTo>
                  <a:lnTo>
                    <a:pt x="0" y="473049"/>
                  </a:lnTo>
                  <a:lnTo>
                    <a:pt x="0" y="0"/>
                  </a:lnTo>
                  <a:close/>
                </a:path>
              </a:pathLst>
            </a:cu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60325" tIns="60325" rIns="60325" bIns="60325" numCol="1" spcCol="1270" anchor="b" anchorCtr="0">
              <a:noAutofit/>
            </a:bodyPr>
            <a:lstStyle/>
            <a:p>
              <a:pPr algn="ctr" defTabSz="0">
                <a:lnSpc>
                  <a:spcPct val="90000"/>
                </a:lnSpc>
                <a:spcBef>
                  <a:spcPts val="1"/>
                </a:spcBef>
                <a:spcAft>
                  <a:spcPts val="1"/>
                </a:spcAft>
                <a:buNone/>
              </a:pPr>
              <a:r>
                <a:rPr lang="en-US" sz="1900" b="0" i="0">
                  <a:solidFill>
                    <a:schemeClr val="lt1"/>
                  </a:solidFill>
                  <a:latin typeface="Arial"/>
                  <a:ea typeface="+mn-ea"/>
                  <a:cs typeface="+mn-cs"/>
                </a:rPr>
                <a:t>1973</a:t>
              </a:r>
            </a:p>
          </p:txBody>
        </p:sp>
        <p:sp>
          <p:nvSpPr>
            <p:cNvPr id="62" name="Freeform 31796"/>
            <p:cNvSpPr/>
            <p:nvPr/>
          </p:nvSpPr>
          <p:spPr>
            <a:xfrm>
              <a:off x="222448" y="4184212"/>
              <a:ext cx="1245600" cy="1142434"/>
            </a:xfrm>
            <a:custGeom>
              <a:avLst/>
              <a:gdLst>
                <a:gd name="connsiteX0" fmla="*/ 0 w 1192047"/>
                <a:gd name="connsiteY0" fmla="*/ 0 h 2270150"/>
                <a:gd name="connsiteX1" fmla="*/ 695361 w 1192047"/>
                <a:gd name="connsiteY1" fmla="*/ 0 h 2270150"/>
                <a:gd name="connsiteX2" fmla="*/ 695361 w 1192047"/>
                <a:gd name="connsiteY2" fmla="*/ 0 h 2270150"/>
                <a:gd name="connsiteX3" fmla="*/ 993373 w 1192047"/>
                <a:gd name="connsiteY3" fmla="*/ 0 h 2270150"/>
                <a:gd name="connsiteX4" fmla="*/ 1192047 w 1192047"/>
                <a:gd name="connsiteY4" fmla="*/ 0 h 2270150"/>
                <a:gd name="connsiteX5" fmla="*/ 1192047 w 1192047"/>
                <a:gd name="connsiteY5" fmla="*/ 1324254 h 2270150"/>
                <a:gd name="connsiteX6" fmla="*/ 1341053 w 1192047"/>
                <a:gd name="connsiteY6" fmla="*/ 1607947 h 2270150"/>
                <a:gd name="connsiteX7" fmla="*/ 1192047 w 1192047"/>
                <a:gd name="connsiteY7" fmla="*/ 1891792 h 2270150"/>
                <a:gd name="connsiteX8" fmla="*/ 1192047 w 1192047"/>
                <a:gd name="connsiteY8" fmla="*/ 2270150 h 2270150"/>
                <a:gd name="connsiteX9" fmla="*/ 993373 w 1192047"/>
                <a:gd name="connsiteY9" fmla="*/ 2270150 h 2270150"/>
                <a:gd name="connsiteX10" fmla="*/ 695361 w 1192047"/>
                <a:gd name="connsiteY10" fmla="*/ 2270150 h 2270150"/>
                <a:gd name="connsiteX11" fmla="*/ 695361 w 1192047"/>
                <a:gd name="connsiteY11" fmla="*/ 2270150 h 2270150"/>
                <a:gd name="connsiteX12" fmla="*/ 0 w 1192047"/>
                <a:gd name="connsiteY12" fmla="*/ 2270150 h 2270150"/>
                <a:gd name="connsiteX13" fmla="*/ 0 w 1192047"/>
                <a:gd name="connsiteY13" fmla="*/ 1891792 h 2270150"/>
                <a:gd name="connsiteX14" fmla="*/ 0 w 1192047"/>
                <a:gd name="connsiteY14" fmla="*/ 1324254 h 2270150"/>
                <a:gd name="connsiteX15" fmla="*/ 0 w 1192047"/>
                <a:gd name="connsiteY15" fmla="*/ 1324254 h 2270150"/>
                <a:gd name="connsiteX16" fmla="*/ 0 w 1192047"/>
                <a:gd name="connsiteY16" fmla="*/ 0 h 227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92047" h="2270150">
                  <a:moveTo>
                    <a:pt x="0" y="0"/>
                  </a:moveTo>
                  <a:lnTo>
                    <a:pt x="695361" y="0"/>
                  </a:lnTo>
                  <a:lnTo>
                    <a:pt x="695361" y="0"/>
                  </a:lnTo>
                  <a:lnTo>
                    <a:pt x="993373" y="0"/>
                  </a:lnTo>
                  <a:lnTo>
                    <a:pt x="1192047" y="0"/>
                  </a:lnTo>
                  <a:lnTo>
                    <a:pt x="1192047" y="1324254"/>
                  </a:lnTo>
                  <a:lnTo>
                    <a:pt x="1341053" y="1607947"/>
                  </a:lnTo>
                  <a:lnTo>
                    <a:pt x="1192047" y="1891792"/>
                  </a:lnTo>
                  <a:lnTo>
                    <a:pt x="1192047" y="2270150"/>
                  </a:lnTo>
                  <a:lnTo>
                    <a:pt x="993373" y="2270150"/>
                  </a:lnTo>
                  <a:lnTo>
                    <a:pt x="695361" y="2270150"/>
                  </a:lnTo>
                  <a:lnTo>
                    <a:pt x="695361" y="2270150"/>
                  </a:lnTo>
                  <a:lnTo>
                    <a:pt x="0" y="2270150"/>
                  </a:lnTo>
                  <a:lnTo>
                    <a:pt x="0" y="1891792"/>
                  </a:lnTo>
                  <a:lnTo>
                    <a:pt x="0" y="1324254"/>
                  </a:lnTo>
                  <a:lnTo>
                    <a:pt x="0" y="1324254"/>
                  </a:lnTo>
                  <a:lnTo>
                    <a:pt x="0" y="0"/>
                  </a:lnTo>
                  <a:close/>
                </a:path>
              </a:pathLst>
            </a:custGeom>
          </p:spPr>
          <p:style>
            <a:lnRef idx="3">
              <a:schemeClr val="lt1">
                <a:hueOff val="0"/>
                <a:satOff val="0"/>
                <a:lumOff val="0"/>
                <a:alphaOff val="0"/>
              </a:schemeClr>
            </a:lnRef>
            <a:fillRef idx="1">
              <a:schemeClr val="accent1">
                <a:tint val="50000"/>
                <a:hueOff val="-11178891"/>
                <a:satOff val="45297"/>
                <a:lumOff val="12423"/>
                <a:alphaOff val="0"/>
              </a:schemeClr>
            </a:fillRef>
            <a:effectRef idx="1">
              <a:schemeClr val="accent1">
                <a:tint val="50000"/>
                <a:hueOff val="-11178891"/>
                <a:satOff val="45297"/>
                <a:lumOff val="12423"/>
                <a:alphaOff val="0"/>
              </a:schemeClr>
            </a:effectRef>
            <a:fontRef idx="minor">
              <a:schemeClr val="lt1">
                <a:hueOff val="0"/>
                <a:satOff val="0"/>
                <a:lumOff val="0"/>
                <a:alphaOff val="0"/>
              </a:schemeClr>
            </a:fontRef>
          </p:style>
          <p:txBody>
            <a:bodyPr spcFirstLastPara="0" vert="horz" wrap="square" lIns="0" tIns="38100" rIns="108000" bIns="38100" numCol="1" spcCol="1270" anchor="t" anchorCtr="0">
              <a:noAutofit/>
            </a:bodyPr>
            <a:lstStyle/>
            <a:p>
              <a:pPr algn="r" defTabSz="0">
                <a:lnSpc>
                  <a:spcPct val="90000"/>
                </a:lnSpc>
                <a:spcBef>
                  <a:spcPts val="1"/>
                </a:spcBef>
                <a:spcAft>
                  <a:spcPts val="1"/>
                </a:spcAft>
                <a:buNone/>
              </a:pPr>
              <a:r>
                <a:rPr lang="en-US" sz="1200" b="1" i="0" dirty="0">
                  <a:solidFill>
                    <a:srgbClr val="4D4D4D"/>
                  </a:solidFill>
                  <a:latin typeface="Arial"/>
                  <a:ea typeface="+mn-ea"/>
                  <a:cs typeface="+mn-cs"/>
                </a:rPr>
                <a:t>Wendt 与 </a:t>
              </a:r>
              <a:r>
                <a:rPr lang="en-US" sz="1200" b="1" i="0" dirty="0" err="1">
                  <a:solidFill>
                    <a:srgbClr val="4D4D4D"/>
                  </a:solidFill>
                  <a:latin typeface="Arial"/>
                  <a:ea typeface="+mn-ea"/>
                  <a:cs typeface="+mn-cs"/>
                </a:rPr>
                <a:t>Fassel</a:t>
              </a:r>
              <a:r>
                <a:rPr lang="en-US" sz="1200" b="0" i="0" dirty="0">
                  <a:solidFill>
                    <a:srgbClr val="4D4D4D"/>
                  </a:solidFill>
                  <a:latin typeface="Arial"/>
                  <a:ea typeface="+mn-ea"/>
                  <a:cs typeface="+mn-cs"/>
                </a:rPr>
                <a:t> </a:t>
              </a:r>
              <a:r>
                <a:rPr lang="en-US" sz="1200" b="0" i="0" dirty="0" err="1">
                  <a:solidFill>
                    <a:srgbClr val="4D4D4D"/>
                  </a:solidFill>
                  <a:latin typeface="Arial"/>
                  <a:ea typeface="+mn-ea"/>
                  <a:cs typeface="+mn-cs"/>
                </a:rPr>
                <a:t>采用</a:t>
              </a:r>
              <a:r>
                <a:rPr lang="en-US" sz="1200" b="0" i="0" dirty="0">
                  <a:solidFill>
                    <a:srgbClr val="4D4D4D"/>
                  </a:solidFill>
                  <a:latin typeface="Arial"/>
                  <a:ea typeface="+mn-ea"/>
                  <a:cs typeface="+mn-cs"/>
                </a:rPr>
                <a:t> </a:t>
              </a:r>
              <a:br>
                <a:rPr lang="en-US" sz="1200" b="0" i="0" dirty="0">
                  <a:solidFill>
                    <a:srgbClr val="4D4D4D"/>
                  </a:solidFill>
                  <a:latin typeface="Arial"/>
                  <a:ea typeface="+mn-ea"/>
                  <a:cs typeface="+mn-cs"/>
                </a:rPr>
              </a:br>
              <a:r>
                <a:rPr lang="en-US" sz="1200" b="0" i="0" dirty="0">
                  <a:solidFill>
                    <a:srgbClr val="4D4D4D"/>
                  </a:solidFill>
                  <a:latin typeface="Arial"/>
                  <a:ea typeface="+mn-ea"/>
                  <a:cs typeface="+mn-cs"/>
                </a:rPr>
                <a:t>ICP </a:t>
              </a:r>
              <a:r>
                <a:rPr lang="en-US" sz="1200" b="0" i="0" dirty="0" err="1">
                  <a:solidFill>
                    <a:srgbClr val="4D4D4D"/>
                  </a:solidFill>
                  <a:latin typeface="Arial"/>
                  <a:ea typeface="+mn-ea"/>
                  <a:cs typeface="+mn-cs"/>
                </a:rPr>
                <a:t>作为</a:t>
              </a:r>
              <a:br>
                <a:rPr lang="en-US" sz="1200" b="0" i="0" dirty="0">
                  <a:solidFill>
                    <a:srgbClr val="4D4D4D"/>
                  </a:solidFill>
                  <a:latin typeface="Arial"/>
                  <a:ea typeface="+mn-ea"/>
                  <a:cs typeface="+mn-cs"/>
                </a:rPr>
              </a:br>
              <a:r>
                <a:rPr lang="en-US" sz="1200" b="0" i="0" dirty="0" err="1">
                  <a:solidFill>
                    <a:srgbClr val="4D4D4D"/>
                  </a:solidFill>
                  <a:latin typeface="Arial"/>
                  <a:ea typeface="+mn-ea"/>
                  <a:cs typeface="+mn-cs"/>
                </a:rPr>
                <a:t>光谱源</a:t>
              </a:r>
              <a:endParaRPr lang="en-US" sz="1200" b="0" i="0" dirty="0">
                <a:solidFill>
                  <a:srgbClr val="4D4D4D"/>
                </a:solidFill>
                <a:latin typeface="Arial"/>
                <a:ea typeface="+mn-ea"/>
                <a:cs typeface="+mn-cs"/>
              </a:endParaRPr>
            </a:p>
          </p:txBody>
        </p:sp>
        <p:sp>
          <p:nvSpPr>
            <p:cNvPr id="63" name="Freeform 31797"/>
            <p:cNvSpPr/>
            <p:nvPr/>
          </p:nvSpPr>
          <p:spPr>
            <a:xfrm>
              <a:off x="222448" y="3797904"/>
              <a:ext cx="1245600" cy="378358"/>
            </a:xfrm>
            <a:custGeom>
              <a:avLst/>
              <a:gdLst>
                <a:gd name="connsiteX0" fmla="*/ 0 w 1192047"/>
                <a:gd name="connsiteY0" fmla="*/ 0 h 378358"/>
                <a:gd name="connsiteX1" fmla="*/ 1192047 w 1192047"/>
                <a:gd name="connsiteY1" fmla="*/ 0 h 378358"/>
                <a:gd name="connsiteX2" fmla="*/ 1192047 w 1192047"/>
                <a:gd name="connsiteY2" fmla="*/ 378358 h 378358"/>
                <a:gd name="connsiteX3" fmla="*/ 0 w 1192047"/>
                <a:gd name="connsiteY3" fmla="*/ 378358 h 378358"/>
                <a:gd name="connsiteX4" fmla="*/ 0 w 1192047"/>
                <a:gd name="connsiteY4" fmla="*/ 0 h 37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2047" h="378358">
                  <a:moveTo>
                    <a:pt x="0" y="0"/>
                  </a:moveTo>
                  <a:lnTo>
                    <a:pt x="1192047" y="0"/>
                  </a:lnTo>
                  <a:lnTo>
                    <a:pt x="1192047" y="378358"/>
                  </a:lnTo>
                  <a:lnTo>
                    <a:pt x="0" y="378358"/>
                  </a:lnTo>
                  <a:lnTo>
                    <a:pt x="0" y="0"/>
                  </a:lnTo>
                  <a:close/>
                </a:path>
              </a:pathLst>
            </a:custGeom>
            <a:solidFill>
              <a:srgbClr val="FF990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60325" tIns="60325" rIns="60325" bIns="60325" numCol="1" spcCol="1270" anchor="b" anchorCtr="0">
              <a:noAutofit/>
            </a:bodyPr>
            <a:lstStyle/>
            <a:p>
              <a:pPr algn="ctr" defTabSz="0">
                <a:lnSpc>
                  <a:spcPct val="90000"/>
                </a:lnSpc>
                <a:spcBef>
                  <a:spcPts val="1"/>
                </a:spcBef>
                <a:spcAft>
                  <a:spcPts val="1"/>
                </a:spcAft>
                <a:buNone/>
              </a:pPr>
              <a:r>
                <a:rPr lang="en-US" sz="1900" b="0" i="0">
                  <a:solidFill>
                    <a:schemeClr val="lt1"/>
                  </a:solidFill>
                  <a:latin typeface="Arial"/>
                  <a:ea typeface="+mn-ea"/>
                  <a:cs typeface="+mn-cs"/>
                </a:rPr>
                <a:t>1965</a:t>
              </a:r>
            </a:p>
          </p:txBody>
        </p:sp>
      </p:grpSp>
    </p:spTree>
    <p:extLst>
      <p:ext uri="{BB962C8B-B14F-4D97-AF65-F5344CB8AC3E}">
        <p14:creationId xmlns:p14="http://schemas.microsoft.com/office/powerpoint/2010/main" val="1457988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1746" name="Rectangle 2"/>
          <p:cNvSpPr>
            <a:spLocks noGrp="1" noChangeArrowheads="1"/>
          </p:cNvSpPr>
          <p:nvPr>
            <p:ph type="title"/>
          </p:nvPr>
        </p:nvSpPr>
        <p:spPr>
          <a:xfrm>
            <a:off x="230400" y="345600"/>
            <a:ext cx="8686800" cy="996696"/>
          </a:xfrm>
        </p:spPr>
        <p:txBody>
          <a:bodyPr>
            <a:normAutofit fontScale="90000"/>
          </a:bodyPr>
          <a:lstStyle/>
          <a:p>
            <a:pPr algn="l" defTabSz="685800">
              <a:spcBef>
                <a:spcPts val="1"/>
              </a:spcBef>
              <a:spcAft>
                <a:spcPts val="300"/>
              </a:spcAft>
              <a:buNone/>
            </a:pPr>
            <a:r>
              <a:rPr lang="en-US" sz="3800" b="0" i="0">
                <a:solidFill>
                  <a:srgbClr val="000000"/>
                </a:solidFill>
                <a:latin typeface="Arial Narrow"/>
                <a:ea typeface="+mj-ea"/>
                <a:cs typeface="Arial Narrow"/>
              </a:rPr>
              <a:t>前言</a:t>
            </a:r>
            <a:br>
              <a:rPr lang="en-US" sz="3400" b="0" i="0">
                <a:solidFill>
                  <a:srgbClr val="000000"/>
                </a:solidFill>
                <a:latin typeface="Arial Narrow"/>
                <a:ea typeface="+mj-ea"/>
                <a:cs typeface="Arial Narrow"/>
              </a:rPr>
            </a:br>
            <a:r>
              <a:rPr lang="en-US" sz="3100" b="0" i="0">
                <a:solidFill>
                  <a:srgbClr val="000000"/>
                </a:solidFill>
                <a:latin typeface="Arial Narrow"/>
                <a:ea typeface="+mj-ea"/>
                <a:cs typeface="Arial Narrow"/>
              </a:rPr>
              <a:t>测量对象</a:t>
            </a:r>
          </a:p>
        </p:txBody>
      </p:sp>
      <p:grpSp>
        <p:nvGrpSpPr>
          <p:cNvPr id="14" name="Group 13"/>
          <p:cNvGrpSpPr/>
          <p:nvPr/>
        </p:nvGrpSpPr>
        <p:grpSpPr>
          <a:xfrm>
            <a:off x="0" y="6085641"/>
            <a:ext cx="619067" cy="246221"/>
            <a:chOff x="1689099" y="6028267"/>
            <a:chExt cx="1087983" cy="246221"/>
          </a:xfrm>
        </p:grpSpPr>
        <p:sp>
          <p:nvSpPr>
            <p:cNvPr id="15" name="Action Button: Custom 14">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Chevron 15">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7" name="Chevron 16">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8" name="TextBox 17">
              <a:hlinkClick r:id="rId3"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sz="1000" b="1" i="0" dirty="0">
                <a:solidFill>
                  <a:srgbClr val="FFFFFF"/>
                </a:solidFill>
                <a:latin typeface="Arial"/>
                <a:ea typeface="+mn-ea"/>
                <a:cs typeface="+mn-cs"/>
              </a:endParaRPr>
            </a:p>
          </p:txBody>
        </p:sp>
      </p:grpSp>
      <p:sp>
        <p:nvSpPr>
          <p:cNvPr id="9" name="Text Box 3"/>
          <p:cNvSpPr txBox="1">
            <a:spLocks noChangeArrowheads="1"/>
          </p:cNvSpPr>
          <p:nvPr/>
        </p:nvSpPr>
        <p:spPr bwMode="auto">
          <a:xfrm>
            <a:off x="259383" y="2943585"/>
            <a:ext cx="3656562" cy="1377102"/>
          </a:xfrm>
          <a:prstGeom prst="rect">
            <a:avLst/>
          </a:prstGeom>
          <a:noFill/>
          <a:ln w="9525">
            <a:noFill/>
            <a:miter lim="800000"/>
            <a:headEnd/>
            <a:tailEnd/>
          </a:ln>
        </p:spPr>
        <p:txBody>
          <a:bodyPr lIns="0" tIns="0" rIns="0" bIns="0"/>
          <a:lstStyle/>
          <a:p>
            <a:pPr defTabSz="368300">
              <a:buClr>
                <a:srgbClr val="0000FF"/>
              </a:buClr>
              <a:buSzPct val="90000"/>
              <a:buFont typeface="Monotype Sorts"/>
              <a:buNone/>
            </a:pPr>
            <a:endParaRPr lang="en-GB" b="1" dirty="0">
              <a:solidFill>
                <a:srgbClr val="0085D5"/>
              </a:solidFill>
            </a:endParaRPr>
          </a:p>
        </p:txBody>
      </p:sp>
      <p:sp>
        <p:nvSpPr>
          <p:cNvPr id="12" name="Text Box 6"/>
          <p:cNvSpPr txBox="1">
            <a:spLocks noChangeArrowheads="1"/>
          </p:cNvSpPr>
          <p:nvPr/>
        </p:nvSpPr>
        <p:spPr bwMode="auto">
          <a:xfrm>
            <a:off x="4788000" y="1512000"/>
            <a:ext cx="4136925" cy="4678046"/>
          </a:xfrm>
          <a:prstGeom prst="rect">
            <a:avLst/>
          </a:prstGeom>
          <a:noFill/>
          <a:ln w="9525">
            <a:noFill/>
            <a:miter lim="800000"/>
            <a:headEnd/>
            <a:tailEnd/>
          </a:ln>
        </p:spPr>
        <p:txBody>
          <a:bodyPr lIns="0" tIns="0" rIns="0" bIns="0"/>
          <a:lstStyle/>
          <a:p>
            <a:pPr marL="342900" indent="-342900" algn="l" defTabSz="0">
              <a:spcAft>
                <a:spcPts val="1400"/>
              </a:spcAft>
              <a:buClr>
                <a:srgbClr val="0085D5"/>
              </a:buClr>
              <a:buSzPct val="90000"/>
              <a:buFont typeface="Monotype Sorts"/>
              <a:buAutoNum type="arabicPeriod"/>
            </a:pPr>
            <a:r>
              <a:rPr lang="en-GB" sz="2000" b="0" i="0" dirty="0" err="1">
                <a:solidFill>
                  <a:srgbClr val="000000"/>
                </a:solidFill>
                <a:latin typeface="Arial"/>
                <a:ea typeface="+mn-ea"/>
                <a:cs typeface="+mn-cs"/>
              </a:rPr>
              <a:t>能量</a:t>
            </a:r>
            <a:r>
              <a:rPr lang="en-US" sz="2000" b="0" i="0" dirty="0" err="1">
                <a:solidFill>
                  <a:srgbClr val="000000"/>
                </a:solidFill>
                <a:latin typeface="Arial"/>
                <a:ea typeface="+mn-ea"/>
                <a:cs typeface="+mn-cs"/>
              </a:rPr>
              <a:t>吸收使得电子向更高能级</a:t>
            </a:r>
            <a:r>
              <a:rPr lang="en-US" sz="2000" b="0" i="0" dirty="0">
                <a:solidFill>
                  <a:srgbClr val="000000"/>
                </a:solidFill>
                <a:latin typeface="Arial"/>
                <a:ea typeface="+mn-ea"/>
                <a:cs typeface="+mn-cs"/>
              </a:rPr>
              <a:t> (E2) </a:t>
            </a:r>
            <a:r>
              <a:rPr lang="en-US" sz="2000" b="0" i="0" dirty="0" err="1">
                <a:solidFill>
                  <a:srgbClr val="000000"/>
                </a:solidFill>
                <a:latin typeface="Arial"/>
                <a:ea typeface="+mn-ea"/>
                <a:cs typeface="+mn-cs"/>
              </a:rPr>
              <a:t>跃迁</a:t>
            </a:r>
            <a:r>
              <a:rPr lang="en-US" sz="2000" b="0" i="0" dirty="0">
                <a:solidFill>
                  <a:srgbClr val="000000"/>
                </a:solidFill>
                <a:latin typeface="Arial"/>
                <a:ea typeface="+mn-ea"/>
                <a:cs typeface="+mn-cs"/>
              </a:rPr>
              <a:t> </a:t>
            </a:r>
            <a:r>
              <a:rPr lang="en-GB" sz="2000" b="0" i="0" dirty="0">
                <a:solidFill>
                  <a:srgbClr val="000000"/>
                </a:solidFill>
                <a:latin typeface="Arial"/>
                <a:ea typeface="+mn-ea"/>
                <a:cs typeface="+mn-cs"/>
                <a:sym typeface="Wingdings"/>
              </a:rPr>
              <a:t></a:t>
            </a:r>
            <a:r>
              <a:rPr lang="en-GB" sz="2000" b="0" i="0" dirty="0">
                <a:solidFill>
                  <a:srgbClr val="000000"/>
                </a:solidFill>
                <a:latin typeface="Arial"/>
                <a:ea typeface="+mn-ea"/>
                <a:cs typeface="+mn-cs"/>
              </a:rPr>
              <a:t> </a:t>
            </a:r>
            <a:r>
              <a:rPr lang="en-GB" sz="2000" b="1" i="0" dirty="0">
                <a:solidFill>
                  <a:srgbClr val="0085D5"/>
                </a:solidFill>
                <a:latin typeface="Arial"/>
                <a:ea typeface="+mn-ea"/>
                <a:cs typeface="+mn-cs"/>
              </a:rPr>
              <a:t>AA</a:t>
            </a:r>
          </a:p>
          <a:p>
            <a:pPr marL="342900" indent="-342900" algn="l" defTabSz="0">
              <a:spcAft>
                <a:spcPts val="1400"/>
              </a:spcAft>
              <a:buClr>
                <a:srgbClr val="0085D5"/>
              </a:buClr>
              <a:buSzPct val="90000"/>
              <a:buFont typeface="Monotype Sorts"/>
              <a:buAutoNum type="arabicPeriod"/>
            </a:pPr>
            <a:r>
              <a:rPr lang="en-US" sz="2000" b="0" i="0" dirty="0" err="1">
                <a:solidFill>
                  <a:srgbClr val="000000"/>
                </a:solidFill>
                <a:latin typeface="Arial"/>
                <a:ea typeface="+mn-ea"/>
                <a:cs typeface="+mn-cs"/>
              </a:rPr>
              <a:t>受激发电子最终会回到基态并发射某一特定波长的光（发射</a:t>
            </a:r>
            <a:r>
              <a:rPr lang="en-US" sz="2000" b="0" i="0" dirty="0">
                <a:solidFill>
                  <a:srgbClr val="000000"/>
                </a:solidFill>
                <a:latin typeface="Arial"/>
                <a:ea typeface="+mn-ea"/>
                <a:cs typeface="+mn-cs"/>
              </a:rPr>
              <a:t>） </a:t>
            </a:r>
            <a:br>
              <a:rPr lang="en-US" sz="2000" b="0" i="0" dirty="0">
                <a:solidFill>
                  <a:srgbClr val="000000"/>
                </a:solidFill>
                <a:latin typeface="Arial"/>
                <a:ea typeface="+mn-ea"/>
                <a:cs typeface="+mn-cs"/>
              </a:rPr>
            </a:br>
            <a:r>
              <a:rPr lang="en-US" sz="2000" b="0" i="0" dirty="0">
                <a:solidFill>
                  <a:srgbClr val="000000"/>
                </a:solidFill>
                <a:latin typeface="Arial"/>
                <a:ea typeface="+mn-ea"/>
                <a:cs typeface="+mn-cs"/>
                <a:sym typeface="Wingdings"/>
              </a:rPr>
              <a:t></a:t>
            </a:r>
            <a:r>
              <a:rPr lang="en-US" sz="2000" b="0" i="0" dirty="0">
                <a:solidFill>
                  <a:srgbClr val="000000"/>
                </a:solidFill>
                <a:latin typeface="Arial"/>
                <a:ea typeface="+mn-ea"/>
                <a:cs typeface="+mn-cs"/>
              </a:rPr>
              <a:t> </a:t>
            </a:r>
            <a:r>
              <a:rPr lang="en-US" sz="2000" b="1" i="0" dirty="0">
                <a:solidFill>
                  <a:srgbClr val="0085D5"/>
                </a:solidFill>
                <a:latin typeface="Arial"/>
                <a:ea typeface="+mn-ea"/>
                <a:cs typeface="+mn-cs"/>
              </a:rPr>
              <a:t>MP-AES、ICP-OES</a:t>
            </a:r>
          </a:p>
          <a:p>
            <a:pPr marL="342900" indent="-342900" algn="l" defTabSz="0">
              <a:spcAft>
                <a:spcPts val="1400"/>
              </a:spcAft>
              <a:buClr>
                <a:srgbClr val="0085D5"/>
              </a:buClr>
              <a:buSzPct val="90000"/>
              <a:buFont typeface="Monotype Sorts"/>
              <a:buAutoNum type="arabicPeriod"/>
            </a:pPr>
            <a:r>
              <a:rPr lang="en-US" sz="2000" b="0" i="0" dirty="0" err="1">
                <a:solidFill>
                  <a:srgbClr val="000000"/>
                </a:solidFill>
                <a:latin typeface="Arial"/>
                <a:ea typeface="+mn-ea"/>
                <a:cs typeface="+mn-cs"/>
              </a:rPr>
              <a:t>如果有足够能量，电子将完全脱离原子并留下一个带正电荷的离子（离子化</a:t>
            </a:r>
            <a:r>
              <a:rPr lang="en-US" sz="2000" b="0" i="0" dirty="0">
                <a:solidFill>
                  <a:srgbClr val="000000"/>
                </a:solidFill>
                <a:latin typeface="Arial"/>
                <a:ea typeface="+mn-ea"/>
                <a:cs typeface="+mn-cs"/>
              </a:rPr>
              <a:t>） </a:t>
            </a:r>
            <a:r>
              <a:rPr lang="en-US" sz="2000" b="0" i="0" dirty="0">
                <a:solidFill>
                  <a:srgbClr val="000000"/>
                </a:solidFill>
                <a:latin typeface="Arial"/>
                <a:ea typeface="+mn-ea"/>
                <a:cs typeface="+mn-cs"/>
                <a:sym typeface="Wingdings"/>
              </a:rPr>
              <a:t></a:t>
            </a:r>
            <a:r>
              <a:rPr lang="en-US" sz="2000" b="0" i="0" dirty="0">
                <a:solidFill>
                  <a:srgbClr val="000000"/>
                </a:solidFill>
                <a:latin typeface="Arial"/>
                <a:ea typeface="+mn-ea"/>
                <a:cs typeface="+mn-cs"/>
              </a:rPr>
              <a:t> </a:t>
            </a:r>
            <a:r>
              <a:rPr lang="en-US" sz="2000" b="1" i="0" dirty="0">
                <a:solidFill>
                  <a:srgbClr val="0085D5"/>
                </a:solidFill>
                <a:latin typeface="Arial"/>
                <a:ea typeface="+mn-ea"/>
                <a:cs typeface="+mn-cs"/>
              </a:rPr>
              <a:t>ICP-MS</a:t>
            </a:r>
          </a:p>
          <a:p>
            <a:pPr algn="l" defTabSz="0">
              <a:buNone/>
            </a:pPr>
            <a:endParaRPr lang="en-US" dirty="0"/>
          </a:p>
          <a:p>
            <a:pPr marL="342900" indent="-342900" algn="l" defTabSz="0">
              <a:buClr>
                <a:srgbClr val="0000FF"/>
              </a:buClr>
              <a:buSzPct val="90000"/>
              <a:buFont typeface="Monotype Sorts"/>
              <a:buAutoNum type="arabicPeriod"/>
            </a:pPr>
            <a:endParaRPr lang="en-US" dirty="0"/>
          </a:p>
          <a:p>
            <a:pPr marL="342900" indent="-342900" algn="l" defTabSz="0">
              <a:buClr>
                <a:srgbClr val="0000FF"/>
              </a:buClr>
              <a:buSzPct val="90000"/>
              <a:buFont typeface="Monotype Sorts"/>
              <a:buAutoNum type="arabicPeriod"/>
            </a:pPr>
            <a:endParaRPr lang="en-US" dirty="0"/>
          </a:p>
        </p:txBody>
      </p:sp>
      <p:grpSp>
        <p:nvGrpSpPr>
          <p:cNvPr id="3" name="Group 2"/>
          <p:cNvGrpSpPr/>
          <p:nvPr/>
        </p:nvGrpSpPr>
        <p:grpSpPr>
          <a:xfrm>
            <a:off x="3248400" y="5230165"/>
            <a:ext cx="1282486" cy="822065"/>
            <a:chOff x="192221" y="5116494"/>
            <a:chExt cx="1282486" cy="822065"/>
          </a:xfrm>
        </p:grpSpPr>
        <p:sp>
          <p:nvSpPr>
            <p:cNvPr id="13" name="Oval 12"/>
            <p:cNvSpPr>
              <a:spLocks noChangeArrowheads="1"/>
            </p:cNvSpPr>
            <p:nvPr/>
          </p:nvSpPr>
          <p:spPr bwMode="auto">
            <a:xfrm>
              <a:off x="192221" y="5147900"/>
              <a:ext cx="185737" cy="184923"/>
            </a:xfrm>
            <a:prstGeom prst="ellipse">
              <a:avLst/>
            </a:prstGeom>
            <a:gradFill rotWithShape="0">
              <a:gsLst>
                <a:gs pos="0">
                  <a:schemeClr val="tx2"/>
                </a:gs>
                <a:gs pos="100000">
                  <a:schemeClr val="tx2">
                    <a:gamma/>
                    <a:shade val="46275"/>
                    <a:invGamma/>
                  </a:schemeClr>
                </a:gs>
              </a:gsLst>
              <a:path path="shape">
                <a:fillToRect l="50000" t="50000" r="50000" b="50000"/>
              </a:path>
            </a:gradFill>
            <a:ln w="31623">
              <a:solidFill>
                <a:srgbClr val="5F5F5F"/>
              </a:solidFill>
              <a:round/>
              <a:headEnd/>
              <a:tailEnd/>
            </a:ln>
            <a:effectLst/>
          </p:spPr>
          <p:txBody>
            <a:bodyPr wrap="none" anchor="ctr"/>
            <a:lstStyle/>
            <a:p>
              <a:pPr>
                <a:defRPr/>
              </a:pPr>
              <a:endParaRPr lang="en-GB" dirty="0">
                <a:solidFill>
                  <a:srgbClr val="4D4D4D"/>
                </a:solidFill>
                <a:latin typeface="Calibri" pitchFamily="34" charset="0"/>
                <a:cs typeface="Arial" charset="0"/>
              </a:endParaRPr>
            </a:p>
          </p:txBody>
        </p:sp>
        <p:sp>
          <p:nvSpPr>
            <p:cNvPr id="29" name="Oval 21"/>
            <p:cNvSpPr>
              <a:spLocks noChangeArrowheads="1"/>
            </p:cNvSpPr>
            <p:nvPr/>
          </p:nvSpPr>
          <p:spPr bwMode="auto">
            <a:xfrm>
              <a:off x="205733" y="5528720"/>
              <a:ext cx="164409" cy="165150"/>
            </a:xfrm>
            <a:prstGeom prst="ellipse">
              <a:avLst/>
            </a:prstGeom>
            <a:gradFill rotWithShape="0">
              <a:gsLst>
                <a:gs pos="0">
                  <a:srgbClr val="FFFF99"/>
                </a:gs>
                <a:gs pos="100000">
                  <a:srgbClr val="767647"/>
                </a:gs>
              </a:gsLst>
              <a:path path="shape">
                <a:fillToRect l="50000" t="50000" r="50000" b="50000"/>
              </a:path>
            </a:gradFill>
            <a:ln w="31623">
              <a:solidFill>
                <a:srgbClr val="5F5F5F"/>
              </a:solidFill>
              <a:round/>
              <a:headEnd/>
              <a:tailEnd/>
            </a:ln>
          </p:spPr>
          <p:txBody>
            <a:bodyPr wrap="none" anchor="ctr"/>
            <a:lstStyle/>
            <a:p>
              <a:endParaRPr lang="en-GB" dirty="0">
                <a:solidFill>
                  <a:srgbClr val="4D4D4D"/>
                </a:solidFill>
                <a:latin typeface="Calibri" pitchFamily="34" charset="0"/>
              </a:endParaRPr>
            </a:p>
          </p:txBody>
        </p:sp>
        <p:sp>
          <p:nvSpPr>
            <p:cNvPr id="30" name="Text Box 22"/>
            <p:cNvSpPr txBox="1">
              <a:spLocks noChangeArrowheads="1"/>
            </p:cNvSpPr>
            <p:nvPr/>
          </p:nvSpPr>
          <p:spPr bwMode="auto">
            <a:xfrm>
              <a:off x="521869" y="5519459"/>
              <a:ext cx="952838" cy="419100"/>
            </a:xfrm>
            <a:prstGeom prst="rect">
              <a:avLst/>
            </a:prstGeom>
            <a:noFill/>
            <a:ln w="9525">
              <a:noFill/>
              <a:miter lim="800000"/>
              <a:headEnd/>
              <a:tailEnd/>
            </a:ln>
          </p:spPr>
          <p:txBody>
            <a:bodyPr lIns="0" tIns="0" rIns="0" bIns="0"/>
            <a:lstStyle/>
            <a:p>
              <a:pPr algn="l" defTabSz="0">
                <a:buNone/>
              </a:pPr>
              <a:r>
                <a:rPr lang="en-GB" sz="1400" b="0" i="0">
                  <a:solidFill>
                    <a:srgbClr val="000000"/>
                  </a:solidFill>
                  <a:latin typeface="Arial Narrow"/>
                  <a:ea typeface="+mn-ea"/>
                  <a:cs typeface="+mn-cs"/>
                </a:rPr>
                <a:t>电子</a:t>
              </a:r>
            </a:p>
          </p:txBody>
        </p:sp>
        <p:sp>
          <p:nvSpPr>
            <p:cNvPr id="31" name="Text Box 23"/>
            <p:cNvSpPr txBox="1">
              <a:spLocks noChangeArrowheads="1"/>
            </p:cNvSpPr>
            <p:nvPr/>
          </p:nvSpPr>
          <p:spPr bwMode="auto">
            <a:xfrm>
              <a:off x="521869" y="5116494"/>
              <a:ext cx="858420" cy="417512"/>
            </a:xfrm>
            <a:prstGeom prst="rect">
              <a:avLst/>
            </a:prstGeom>
            <a:noFill/>
            <a:ln w="9525">
              <a:noFill/>
              <a:miter lim="800000"/>
              <a:headEnd/>
              <a:tailEnd/>
            </a:ln>
          </p:spPr>
          <p:txBody>
            <a:bodyPr lIns="0" tIns="0" rIns="0" bIns="0"/>
            <a:lstStyle/>
            <a:p>
              <a:pPr algn="l" defTabSz="0">
                <a:buNone/>
              </a:pPr>
              <a:r>
                <a:rPr lang="en-GB" sz="1400" b="0" i="0">
                  <a:solidFill>
                    <a:srgbClr val="000000"/>
                  </a:solidFill>
                  <a:latin typeface="Arial Narrow"/>
                  <a:ea typeface="+mn-ea"/>
                  <a:cs typeface="+mn-cs"/>
                </a:rPr>
                <a:t>原子核</a:t>
              </a:r>
            </a:p>
          </p:txBody>
        </p:sp>
      </p:grpSp>
      <p:sp>
        <p:nvSpPr>
          <p:cNvPr id="19" name="Oval 8"/>
          <p:cNvSpPr>
            <a:spLocks noChangeArrowheads="1"/>
          </p:cNvSpPr>
          <p:nvPr/>
        </p:nvSpPr>
        <p:spPr bwMode="auto">
          <a:xfrm>
            <a:off x="1256643" y="3398954"/>
            <a:ext cx="1131887" cy="1131888"/>
          </a:xfrm>
          <a:prstGeom prst="ellipse">
            <a:avLst/>
          </a:prstGeom>
          <a:noFill/>
          <a:ln w="31672">
            <a:solidFill>
              <a:srgbClr val="5F5F5F"/>
            </a:solidFill>
            <a:round/>
            <a:headEnd/>
            <a:tailEnd/>
          </a:ln>
        </p:spPr>
        <p:txBody>
          <a:bodyPr wrap="none" anchor="ctr"/>
          <a:lstStyle/>
          <a:p>
            <a:endParaRPr lang="en-GB" dirty="0">
              <a:solidFill>
                <a:srgbClr val="4D4D4D"/>
              </a:solidFill>
              <a:latin typeface="Calibri" pitchFamily="34" charset="0"/>
            </a:endParaRPr>
          </a:p>
        </p:txBody>
      </p:sp>
      <p:sp>
        <p:nvSpPr>
          <p:cNvPr id="21" name="Oval 20"/>
          <p:cNvSpPr>
            <a:spLocks noChangeArrowheads="1"/>
          </p:cNvSpPr>
          <p:nvPr/>
        </p:nvSpPr>
        <p:spPr bwMode="auto">
          <a:xfrm>
            <a:off x="1745593" y="4051908"/>
            <a:ext cx="128587" cy="128588"/>
          </a:xfrm>
          <a:prstGeom prst="ellipse">
            <a:avLst/>
          </a:prstGeom>
          <a:gradFill rotWithShape="0">
            <a:gsLst>
              <a:gs pos="0">
                <a:schemeClr val="tx2"/>
              </a:gs>
              <a:gs pos="100000">
                <a:schemeClr val="tx2">
                  <a:gamma/>
                  <a:shade val="46275"/>
                  <a:invGamma/>
                </a:schemeClr>
              </a:gs>
            </a:gsLst>
            <a:path path="shape">
              <a:fillToRect l="50000" t="50000" r="50000" b="50000"/>
            </a:path>
          </a:gradFill>
          <a:ln w="31623">
            <a:solidFill>
              <a:srgbClr val="5F5F5F"/>
            </a:solidFill>
            <a:round/>
            <a:headEnd/>
            <a:tailEnd/>
          </a:ln>
          <a:effectLst/>
        </p:spPr>
        <p:txBody>
          <a:bodyPr wrap="none" anchor="ctr"/>
          <a:lstStyle/>
          <a:p>
            <a:pPr>
              <a:defRPr/>
            </a:pPr>
            <a:endParaRPr lang="en-GB" dirty="0">
              <a:solidFill>
                <a:srgbClr val="4D4D4D"/>
              </a:solidFill>
              <a:latin typeface="Calibri" pitchFamily="34" charset="0"/>
              <a:cs typeface="Arial" charset="0"/>
            </a:endParaRPr>
          </a:p>
        </p:txBody>
      </p:sp>
      <p:sp>
        <p:nvSpPr>
          <p:cNvPr id="22" name="Oval 10"/>
          <p:cNvSpPr>
            <a:spLocks noChangeArrowheads="1"/>
          </p:cNvSpPr>
          <p:nvPr/>
        </p:nvSpPr>
        <p:spPr bwMode="auto">
          <a:xfrm>
            <a:off x="1531280" y="3721217"/>
            <a:ext cx="536575" cy="536575"/>
          </a:xfrm>
          <a:prstGeom prst="ellipse">
            <a:avLst/>
          </a:prstGeom>
          <a:noFill/>
          <a:ln w="31672">
            <a:solidFill>
              <a:srgbClr val="5F5F5F"/>
            </a:solidFill>
            <a:round/>
            <a:headEnd/>
            <a:tailEnd/>
          </a:ln>
        </p:spPr>
        <p:txBody>
          <a:bodyPr wrap="none" anchor="ctr"/>
          <a:lstStyle/>
          <a:p>
            <a:endParaRPr lang="en-GB" dirty="0">
              <a:solidFill>
                <a:srgbClr val="4D4D4D"/>
              </a:solidFill>
              <a:latin typeface="Calibri" pitchFamily="34" charset="0"/>
            </a:endParaRPr>
          </a:p>
        </p:txBody>
      </p:sp>
      <p:sp>
        <p:nvSpPr>
          <p:cNvPr id="23" name="Oval 13"/>
          <p:cNvSpPr>
            <a:spLocks noChangeArrowheads="1"/>
          </p:cNvSpPr>
          <p:nvPr/>
        </p:nvSpPr>
        <p:spPr bwMode="auto">
          <a:xfrm>
            <a:off x="2080555" y="4467833"/>
            <a:ext cx="128588" cy="128588"/>
          </a:xfrm>
          <a:prstGeom prst="ellipse">
            <a:avLst/>
          </a:prstGeom>
          <a:gradFill rotWithShape="0">
            <a:gsLst>
              <a:gs pos="0">
                <a:srgbClr val="FFFF80"/>
              </a:gs>
              <a:gs pos="100000">
                <a:srgbClr val="76763B"/>
              </a:gs>
            </a:gsLst>
            <a:path path="shape">
              <a:fillToRect l="50000" t="50000" r="50000" b="50000"/>
            </a:path>
          </a:gradFill>
          <a:ln w="31623">
            <a:solidFill>
              <a:srgbClr val="5F5F5F"/>
            </a:solidFill>
            <a:round/>
            <a:headEnd/>
            <a:tailEnd/>
          </a:ln>
        </p:spPr>
        <p:txBody>
          <a:bodyPr wrap="none" anchor="ctr"/>
          <a:lstStyle/>
          <a:p>
            <a:endParaRPr lang="en-GB" dirty="0">
              <a:solidFill>
                <a:srgbClr val="4D4D4D"/>
              </a:solidFill>
              <a:latin typeface="Calibri" pitchFamily="34" charset="0"/>
            </a:endParaRPr>
          </a:p>
        </p:txBody>
      </p:sp>
      <p:sp>
        <p:nvSpPr>
          <p:cNvPr id="24" name="Oval 14"/>
          <p:cNvSpPr>
            <a:spLocks noChangeArrowheads="1"/>
          </p:cNvSpPr>
          <p:nvPr/>
        </p:nvSpPr>
        <p:spPr bwMode="auto">
          <a:xfrm>
            <a:off x="1748768" y="3791558"/>
            <a:ext cx="128587" cy="128588"/>
          </a:xfrm>
          <a:prstGeom prst="ellipse">
            <a:avLst/>
          </a:prstGeom>
          <a:gradFill rotWithShape="0">
            <a:gsLst>
              <a:gs pos="0">
                <a:srgbClr val="FFFF80"/>
              </a:gs>
              <a:gs pos="100000">
                <a:srgbClr val="76763B"/>
              </a:gs>
            </a:gsLst>
            <a:path path="shape">
              <a:fillToRect l="50000" t="50000" r="50000" b="50000"/>
            </a:path>
          </a:gradFill>
          <a:ln w="31623">
            <a:solidFill>
              <a:srgbClr val="5F5F5F"/>
            </a:solidFill>
            <a:round/>
            <a:headEnd/>
            <a:tailEnd/>
          </a:ln>
        </p:spPr>
        <p:txBody>
          <a:bodyPr wrap="none" anchor="ctr"/>
          <a:lstStyle/>
          <a:p>
            <a:endParaRPr lang="en-GB" dirty="0">
              <a:solidFill>
                <a:srgbClr val="4D4D4D"/>
              </a:solidFill>
              <a:latin typeface="Calibri" pitchFamily="34" charset="0"/>
            </a:endParaRPr>
          </a:p>
        </p:txBody>
      </p:sp>
      <p:sp>
        <p:nvSpPr>
          <p:cNvPr id="25" name="Oval 15"/>
          <p:cNvSpPr>
            <a:spLocks noChangeArrowheads="1"/>
          </p:cNvSpPr>
          <p:nvPr/>
        </p:nvSpPr>
        <p:spPr bwMode="auto">
          <a:xfrm>
            <a:off x="956605" y="3239108"/>
            <a:ext cx="1712913" cy="1774825"/>
          </a:xfrm>
          <a:prstGeom prst="ellipse">
            <a:avLst/>
          </a:prstGeom>
          <a:noFill/>
          <a:ln w="31672">
            <a:solidFill>
              <a:srgbClr val="5F5F5F"/>
            </a:solidFill>
            <a:round/>
            <a:headEnd/>
            <a:tailEnd/>
          </a:ln>
        </p:spPr>
        <p:txBody>
          <a:bodyPr wrap="none" anchor="ctr"/>
          <a:lstStyle/>
          <a:p>
            <a:endParaRPr lang="en-GB" dirty="0">
              <a:solidFill>
                <a:srgbClr val="4D4D4D"/>
              </a:solidFill>
              <a:latin typeface="Calibri" pitchFamily="34" charset="0"/>
            </a:endParaRPr>
          </a:p>
        </p:txBody>
      </p:sp>
      <p:sp>
        <p:nvSpPr>
          <p:cNvPr id="26" name="Oval 16"/>
          <p:cNvSpPr>
            <a:spLocks noChangeArrowheads="1"/>
          </p:cNvSpPr>
          <p:nvPr/>
        </p:nvSpPr>
        <p:spPr bwMode="auto">
          <a:xfrm>
            <a:off x="607355" y="2869221"/>
            <a:ext cx="2470150" cy="2471737"/>
          </a:xfrm>
          <a:prstGeom prst="ellipse">
            <a:avLst/>
          </a:prstGeom>
          <a:noFill/>
          <a:ln w="31672">
            <a:solidFill>
              <a:srgbClr val="5F5F5F"/>
            </a:solidFill>
            <a:round/>
            <a:headEnd/>
            <a:tailEnd/>
          </a:ln>
        </p:spPr>
        <p:txBody>
          <a:bodyPr wrap="none" anchor="ctr"/>
          <a:lstStyle/>
          <a:p>
            <a:endParaRPr lang="en-GB" dirty="0">
              <a:solidFill>
                <a:srgbClr val="4D4D4D"/>
              </a:solidFill>
              <a:latin typeface="Calibri" pitchFamily="34" charset="0"/>
            </a:endParaRPr>
          </a:p>
        </p:txBody>
      </p:sp>
      <p:sp>
        <p:nvSpPr>
          <p:cNvPr id="27" name="Oval 17"/>
          <p:cNvSpPr>
            <a:spLocks noChangeArrowheads="1"/>
          </p:cNvSpPr>
          <p:nvPr/>
        </p:nvSpPr>
        <p:spPr bwMode="auto">
          <a:xfrm>
            <a:off x="264455" y="2548546"/>
            <a:ext cx="3113088" cy="3114675"/>
          </a:xfrm>
          <a:prstGeom prst="ellipse">
            <a:avLst/>
          </a:prstGeom>
          <a:noFill/>
          <a:ln w="31672">
            <a:solidFill>
              <a:srgbClr val="5F5F5F"/>
            </a:solidFill>
            <a:round/>
            <a:headEnd/>
            <a:tailEnd/>
          </a:ln>
        </p:spPr>
        <p:txBody>
          <a:bodyPr wrap="none" anchor="ctr"/>
          <a:lstStyle/>
          <a:p>
            <a:endParaRPr lang="en-GB" dirty="0">
              <a:solidFill>
                <a:srgbClr val="4D4D4D"/>
              </a:solidFill>
              <a:latin typeface="Calibri" pitchFamily="34" charset="0"/>
            </a:endParaRPr>
          </a:p>
        </p:txBody>
      </p:sp>
      <p:sp>
        <p:nvSpPr>
          <p:cNvPr id="28" name="Oval 20"/>
          <p:cNvSpPr>
            <a:spLocks noChangeArrowheads="1"/>
          </p:cNvSpPr>
          <p:nvPr/>
        </p:nvSpPr>
        <p:spPr bwMode="auto">
          <a:xfrm>
            <a:off x="1745593" y="4288446"/>
            <a:ext cx="128587" cy="128587"/>
          </a:xfrm>
          <a:prstGeom prst="ellipse">
            <a:avLst/>
          </a:prstGeom>
          <a:gradFill rotWithShape="0">
            <a:gsLst>
              <a:gs pos="0">
                <a:srgbClr val="FFFF80"/>
              </a:gs>
              <a:gs pos="100000">
                <a:srgbClr val="76763B"/>
              </a:gs>
            </a:gsLst>
            <a:path path="shape">
              <a:fillToRect l="50000" t="50000" r="50000" b="50000"/>
            </a:path>
          </a:gradFill>
          <a:ln w="31623">
            <a:solidFill>
              <a:srgbClr val="5F5F5F"/>
            </a:solidFill>
            <a:round/>
            <a:headEnd/>
            <a:tailEnd/>
          </a:ln>
        </p:spPr>
        <p:txBody>
          <a:bodyPr wrap="none" anchor="ctr"/>
          <a:lstStyle/>
          <a:p>
            <a:endParaRPr lang="en-GB" dirty="0">
              <a:solidFill>
                <a:srgbClr val="4D4D4D"/>
              </a:solidFill>
              <a:latin typeface="Calibri" pitchFamily="34" charset="0"/>
            </a:endParaRPr>
          </a:p>
        </p:txBody>
      </p:sp>
      <p:grpSp>
        <p:nvGrpSpPr>
          <p:cNvPr id="5" name="Group 4"/>
          <p:cNvGrpSpPr/>
          <p:nvPr/>
        </p:nvGrpSpPr>
        <p:grpSpPr>
          <a:xfrm>
            <a:off x="2351334" y="1592738"/>
            <a:ext cx="1562044" cy="1176518"/>
            <a:chOff x="2343021" y="1443107"/>
            <a:chExt cx="1562044" cy="1176518"/>
          </a:xfrm>
        </p:grpSpPr>
        <p:sp>
          <p:nvSpPr>
            <p:cNvPr id="11" name="Text Box 5"/>
            <p:cNvSpPr txBox="1">
              <a:spLocks noChangeArrowheads="1"/>
            </p:cNvSpPr>
            <p:nvPr/>
          </p:nvSpPr>
          <p:spPr bwMode="auto">
            <a:xfrm>
              <a:off x="2418572" y="1443107"/>
              <a:ext cx="1123956" cy="379413"/>
            </a:xfrm>
            <a:prstGeom prst="rect">
              <a:avLst/>
            </a:prstGeom>
            <a:noFill/>
            <a:ln w="9525">
              <a:noFill/>
              <a:miter lim="800000"/>
              <a:headEnd/>
              <a:tailEnd/>
            </a:ln>
          </p:spPr>
          <p:txBody>
            <a:bodyPr lIns="0" tIns="0" rIns="0" bIns="0"/>
            <a:lstStyle/>
            <a:p>
              <a:pPr algn="l" defTabSz="0">
                <a:buNone/>
              </a:pPr>
              <a:r>
                <a:rPr lang="en-GB" sz="2100" b="1" i="0">
                  <a:solidFill>
                    <a:srgbClr val="0085D5"/>
                  </a:solidFill>
                  <a:latin typeface="Calibri"/>
                  <a:ea typeface="+mn-ea"/>
                  <a:cs typeface="+mn-cs"/>
                </a:rPr>
                <a:t>发射</a:t>
              </a:r>
            </a:p>
          </p:txBody>
        </p:sp>
        <p:grpSp>
          <p:nvGrpSpPr>
            <p:cNvPr id="34" name="Group 26"/>
            <p:cNvGrpSpPr>
              <a:grpSpLocks/>
            </p:cNvGrpSpPr>
            <p:nvPr/>
          </p:nvGrpSpPr>
          <p:grpSpPr bwMode="auto">
            <a:xfrm rot="20988865" flipV="1">
              <a:off x="2343021" y="1786558"/>
              <a:ext cx="1562044" cy="833067"/>
              <a:chOff x="1983" y="2424"/>
              <a:chExt cx="1078" cy="81"/>
            </a:xfrm>
          </p:grpSpPr>
          <p:sp>
            <p:nvSpPr>
              <p:cNvPr id="35" name="Freeform 27"/>
              <p:cNvSpPr>
                <a:spLocks/>
              </p:cNvSpPr>
              <p:nvPr/>
            </p:nvSpPr>
            <p:spPr bwMode="auto">
              <a:xfrm>
                <a:off x="1983" y="2424"/>
                <a:ext cx="886" cy="81"/>
              </a:xfrm>
              <a:custGeom>
                <a:avLst/>
                <a:gdLst>
                  <a:gd name="T0" fmla="*/ 6 w 1383"/>
                  <a:gd name="T1" fmla="*/ 37 h 121"/>
                  <a:gd name="T2" fmla="*/ 32 w 1383"/>
                  <a:gd name="T3" fmla="*/ 24 h 121"/>
                  <a:gd name="T4" fmla="*/ 66 w 1383"/>
                  <a:gd name="T5" fmla="*/ 10 h 121"/>
                  <a:gd name="T6" fmla="*/ 97 w 1383"/>
                  <a:gd name="T7" fmla="*/ 1 h 121"/>
                  <a:gd name="T8" fmla="*/ 120 w 1383"/>
                  <a:gd name="T9" fmla="*/ 7 h 121"/>
                  <a:gd name="T10" fmla="*/ 146 w 1383"/>
                  <a:gd name="T11" fmla="*/ 25 h 121"/>
                  <a:gd name="T12" fmla="*/ 174 w 1383"/>
                  <a:gd name="T13" fmla="*/ 46 h 121"/>
                  <a:gd name="T14" fmla="*/ 200 w 1383"/>
                  <a:gd name="T15" fmla="*/ 57 h 121"/>
                  <a:gd name="T16" fmla="*/ 220 w 1383"/>
                  <a:gd name="T17" fmla="*/ 53 h 121"/>
                  <a:gd name="T18" fmla="*/ 244 w 1383"/>
                  <a:gd name="T19" fmla="*/ 37 h 121"/>
                  <a:gd name="T20" fmla="*/ 269 w 1383"/>
                  <a:gd name="T21" fmla="*/ 19 h 121"/>
                  <a:gd name="T22" fmla="*/ 291 w 1383"/>
                  <a:gd name="T23" fmla="*/ 7 h 121"/>
                  <a:gd name="T24" fmla="*/ 315 w 1383"/>
                  <a:gd name="T25" fmla="*/ 12 h 121"/>
                  <a:gd name="T26" fmla="*/ 341 w 1383"/>
                  <a:gd name="T27" fmla="*/ 29 h 121"/>
                  <a:gd name="T28" fmla="*/ 368 w 1383"/>
                  <a:gd name="T29" fmla="*/ 49 h 121"/>
                  <a:gd name="T30" fmla="*/ 394 w 1383"/>
                  <a:gd name="T31" fmla="*/ 63 h 121"/>
                  <a:gd name="T32" fmla="*/ 420 w 1383"/>
                  <a:gd name="T33" fmla="*/ 60 h 121"/>
                  <a:gd name="T34" fmla="*/ 453 w 1383"/>
                  <a:gd name="T35" fmla="*/ 45 h 121"/>
                  <a:gd name="T36" fmla="*/ 487 w 1383"/>
                  <a:gd name="T37" fmla="*/ 28 h 121"/>
                  <a:gd name="T38" fmla="*/ 518 w 1383"/>
                  <a:gd name="T39" fmla="*/ 18 h 121"/>
                  <a:gd name="T40" fmla="*/ 547 w 1383"/>
                  <a:gd name="T41" fmla="*/ 25 h 121"/>
                  <a:gd name="T42" fmla="*/ 582 w 1383"/>
                  <a:gd name="T43" fmla="*/ 46 h 121"/>
                  <a:gd name="T44" fmla="*/ 616 w 1383"/>
                  <a:gd name="T45" fmla="*/ 71 h 121"/>
                  <a:gd name="T46" fmla="*/ 649 w 1383"/>
                  <a:gd name="T47" fmla="*/ 85 h 121"/>
                  <a:gd name="T48" fmla="*/ 677 w 1383"/>
                  <a:gd name="T49" fmla="*/ 81 h 121"/>
                  <a:gd name="T50" fmla="*/ 707 w 1383"/>
                  <a:gd name="T51" fmla="*/ 60 h 121"/>
                  <a:gd name="T52" fmla="*/ 739 w 1383"/>
                  <a:gd name="T53" fmla="*/ 38 h 121"/>
                  <a:gd name="T54" fmla="*/ 769 w 1383"/>
                  <a:gd name="T55" fmla="*/ 24 h 121"/>
                  <a:gd name="T56" fmla="*/ 798 w 1383"/>
                  <a:gd name="T57" fmla="*/ 32 h 121"/>
                  <a:gd name="T58" fmla="*/ 833 w 1383"/>
                  <a:gd name="T59" fmla="*/ 58 h 121"/>
                  <a:gd name="T60" fmla="*/ 867 w 1383"/>
                  <a:gd name="T61" fmla="*/ 89 h 121"/>
                  <a:gd name="T62" fmla="*/ 900 w 1383"/>
                  <a:gd name="T63" fmla="*/ 108 h 121"/>
                  <a:gd name="T64" fmla="*/ 930 w 1383"/>
                  <a:gd name="T65" fmla="*/ 102 h 121"/>
                  <a:gd name="T66" fmla="*/ 965 w 1383"/>
                  <a:gd name="T67" fmla="*/ 79 h 121"/>
                  <a:gd name="T68" fmla="*/ 999 w 1383"/>
                  <a:gd name="T69" fmla="*/ 52 h 121"/>
                  <a:gd name="T70" fmla="*/ 1031 w 1383"/>
                  <a:gd name="T71" fmla="*/ 35 h 121"/>
                  <a:gd name="T72" fmla="*/ 1061 w 1383"/>
                  <a:gd name="T73" fmla="*/ 43 h 121"/>
                  <a:gd name="T74" fmla="*/ 1093 w 1383"/>
                  <a:gd name="T75" fmla="*/ 71 h 121"/>
                  <a:gd name="T76" fmla="*/ 1126 w 1383"/>
                  <a:gd name="T77" fmla="*/ 102 h 121"/>
                  <a:gd name="T78" fmla="*/ 1157 w 1383"/>
                  <a:gd name="T79" fmla="*/ 120 h 121"/>
                  <a:gd name="T80" fmla="*/ 1183 w 1383"/>
                  <a:gd name="T81" fmla="*/ 112 h 121"/>
                  <a:gd name="T82" fmla="*/ 1208 w 1383"/>
                  <a:gd name="T83" fmla="*/ 85 h 121"/>
                  <a:gd name="T84" fmla="*/ 1234 w 1383"/>
                  <a:gd name="T85" fmla="*/ 53 h 121"/>
                  <a:gd name="T86" fmla="*/ 1260 w 1383"/>
                  <a:gd name="T87" fmla="*/ 31 h 121"/>
                  <a:gd name="T88" fmla="*/ 1288 w 1383"/>
                  <a:gd name="T89" fmla="*/ 33 h 121"/>
                  <a:gd name="T90" fmla="*/ 1326 w 1383"/>
                  <a:gd name="T91" fmla="*/ 49 h 121"/>
                  <a:gd name="T92" fmla="*/ 1361 w 1383"/>
                  <a:gd name="T93" fmla="*/ 68 h 121"/>
                  <a:gd name="T94" fmla="*/ 1381 w 1383"/>
                  <a:gd name="T95" fmla="*/ 80 h 12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83"/>
                  <a:gd name="T145" fmla="*/ 0 h 121"/>
                  <a:gd name="T146" fmla="*/ 1383 w 1383"/>
                  <a:gd name="T147" fmla="*/ 121 h 12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83" h="121">
                    <a:moveTo>
                      <a:pt x="0" y="40"/>
                    </a:moveTo>
                    <a:lnTo>
                      <a:pt x="0" y="40"/>
                    </a:lnTo>
                    <a:lnTo>
                      <a:pt x="3" y="39"/>
                    </a:lnTo>
                    <a:lnTo>
                      <a:pt x="6" y="37"/>
                    </a:lnTo>
                    <a:lnTo>
                      <a:pt x="12" y="34"/>
                    </a:lnTo>
                    <a:lnTo>
                      <a:pt x="17" y="31"/>
                    </a:lnTo>
                    <a:lnTo>
                      <a:pt x="25" y="28"/>
                    </a:lnTo>
                    <a:lnTo>
                      <a:pt x="32" y="24"/>
                    </a:lnTo>
                    <a:lnTo>
                      <a:pt x="41" y="20"/>
                    </a:lnTo>
                    <a:lnTo>
                      <a:pt x="48" y="17"/>
                    </a:lnTo>
                    <a:lnTo>
                      <a:pt x="57" y="13"/>
                    </a:lnTo>
                    <a:lnTo>
                      <a:pt x="66" y="10"/>
                    </a:lnTo>
                    <a:lnTo>
                      <a:pt x="75" y="6"/>
                    </a:lnTo>
                    <a:lnTo>
                      <a:pt x="83" y="4"/>
                    </a:lnTo>
                    <a:lnTo>
                      <a:pt x="90" y="1"/>
                    </a:lnTo>
                    <a:lnTo>
                      <a:pt x="97" y="1"/>
                    </a:lnTo>
                    <a:lnTo>
                      <a:pt x="103" y="0"/>
                    </a:lnTo>
                    <a:lnTo>
                      <a:pt x="108" y="1"/>
                    </a:lnTo>
                    <a:lnTo>
                      <a:pt x="114" y="3"/>
                    </a:lnTo>
                    <a:lnTo>
                      <a:pt x="120" y="7"/>
                    </a:lnTo>
                    <a:lnTo>
                      <a:pt x="126" y="10"/>
                    </a:lnTo>
                    <a:lnTo>
                      <a:pt x="132" y="15"/>
                    </a:lnTo>
                    <a:lnTo>
                      <a:pt x="139" y="20"/>
                    </a:lnTo>
                    <a:lnTo>
                      <a:pt x="146" y="25"/>
                    </a:lnTo>
                    <a:lnTo>
                      <a:pt x="154" y="30"/>
                    </a:lnTo>
                    <a:lnTo>
                      <a:pt x="160" y="36"/>
                    </a:lnTo>
                    <a:lnTo>
                      <a:pt x="167" y="40"/>
                    </a:lnTo>
                    <a:lnTo>
                      <a:pt x="174" y="46"/>
                    </a:lnTo>
                    <a:lnTo>
                      <a:pt x="181" y="49"/>
                    </a:lnTo>
                    <a:lnTo>
                      <a:pt x="187" y="53"/>
                    </a:lnTo>
                    <a:lnTo>
                      <a:pt x="194" y="55"/>
                    </a:lnTo>
                    <a:lnTo>
                      <a:pt x="200" y="57"/>
                    </a:lnTo>
                    <a:lnTo>
                      <a:pt x="205" y="57"/>
                    </a:lnTo>
                    <a:lnTo>
                      <a:pt x="210" y="57"/>
                    </a:lnTo>
                    <a:lnTo>
                      <a:pt x="215" y="56"/>
                    </a:lnTo>
                    <a:lnTo>
                      <a:pt x="220" y="53"/>
                    </a:lnTo>
                    <a:lnTo>
                      <a:pt x="226" y="50"/>
                    </a:lnTo>
                    <a:lnTo>
                      <a:pt x="232" y="46"/>
                    </a:lnTo>
                    <a:lnTo>
                      <a:pt x="238" y="42"/>
                    </a:lnTo>
                    <a:lnTo>
                      <a:pt x="244" y="37"/>
                    </a:lnTo>
                    <a:lnTo>
                      <a:pt x="251" y="32"/>
                    </a:lnTo>
                    <a:lnTo>
                      <a:pt x="257" y="27"/>
                    </a:lnTo>
                    <a:lnTo>
                      <a:pt x="263" y="23"/>
                    </a:lnTo>
                    <a:lnTo>
                      <a:pt x="269" y="19"/>
                    </a:lnTo>
                    <a:lnTo>
                      <a:pt x="275" y="14"/>
                    </a:lnTo>
                    <a:lnTo>
                      <a:pt x="280" y="11"/>
                    </a:lnTo>
                    <a:lnTo>
                      <a:pt x="287" y="8"/>
                    </a:lnTo>
                    <a:lnTo>
                      <a:pt x="291" y="7"/>
                    </a:lnTo>
                    <a:lnTo>
                      <a:pt x="297" y="6"/>
                    </a:lnTo>
                    <a:lnTo>
                      <a:pt x="303" y="7"/>
                    </a:lnTo>
                    <a:lnTo>
                      <a:pt x="308" y="9"/>
                    </a:lnTo>
                    <a:lnTo>
                      <a:pt x="315" y="12"/>
                    </a:lnTo>
                    <a:lnTo>
                      <a:pt x="321" y="15"/>
                    </a:lnTo>
                    <a:lnTo>
                      <a:pt x="327" y="19"/>
                    </a:lnTo>
                    <a:lnTo>
                      <a:pt x="334" y="24"/>
                    </a:lnTo>
                    <a:lnTo>
                      <a:pt x="341" y="29"/>
                    </a:lnTo>
                    <a:lnTo>
                      <a:pt x="349" y="34"/>
                    </a:lnTo>
                    <a:lnTo>
                      <a:pt x="355" y="40"/>
                    </a:lnTo>
                    <a:lnTo>
                      <a:pt x="362" y="44"/>
                    </a:lnTo>
                    <a:lnTo>
                      <a:pt x="368" y="49"/>
                    </a:lnTo>
                    <a:lnTo>
                      <a:pt x="375" y="53"/>
                    </a:lnTo>
                    <a:lnTo>
                      <a:pt x="381" y="58"/>
                    </a:lnTo>
                    <a:lnTo>
                      <a:pt x="388" y="60"/>
                    </a:lnTo>
                    <a:lnTo>
                      <a:pt x="394" y="63"/>
                    </a:lnTo>
                    <a:lnTo>
                      <a:pt x="400" y="63"/>
                    </a:lnTo>
                    <a:lnTo>
                      <a:pt x="406" y="64"/>
                    </a:lnTo>
                    <a:lnTo>
                      <a:pt x="412" y="63"/>
                    </a:lnTo>
                    <a:lnTo>
                      <a:pt x="420" y="60"/>
                    </a:lnTo>
                    <a:lnTo>
                      <a:pt x="428" y="57"/>
                    </a:lnTo>
                    <a:lnTo>
                      <a:pt x="436" y="54"/>
                    </a:lnTo>
                    <a:lnTo>
                      <a:pt x="445" y="49"/>
                    </a:lnTo>
                    <a:lnTo>
                      <a:pt x="453" y="45"/>
                    </a:lnTo>
                    <a:lnTo>
                      <a:pt x="462" y="40"/>
                    </a:lnTo>
                    <a:lnTo>
                      <a:pt x="470" y="36"/>
                    </a:lnTo>
                    <a:lnTo>
                      <a:pt x="479" y="32"/>
                    </a:lnTo>
                    <a:lnTo>
                      <a:pt x="487" y="28"/>
                    </a:lnTo>
                    <a:lnTo>
                      <a:pt x="496" y="24"/>
                    </a:lnTo>
                    <a:lnTo>
                      <a:pt x="504" y="22"/>
                    </a:lnTo>
                    <a:lnTo>
                      <a:pt x="512" y="19"/>
                    </a:lnTo>
                    <a:lnTo>
                      <a:pt x="518" y="18"/>
                    </a:lnTo>
                    <a:lnTo>
                      <a:pt x="525" y="17"/>
                    </a:lnTo>
                    <a:lnTo>
                      <a:pt x="532" y="19"/>
                    </a:lnTo>
                    <a:lnTo>
                      <a:pt x="539" y="21"/>
                    </a:lnTo>
                    <a:lnTo>
                      <a:pt x="547" y="25"/>
                    </a:lnTo>
                    <a:lnTo>
                      <a:pt x="556" y="29"/>
                    </a:lnTo>
                    <a:lnTo>
                      <a:pt x="564" y="35"/>
                    </a:lnTo>
                    <a:lnTo>
                      <a:pt x="573" y="40"/>
                    </a:lnTo>
                    <a:lnTo>
                      <a:pt x="582" y="46"/>
                    </a:lnTo>
                    <a:lnTo>
                      <a:pt x="591" y="52"/>
                    </a:lnTo>
                    <a:lnTo>
                      <a:pt x="599" y="59"/>
                    </a:lnTo>
                    <a:lnTo>
                      <a:pt x="608" y="65"/>
                    </a:lnTo>
                    <a:lnTo>
                      <a:pt x="616" y="71"/>
                    </a:lnTo>
                    <a:lnTo>
                      <a:pt x="625" y="75"/>
                    </a:lnTo>
                    <a:lnTo>
                      <a:pt x="633" y="80"/>
                    </a:lnTo>
                    <a:lnTo>
                      <a:pt x="641" y="83"/>
                    </a:lnTo>
                    <a:lnTo>
                      <a:pt x="649" y="85"/>
                    </a:lnTo>
                    <a:lnTo>
                      <a:pt x="657" y="85"/>
                    </a:lnTo>
                    <a:lnTo>
                      <a:pt x="663" y="85"/>
                    </a:lnTo>
                    <a:lnTo>
                      <a:pt x="669" y="83"/>
                    </a:lnTo>
                    <a:lnTo>
                      <a:pt x="677" y="81"/>
                    </a:lnTo>
                    <a:lnTo>
                      <a:pt x="685" y="76"/>
                    </a:lnTo>
                    <a:lnTo>
                      <a:pt x="692" y="72"/>
                    </a:lnTo>
                    <a:lnTo>
                      <a:pt x="700" y="66"/>
                    </a:lnTo>
                    <a:lnTo>
                      <a:pt x="707" y="60"/>
                    </a:lnTo>
                    <a:lnTo>
                      <a:pt x="717" y="55"/>
                    </a:lnTo>
                    <a:lnTo>
                      <a:pt x="724" y="49"/>
                    </a:lnTo>
                    <a:lnTo>
                      <a:pt x="732" y="43"/>
                    </a:lnTo>
                    <a:lnTo>
                      <a:pt x="739" y="38"/>
                    </a:lnTo>
                    <a:lnTo>
                      <a:pt x="748" y="33"/>
                    </a:lnTo>
                    <a:lnTo>
                      <a:pt x="755" y="29"/>
                    </a:lnTo>
                    <a:lnTo>
                      <a:pt x="762" y="26"/>
                    </a:lnTo>
                    <a:lnTo>
                      <a:pt x="769" y="24"/>
                    </a:lnTo>
                    <a:lnTo>
                      <a:pt x="776" y="23"/>
                    </a:lnTo>
                    <a:lnTo>
                      <a:pt x="783" y="25"/>
                    </a:lnTo>
                    <a:lnTo>
                      <a:pt x="791" y="27"/>
                    </a:lnTo>
                    <a:lnTo>
                      <a:pt x="798" y="32"/>
                    </a:lnTo>
                    <a:lnTo>
                      <a:pt x="807" y="37"/>
                    </a:lnTo>
                    <a:lnTo>
                      <a:pt x="815" y="44"/>
                    </a:lnTo>
                    <a:lnTo>
                      <a:pt x="824" y="51"/>
                    </a:lnTo>
                    <a:lnTo>
                      <a:pt x="833" y="58"/>
                    </a:lnTo>
                    <a:lnTo>
                      <a:pt x="842" y="66"/>
                    </a:lnTo>
                    <a:lnTo>
                      <a:pt x="849" y="74"/>
                    </a:lnTo>
                    <a:lnTo>
                      <a:pt x="858" y="82"/>
                    </a:lnTo>
                    <a:lnTo>
                      <a:pt x="867" y="89"/>
                    </a:lnTo>
                    <a:lnTo>
                      <a:pt x="876" y="95"/>
                    </a:lnTo>
                    <a:lnTo>
                      <a:pt x="883" y="101"/>
                    </a:lnTo>
                    <a:lnTo>
                      <a:pt x="892" y="105"/>
                    </a:lnTo>
                    <a:lnTo>
                      <a:pt x="900" y="108"/>
                    </a:lnTo>
                    <a:lnTo>
                      <a:pt x="908" y="109"/>
                    </a:lnTo>
                    <a:lnTo>
                      <a:pt x="915" y="108"/>
                    </a:lnTo>
                    <a:lnTo>
                      <a:pt x="922" y="106"/>
                    </a:lnTo>
                    <a:lnTo>
                      <a:pt x="930" y="102"/>
                    </a:lnTo>
                    <a:lnTo>
                      <a:pt x="939" y="98"/>
                    </a:lnTo>
                    <a:lnTo>
                      <a:pt x="947" y="92"/>
                    </a:lnTo>
                    <a:lnTo>
                      <a:pt x="956" y="86"/>
                    </a:lnTo>
                    <a:lnTo>
                      <a:pt x="965" y="79"/>
                    </a:lnTo>
                    <a:lnTo>
                      <a:pt x="974" y="72"/>
                    </a:lnTo>
                    <a:lnTo>
                      <a:pt x="981" y="65"/>
                    </a:lnTo>
                    <a:lnTo>
                      <a:pt x="990" y="58"/>
                    </a:lnTo>
                    <a:lnTo>
                      <a:pt x="999" y="52"/>
                    </a:lnTo>
                    <a:lnTo>
                      <a:pt x="1008" y="46"/>
                    </a:lnTo>
                    <a:lnTo>
                      <a:pt x="1015" y="41"/>
                    </a:lnTo>
                    <a:lnTo>
                      <a:pt x="1024" y="37"/>
                    </a:lnTo>
                    <a:lnTo>
                      <a:pt x="1031" y="35"/>
                    </a:lnTo>
                    <a:lnTo>
                      <a:pt x="1039" y="34"/>
                    </a:lnTo>
                    <a:lnTo>
                      <a:pt x="1046" y="36"/>
                    </a:lnTo>
                    <a:lnTo>
                      <a:pt x="1054" y="38"/>
                    </a:lnTo>
                    <a:lnTo>
                      <a:pt x="1061" y="43"/>
                    </a:lnTo>
                    <a:lnTo>
                      <a:pt x="1069" y="48"/>
                    </a:lnTo>
                    <a:lnTo>
                      <a:pt x="1077" y="55"/>
                    </a:lnTo>
                    <a:lnTo>
                      <a:pt x="1086" y="63"/>
                    </a:lnTo>
                    <a:lnTo>
                      <a:pt x="1093" y="71"/>
                    </a:lnTo>
                    <a:lnTo>
                      <a:pt x="1102" y="78"/>
                    </a:lnTo>
                    <a:lnTo>
                      <a:pt x="1110" y="87"/>
                    </a:lnTo>
                    <a:lnTo>
                      <a:pt x="1118" y="94"/>
                    </a:lnTo>
                    <a:lnTo>
                      <a:pt x="1126" y="102"/>
                    </a:lnTo>
                    <a:lnTo>
                      <a:pt x="1135" y="108"/>
                    </a:lnTo>
                    <a:lnTo>
                      <a:pt x="1142" y="114"/>
                    </a:lnTo>
                    <a:lnTo>
                      <a:pt x="1150" y="118"/>
                    </a:lnTo>
                    <a:lnTo>
                      <a:pt x="1157" y="120"/>
                    </a:lnTo>
                    <a:lnTo>
                      <a:pt x="1165" y="120"/>
                    </a:lnTo>
                    <a:lnTo>
                      <a:pt x="1171" y="120"/>
                    </a:lnTo>
                    <a:lnTo>
                      <a:pt x="1178" y="116"/>
                    </a:lnTo>
                    <a:lnTo>
                      <a:pt x="1183" y="112"/>
                    </a:lnTo>
                    <a:lnTo>
                      <a:pt x="1190" y="106"/>
                    </a:lnTo>
                    <a:lnTo>
                      <a:pt x="1197" y="100"/>
                    </a:lnTo>
                    <a:lnTo>
                      <a:pt x="1203" y="92"/>
                    </a:lnTo>
                    <a:lnTo>
                      <a:pt x="1208" y="85"/>
                    </a:lnTo>
                    <a:lnTo>
                      <a:pt x="1216" y="76"/>
                    </a:lnTo>
                    <a:lnTo>
                      <a:pt x="1222" y="68"/>
                    </a:lnTo>
                    <a:lnTo>
                      <a:pt x="1228" y="60"/>
                    </a:lnTo>
                    <a:lnTo>
                      <a:pt x="1234" y="53"/>
                    </a:lnTo>
                    <a:lnTo>
                      <a:pt x="1242" y="46"/>
                    </a:lnTo>
                    <a:lnTo>
                      <a:pt x="1248" y="40"/>
                    </a:lnTo>
                    <a:lnTo>
                      <a:pt x="1254" y="35"/>
                    </a:lnTo>
                    <a:lnTo>
                      <a:pt x="1260" y="31"/>
                    </a:lnTo>
                    <a:lnTo>
                      <a:pt x="1267" y="29"/>
                    </a:lnTo>
                    <a:lnTo>
                      <a:pt x="1273" y="30"/>
                    </a:lnTo>
                    <a:lnTo>
                      <a:pt x="1280" y="31"/>
                    </a:lnTo>
                    <a:lnTo>
                      <a:pt x="1288" y="33"/>
                    </a:lnTo>
                    <a:lnTo>
                      <a:pt x="1297" y="36"/>
                    </a:lnTo>
                    <a:lnTo>
                      <a:pt x="1307" y="40"/>
                    </a:lnTo>
                    <a:lnTo>
                      <a:pt x="1317" y="44"/>
                    </a:lnTo>
                    <a:lnTo>
                      <a:pt x="1326" y="49"/>
                    </a:lnTo>
                    <a:lnTo>
                      <a:pt x="1336" y="53"/>
                    </a:lnTo>
                    <a:lnTo>
                      <a:pt x="1345" y="59"/>
                    </a:lnTo>
                    <a:lnTo>
                      <a:pt x="1354" y="64"/>
                    </a:lnTo>
                    <a:lnTo>
                      <a:pt x="1361" y="68"/>
                    </a:lnTo>
                    <a:lnTo>
                      <a:pt x="1368" y="72"/>
                    </a:lnTo>
                    <a:lnTo>
                      <a:pt x="1373" y="75"/>
                    </a:lnTo>
                    <a:lnTo>
                      <a:pt x="1378" y="78"/>
                    </a:lnTo>
                    <a:lnTo>
                      <a:pt x="1381" y="80"/>
                    </a:lnTo>
                    <a:lnTo>
                      <a:pt x="1382" y="80"/>
                    </a:lnTo>
                  </a:path>
                </a:pathLst>
              </a:custGeom>
              <a:noFill/>
              <a:ln w="31672" cap="flat" cmpd="sng">
                <a:solidFill>
                  <a:schemeClr val="accent1"/>
                </a:solidFill>
                <a:prstDash val="solid"/>
                <a:round/>
                <a:headEnd type="none" w="med" len="med"/>
                <a:tailEnd type="none" w="med" len="med"/>
              </a:ln>
            </p:spPr>
            <p:txBody>
              <a:bodyPr/>
              <a:lstStyle/>
              <a:p>
                <a:endParaRPr lang="en-US" dirty="0">
                  <a:solidFill>
                    <a:srgbClr val="4D4D4D"/>
                  </a:solidFill>
                </a:endParaRPr>
              </a:p>
            </p:txBody>
          </p:sp>
          <p:sp>
            <p:nvSpPr>
              <p:cNvPr id="36" name="Line 28"/>
              <p:cNvSpPr>
                <a:spLocks noChangeShapeType="1"/>
              </p:cNvSpPr>
              <p:nvPr/>
            </p:nvSpPr>
            <p:spPr bwMode="auto">
              <a:xfrm>
                <a:off x="2857" y="2477"/>
                <a:ext cx="204" cy="0"/>
              </a:xfrm>
              <a:prstGeom prst="line">
                <a:avLst/>
              </a:prstGeom>
              <a:noFill/>
              <a:ln w="31672">
                <a:solidFill>
                  <a:schemeClr val="accent1"/>
                </a:solidFill>
                <a:round/>
                <a:headEnd/>
                <a:tailEnd type="triangle" w="med" len="med"/>
              </a:ln>
            </p:spPr>
            <p:txBody>
              <a:bodyPr/>
              <a:lstStyle/>
              <a:p>
                <a:endParaRPr lang="en-US" dirty="0">
                  <a:solidFill>
                    <a:srgbClr val="4D4D4D"/>
                  </a:solidFill>
                </a:endParaRPr>
              </a:p>
            </p:txBody>
          </p:sp>
        </p:grpSp>
      </p:grpSp>
      <p:sp>
        <p:nvSpPr>
          <p:cNvPr id="37" name="Freeform 29"/>
          <p:cNvSpPr>
            <a:spLocks/>
          </p:cNvSpPr>
          <p:nvPr/>
        </p:nvSpPr>
        <p:spPr bwMode="auto">
          <a:xfrm rot="3003073">
            <a:off x="2562361" y="2720790"/>
            <a:ext cx="2035175" cy="950912"/>
          </a:xfrm>
          <a:custGeom>
            <a:avLst/>
            <a:gdLst>
              <a:gd name="T0" fmla="*/ 2147483647 w 732"/>
              <a:gd name="T1" fmla="*/ 0 h 275"/>
              <a:gd name="T2" fmla="*/ 2147483647 w 732"/>
              <a:gd name="T3" fmla="*/ 2147483647 h 275"/>
              <a:gd name="T4" fmla="*/ 2147483647 w 732"/>
              <a:gd name="T5" fmla="*/ 2147483647 h 275"/>
              <a:gd name="T6" fmla="*/ 2147483647 w 732"/>
              <a:gd name="T7" fmla="*/ 2147483647 h 275"/>
              <a:gd name="T8" fmla="*/ 2147483647 w 732"/>
              <a:gd name="T9" fmla="*/ 2147483647 h 275"/>
              <a:gd name="T10" fmla="*/ 2147483647 w 732"/>
              <a:gd name="T11" fmla="*/ 2147483647 h 275"/>
              <a:gd name="T12" fmla="*/ 2147483647 w 732"/>
              <a:gd name="T13" fmla="*/ 2147483647 h 275"/>
              <a:gd name="T14" fmla="*/ 2147483647 w 732"/>
              <a:gd name="T15" fmla="*/ 2147483647 h 275"/>
              <a:gd name="T16" fmla="*/ 2147483647 w 732"/>
              <a:gd name="T17" fmla="*/ 2147483647 h 275"/>
              <a:gd name="T18" fmla="*/ 2147483647 w 732"/>
              <a:gd name="T19" fmla="*/ 2147483647 h 275"/>
              <a:gd name="T20" fmla="*/ 2147483647 w 732"/>
              <a:gd name="T21" fmla="*/ 2147483647 h 275"/>
              <a:gd name="T22" fmla="*/ 2147483647 w 732"/>
              <a:gd name="T23" fmla="*/ 2147483647 h 275"/>
              <a:gd name="T24" fmla="*/ 2147483647 w 732"/>
              <a:gd name="T25" fmla="*/ 2147483647 h 275"/>
              <a:gd name="T26" fmla="*/ 2147483647 w 732"/>
              <a:gd name="T27" fmla="*/ 2147483647 h 275"/>
              <a:gd name="T28" fmla="*/ 2147483647 w 732"/>
              <a:gd name="T29" fmla="*/ 2147483647 h 275"/>
              <a:gd name="T30" fmla="*/ 2147483647 w 732"/>
              <a:gd name="T31" fmla="*/ 2147483647 h 275"/>
              <a:gd name="T32" fmla="*/ 0 w 732"/>
              <a:gd name="T33" fmla="*/ 2147483647 h 2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2"/>
              <a:gd name="T52" fmla="*/ 0 h 275"/>
              <a:gd name="T53" fmla="*/ 732 w 732"/>
              <a:gd name="T54" fmla="*/ 275 h 2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2" h="275">
                <a:moveTo>
                  <a:pt x="731" y="0"/>
                </a:moveTo>
                <a:lnTo>
                  <a:pt x="683" y="10"/>
                </a:lnTo>
                <a:lnTo>
                  <a:pt x="635" y="21"/>
                </a:lnTo>
                <a:lnTo>
                  <a:pt x="586" y="32"/>
                </a:lnTo>
                <a:lnTo>
                  <a:pt x="540" y="45"/>
                </a:lnTo>
                <a:lnTo>
                  <a:pt x="492" y="60"/>
                </a:lnTo>
                <a:lnTo>
                  <a:pt x="446" y="74"/>
                </a:lnTo>
                <a:lnTo>
                  <a:pt x="399" y="90"/>
                </a:lnTo>
                <a:lnTo>
                  <a:pt x="353" y="106"/>
                </a:lnTo>
                <a:lnTo>
                  <a:pt x="307" y="125"/>
                </a:lnTo>
                <a:lnTo>
                  <a:pt x="262" y="143"/>
                </a:lnTo>
                <a:lnTo>
                  <a:pt x="217" y="162"/>
                </a:lnTo>
                <a:lnTo>
                  <a:pt x="173" y="182"/>
                </a:lnTo>
                <a:lnTo>
                  <a:pt x="128" y="205"/>
                </a:lnTo>
                <a:lnTo>
                  <a:pt x="85" y="227"/>
                </a:lnTo>
                <a:lnTo>
                  <a:pt x="42" y="251"/>
                </a:lnTo>
                <a:lnTo>
                  <a:pt x="0" y="274"/>
                </a:lnTo>
              </a:path>
            </a:pathLst>
          </a:custGeom>
          <a:noFill/>
          <a:ln w="31672" cap="flat">
            <a:solidFill>
              <a:srgbClr val="0085D5"/>
            </a:solidFill>
            <a:prstDash val="dash"/>
            <a:round/>
            <a:headEnd type="triangle" w="med" len="med"/>
            <a:tailEnd type="none" w="med" len="med"/>
          </a:ln>
        </p:spPr>
        <p:txBody>
          <a:bodyPr/>
          <a:lstStyle/>
          <a:p>
            <a:endParaRPr lang="en-US" dirty="0">
              <a:solidFill>
                <a:srgbClr val="4D4D4D"/>
              </a:solidFill>
            </a:endParaRPr>
          </a:p>
        </p:txBody>
      </p:sp>
      <p:sp>
        <p:nvSpPr>
          <p:cNvPr id="38" name="Text Box 31"/>
          <p:cNvSpPr txBox="1">
            <a:spLocks noChangeArrowheads="1"/>
          </p:cNvSpPr>
          <p:nvPr/>
        </p:nvSpPr>
        <p:spPr bwMode="auto">
          <a:xfrm>
            <a:off x="2013880" y="2145321"/>
            <a:ext cx="425450" cy="379412"/>
          </a:xfrm>
          <a:prstGeom prst="rect">
            <a:avLst/>
          </a:prstGeom>
          <a:noFill/>
          <a:ln w="9525">
            <a:noFill/>
            <a:miter lim="800000"/>
            <a:headEnd/>
            <a:tailEnd/>
          </a:ln>
        </p:spPr>
        <p:txBody>
          <a:bodyPr lIns="0" tIns="0" rIns="0" bIns="0" anchor="ctr"/>
          <a:lstStyle/>
          <a:p>
            <a:pPr algn="ctr" defTabSz="0">
              <a:buNone/>
            </a:pPr>
            <a:r>
              <a:rPr lang="en-GB" sz="1800" b="1" i="0">
                <a:solidFill>
                  <a:srgbClr val="0085D5"/>
                </a:solidFill>
                <a:latin typeface="Calibri"/>
                <a:ea typeface="+mn-ea"/>
                <a:cs typeface="+mn-cs"/>
              </a:rPr>
              <a:t>E2</a:t>
            </a:r>
          </a:p>
        </p:txBody>
      </p:sp>
      <p:grpSp>
        <p:nvGrpSpPr>
          <p:cNvPr id="39" name="Group 32"/>
          <p:cNvGrpSpPr>
            <a:grpSpLocks/>
          </p:cNvGrpSpPr>
          <p:nvPr/>
        </p:nvGrpSpPr>
        <p:grpSpPr bwMode="auto">
          <a:xfrm rot="1072588">
            <a:off x="307116" y="2790221"/>
            <a:ext cx="1600200" cy="457200"/>
            <a:chOff x="262" y="2350"/>
            <a:chExt cx="1409" cy="122"/>
          </a:xfrm>
        </p:grpSpPr>
        <p:sp>
          <p:nvSpPr>
            <p:cNvPr id="40" name="Freeform 33"/>
            <p:cNvSpPr>
              <a:spLocks/>
            </p:cNvSpPr>
            <p:nvPr/>
          </p:nvSpPr>
          <p:spPr bwMode="auto">
            <a:xfrm>
              <a:off x="262" y="2350"/>
              <a:ext cx="1223" cy="122"/>
            </a:xfrm>
            <a:custGeom>
              <a:avLst/>
              <a:gdLst>
                <a:gd name="T0" fmla="*/ 8 w 1223"/>
                <a:gd name="T1" fmla="*/ 38 h 122"/>
                <a:gd name="T2" fmla="*/ 31 w 1223"/>
                <a:gd name="T3" fmla="*/ 25 h 122"/>
                <a:gd name="T4" fmla="*/ 61 w 1223"/>
                <a:gd name="T5" fmla="*/ 10 h 122"/>
                <a:gd name="T6" fmla="*/ 87 w 1223"/>
                <a:gd name="T7" fmla="*/ 1 h 122"/>
                <a:gd name="T8" fmla="*/ 108 w 1223"/>
                <a:gd name="T9" fmla="*/ 7 h 122"/>
                <a:gd name="T10" fmla="*/ 131 w 1223"/>
                <a:gd name="T11" fmla="*/ 26 h 122"/>
                <a:gd name="T12" fmla="*/ 156 w 1223"/>
                <a:gd name="T13" fmla="*/ 46 h 122"/>
                <a:gd name="T14" fmla="*/ 178 w 1223"/>
                <a:gd name="T15" fmla="*/ 58 h 122"/>
                <a:gd name="T16" fmla="*/ 197 w 1223"/>
                <a:gd name="T17" fmla="*/ 54 h 122"/>
                <a:gd name="T18" fmla="*/ 219 w 1223"/>
                <a:gd name="T19" fmla="*/ 39 h 122"/>
                <a:gd name="T20" fmla="*/ 241 w 1223"/>
                <a:gd name="T21" fmla="*/ 20 h 122"/>
                <a:gd name="T22" fmla="*/ 260 w 1223"/>
                <a:gd name="T23" fmla="*/ 8 h 122"/>
                <a:gd name="T24" fmla="*/ 280 w 1223"/>
                <a:gd name="T25" fmla="*/ 13 h 122"/>
                <a:gd name="T26" fmla="*/ 303 w 1223"/>
                <a:gd name="T27" fmla="*/ 31 h 122"/>
                <a:gd name="T28" fmla="*/ 328 w 1223"/>
                <a:gd name="T29" fmla="*/ 51 h 122"/>
                <a:gd name="T30" fmla="*/ 350 w 1223"/>
                <a:gd name="T31" fmla="*/ 64 h 122"/>
                <a:gd name="T32" fmla="*/ 374 w 1223"/>
                <a:gd name="T33" fmla="*/ 61 h 122"/>
                <a:gd name="T34" fmla="*/ 403 w 1223"/>
                <a:gd name="T35" fmla="*/ 46 h 122"/>
                <a:gd name="T36" fmla="*/ 433 w 1223"/>
                <a:gd name="T37" fmla="*/ 29 h 122"/>
                <a:gd name="T38" fmla="*/ 459 w 1223"/>
                <a:gd name="T39" fmla="*/ 19 h 122"/>
                <a:gd name="T40" fmla="*/ 486 w 1223"/>
                <a:gd name="T41" fmla="*/ 26 h 122"/>
                <a:gd name="T42" fmla="*/ 514 w 1223"/>
                <a:gd name="T43" fmla="*/ 47 h 122"/>
                <a:gd name="T44" fmla="*/ 545 w 1223"/>
                <a:gd name="T45" fmla="*/ 72 h 122"/>
                <a:gd name="T46" fmla="*/ 574 w 1223"/>
                <a:gd name="T47" fmla="*/ 86 h 122"/>
                <a:gd name="T48" fmla="*/ 599 w 1223"/>
                <a:gd name="T49" fmla="*/ 82 h 122"/>
                <a:gd name="T50" fmla="*/ 627 w 1223"/>
                <a:gd name="T51" fmla="*/ 61 h 122"/>
                <a:gd name="T52" fmla="*/ 654 w 1223"/>
                <a:gd name="T53" fmla="*/ 40 h 122"/>
                <a:gd name="T54" fmla="*/ 681 w 1223"/>
                <a:gd name="T55" fmla="*/ 25 h 122"/>
                <a:gd name="T56" fmla="*/ 707 w 1223"/>
                <a:gd name="T57" fmla="*/ 33 h 122"/>
                <a:gd name="T58" fmla="*/ 737 w 1223"/>
                <a:gd name="T59" fmla="*/ 60 h 122"/>
                <a:gd name="T60" fmla="*/ 768 w 1223"/>
                <a:gd name="T61" fmla="*/ 90 h 122"/>
                <a:gd name="T62" fmla="*/ 796 w 1223"/>
                <a:gd name="T63" fmla="*/ 109 h 122"/>
                <a:gd name="T64" fmla="*/ 822 w 1223"/>
                <a:gd name="T65" fmla="*/ 103 h 122"/>
                <a:gd name="T66" fmla="*/ 853 w 1223"/>
                <a:gd name="T67" fmla="*/ 80 h 122"/>
                <a:gd name="T68" fmla="*/ 884 w 1223"/>
                <a:gd name="T69" fmla="*/ 52 h 122"/>
                <a:gd name="T70" fmla="*/ 912 w 1223"/>
                <a:gd name="T71" fmla="*/ 36 h 122"/>
                <a:gd name="T72" fmla="*/ 938 w 1223"/>
                <a:gd name="T73" fmla="*/ 44 h 122"/>
                <a:gd name="T74" fmla="*/ 967 w 1223"/>
                <a:gd name="T75" fmla="*/ 72 h 122"/>
                <a:gd name="T76" fmla="*/ 996 w 1223"/>
                <a:gd name="T77" fmla="*/ 103 h 122"/>
                <a:gd name="T78" fmla="*/ 1023 w 1223"/>
                <a:gd name="T79" fmla="*/ 121 h 122"/>
                <a:gd name="T80" fmla="*/ 1046 w 1223"/>
                <a:gd name="T81" fmla="*/ 113 h 122"/>
                <a:gd name="T82" fmla="*/ 1070 w 1223"/>
                <a:gd name="T83" fmla="*/ 86 h 122"/>
                <a:gd name="T84" fmla="*/ 1092 w 1223"/>
                <a:gd name="T85" fmla="*/ 54 h 122"/>
                <a:gd name="T86" fmla="*/ 1115 w 1223"/>
                <a:gd name="T87" fmla="*/ 33 h 122"/>
                <a:gd name="T88" fmla="*/ 1139 w 1223"/>
                <a:gd name="T89" fmla="*/ 34 h 122"/>
                <a:gd name="T90" fmla="*/ 1173 w 1223"/>
                <a:gd name="T91" fmla="*/ 50 h 122"/>
                <a:gd name="T92" fmla="*/ 1203 w 1223"/>
                <a:gd name="T93" fmla="*/ 69 h 122"/>
                <a:gd name="T94" fmla="*/ 1220 w 1223"/>
                <a:gd name="T95" fmla="*/ 81 h 12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23"/>
                <a:gd name="T145" fmla="*/ 0 h 122"/>
                <a:gd name="T146" fmla="*/ 1223 w 1223"/>
                <a:gd name="T147" fmla="*/ 122 h 12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23" h="122">
                  <a:moveTo>
                    <a:pt x="0" y="41"/>
                  </a:moveTo>
                  <a:lnTo>
                    <a:pt x="2" y="41"/>
                  </a:lnTo>
                  <a:lnTo>
                    <a:pt x="4" y="40"/>
                  </a:lnTo>
                  <a:lnTo>
                    <a:pt x="8" y="38"/>
                  </a:lnTo>
                  <a:lnTo>
                    <a:pt x="12" y="35"/>
                  </a:lnTo>
                  <a:lnTo>
                    <a:pt x="18" y="32"/>
                  </a:lnTo>
                  <a:lnTo>
                    <a:pt x="24" y="29"/>
                  </a:lnTo>
                  <a:lnTo>
                    <a:pt x="31" y="25"/>
                  </a:lnTo>
                  <a:lnTo>
                    <a:pt x="37" y="21"/>
                  </a:lnTo>
                  <a:lnTo>
                    <a:pt x="46" y="17"/>
                  </a:lnTo>
                  <a:lnTo>
                    <a:pt x="53" y="14"/>
                  </a:lnTo>
                  <a:lnTo>
                    <a:pt x="61" y="10"/>
                  </a:lnTo>
                  <a:lnTo>
                    <a:pt x="68" y="7"/>
                  </a:lnTo>
                  <a:lnTo>
                    <a:pt x="76" y="5"/>
                  </a:lnTo>
                  <a:lnTo>
                    <a:pt x="82" y="2"/>
                  </a:lnTo>
                  <a:lnTo>
                    <a:pt x="87" y="1"/>
                  </a:lnTo>
                  <a:lnTo>
                    <a:pt x="91" y="0"/>
                  </a:lnTo>
                  <a:lnTo>
                    <a:pt x="97" y="2"/>
                  </a:lnTo>
                  <a:lnTo>
                    <a:pt x="102" y="4"/>
                  </a:lnTo>
                  <a:lnTo>
                    <a:pt x="108" y="7"/>
                  </a:lnTo>
                  <a:lnTo>
                    <a:pt x="113" y="11"/>
                  </a:lnTo>
                  <a:lnTo>
                    <a:pt x="119" y="16"/>
                  </a:lnTo>
                  <a:lnTo>
                    <a:pt x="125" y="21"/>
                  </a:lnTo>
                  <a:lnTo>
                    <a:pt x="131" y="26"/>
                  </a:lnTo>
                  <a:lnTo>
                    <a:pt x="137" y="31"/>
                  </a:lnTo>
                  <a:lnTo>
                    <a:pt x="144" y="36"/>
                  </a:lnTo>
                  <a:lnTo>
                    <a:pt x="150" y="41"/>
                  </a:lnTo>
                  <a:lnTo>
                    <a:pt x="156" y="46"/>
                  </a:lnTo>
                  <a:lnTo>
                    <a:pt x="161" y="50"/>
                  </a:lnTo>
                  <a:lnTo>
                    <a:pt x="167" y="54"/>
                  </a:lnTo>
                  <a:lnTo>
                    <a:pt x="172" y="56"/>
                  </a:lnTo>
                  <a:lnTo>
                    <a:pt x="178" y="58"/>
                  </a:lnTo>
                  <a:lnTo>
                    <a:pt x="182" y="58"/>
                  </a:lnTo>
                  <a:lnTo>
                    <a:pt x="188" y="58"/>
                  </a:lnTo>
                  <a:lnTo>
                    <a:pt x="192" y="57"/>
                  </a:lnTo>
                  <a:lnTo>
                    <a:pt x="197" y="54"/>
                  </a:lnTo>
                  <a:lnTo>
                    <a:pt x="202" y="51"/>
                  </a:lnTo>
                  <a:lnTo>
                    <a:pt x="207" y="48"/>
                  </a:lnTo>
                  <a:lnTo>
                    <a:pt x="213" y="43"/>
                  </a:lnTo>
                  <a:lnTo>
                    <a:pt x="219" y="39"/>
                  </a:lnTo>
                  <a:lnTo>
                    <a:pt x="224" y="33"/>
                  </a:lnTo>
                  <a:lnTo>
                    <a:pt x="230" y="29"/>
                  </a:lnTo>
                  <a:lnTo>
                    <a:pt x="235" y="24"/>
                  </a:lnTo>
                  <a:lnTo>
                    <a:pt x="241" y="20"/>
                  </a:lnTo>
                  <a:lnTo>
                    <a:pt x="246" y="15"/>
                  </a:lnTo>
                  <a:lnTo>
                    <a:pt x="251" y="13"/>
                  </a:lnTo>
                  <a:lnTo>
                    <a:pt x="255" y="9"/>
                  </a:lnTo>
                  <a:lnTo>
                    <a:pt x="260" y="8"/>
                  </a:lnTo>
                  <a:lnTo>
                    <a:pt x="263" y="7"/>
                  </a:lnTo>
                  <a:lnTo>
                    <a:pt x="269" y="8"/>
                  </a:lnTo>
                  <a:lnTo>
                    <a:pt x="274" y="10"/>
                  </a:lnTo>
                  <a:lnTo>
                    <a:pt x="280" y="13"/>
                  </a:lnTo>
                  <a:lnTo>
                    <a:pt x="285" y="16"/>
                  </a:lnTo>
                  <a:lnTo>
                    <a:pt x="291" y="21"/>
                  </a:lnTo>
                  <a:lnTo>
                    <a:pt x="298" y="25"/>
                  </a:lnTo>
                  <a:lnTo>
                    <a:pt x="303" y="31"/>
                  </a:lnTo>
                  <a:lnTo>
                    <a:pt x="309" y="35"/>
                  </a:lnTo>
                  <a:lnTo>
                    <a:pt x="316" y="41"/>
                  </a:lnTo>
                  <a:lnTo>
                    <a:pt x="321" y="46"/>
                  </a:lnTo>
                  <a:lnTo>
                    <a:pt x="328" y="51"/>
                  </a:lnTo>
                  <a:lnTo>
                    <a:pt x="334" y="55"/>
                  </a:lnTo>
                  <a:lnTo>
                    <a:pt x="340" y="59"/>
                  </a:lnTo>
                  <a:lnTo>
                    <a:pt x="345" y="61"/>
                  </a:lnTo>
                  <a:lnTo>
                    <a:pt x="350" y="64"/>
                  </a:lnTo>
                  <a:lnTo>
                    <a:pt x="354" y="64"/>
                  </a:lnTo>
                  <a:lnTo>
                    <a:pt x="361" y="64"/>
                  </a:lnTo>
                  <a:lnTo>
                    <a:pt x="367" y="63"/>
                  </a:lnTo>
                  <a:lnTo>
                    <a:pt x="374" y="61"/>
                  </a:lnTo>
                  <a:lnTo>
                    <a:pt x="380" y="58"/>
                  </a:lnTo>
                  <a:lnTo>
                    <a:pt x="388" y="55"/>
                  </a:lnTo>
                  <a:lnTo>
                    <a:pt x="395" y="50"/>
                  </a:lnTo>
                  <a:lnTo>
                    <a:pt x="403" y="46"/>
                  </a:lnTo>
                  <a:lnTo>
                    <a:pt x="410" y="41"/>
                  </a:lnTo>
                  <a:lnTo>
                    <a:pt x="418" y="37"/>
                  </a:lnTo>
                  <a:lnTo>
                    <a:pt x="425" y="33"/>
                  </a:lnTo>
                  <a:lnTo>
                    <a:pt x="433" y="29"/>
                  </a:lnTo>
                  <a:lnTo>
                    <a:pt x="440" y="25"/>
                  </a:lnTo>
                  <a:lnTo>
                    <a:pt x="448" y="23"/>
                  </a:lnTo>
                  <a:lnTo>
                    <a:pt x="454" y="20"/>
                  </a:lnTo>
                  <a:lnTo>
                    <a:pt x="459" y="19"/>
                  </a:lnTo>
                  <a:lnTo>
                    <a:pt x="465" y="18"/>
                  </a:lnTo>
                  <a:lnTo>
                    <a:pt x="472" y="20"/>
                  </a:lnTo>
                  <a:lnTo>
                    <a:pt x="479" y="22"/>
                  </a:lnTo>
                  <a:lnTo>
                    <a:pt x="486" y="26"/>
                  </a:lnTo>
                  <a:lnTo>
                    <a:pt x="492" y="30"/>
                  </a:lnTo>
                  <a:lnTo>
                    <a:pt x="499" y="35"/>
                  </a:lnTo>
                  <a:lnTo>
                    <a:pt x="507" y="41"/>
                  </a:lnTo>
                  <a:lnTo>
                    <a:pt x="514" y="47"/>
                  </a:lnTo>
                  <a:lnTo>
                    <a:pt x="523" y="53"/>
                  </a:lnTo>
                  <a:lnTo>
                    <a:pt x="530" y="60"/>
                  </a:lnTo>
                  <a:lnTo>
                    <a:pt x="538" y="66"/>
                  </a:lnTo>
                  <a:lnTo>
                    <a:pt x="545" y="72"/>
                  </a:lnTo>
                  <a:lnTo>
                    <a:pt x="553" y="77"/>
                  </a:lnTo>
                  <a:lnTo>
                    <a:pt x="560" y="81"/>
                  </a:lnTo>
                  <a:lnTo>
                    <a:pt x="568" y="84"/>
                  </a:lnTo>
                  <a:lnTo>
                    <a:pt x="574" y="86"/>
                  </a:lnTo>
                  <a:lnTo>
                    <a:pt x="581" y="87"/>
                  </a:lnTo>
                  <a:lnTo>
                    <a:pt x="587" y="86"/>
                  </a:lnTo>
                  <a:lnTo>
                    <a:pt x="593" y="84"/>
                  </a:lnTo>
                  <a:lnTo>
                    <a:pt x="599" y="82"/>
                  </a:lnTo>
                  <a:lnTo>
                    <a:pt x="606" y="77"/>
                  </a:lnTo>
                  <a:lnTo>
                    <a:pt x="612" y="73"/>
                  </a:lnTo>
                  <a:lnTo>
                    <a:pt x="620" y="67"/>
                  </a:lnTo>
                  <a:lnTo>
                    <a:pt x="627" y="61"/>
                  </a:lnTo>
                  <a:lnTo>
                    <a:pt x="634" y="55"/>
                  </a:lnTo>
                  <a:lnTo>
                    <a:pt x="640" y="50"/>
                  </a:lnTo>
                  <a:lnTo>
                    <a:pt x="648" y="44"/>
                  </a:lnTo>
                  <a:lnTo>
                    <a:pt x="654" y="40"/>
                  </a:lnTo>
                  <a:lnTo>
                    <a:pt x="662" y="34"/>
                  </a:lnTo>
                  <a:lnTo>
                    <a:pt x="668" y="31"/>
                  </a:lnTo>
                  <a:lnTo>
                    <a:pt x="674" y="27"/>
                  </a:lnTo>
                  <a:lnTo>
                    <a:pt x="681" y="25"/>
                  </a:lnTo>
                  <a:lnTo>
                    <a:pt x="687" y="24"/>
                  </a:lnTo>
                  <a:lnTo>
                    <a:pt x="693" y="26"/>
                  </a:lnTo>
                  <a:lnTo>
                    <a:pt x="700" y="29"/>
                  </a:lnTo>
                  <a:lnTo>
                    <a:pt x="707" y="33"/>
                  </a:lnTo>
                  <a:lnTo>
                    <a:pt x="714" y="38"/>
                  </a:lnTo>
                  <a:lnTo>
                    <a:pt x="722" y="45"/>
                  </a:lnTo>
                  <a:lnTo>
                    <a:pt x="729" y="52"/>
                  </a:lnTo>
                  <a:lnTo>
                    <a:pt x="737" y="60"/>
                  </a:lnTo>
                  <a:lnTo>
                    <a:pt x="745" y="67"/>
                  </a:lnTo>
                  <a:lnTo>
                    <a:pt x="753" y="76"/>
                  </a:lnTo>
                  <a:lnTo>
                    <a:pt x="760" y="83"/>
                  </a:lnTo>
                  <a:lnTo>
                    <a:pt x="768" y="90"/>
                  </a:lnTo>
                  <a:lnTo>
                    <a:pt x="775" y="96"/>
                  </a:lnTo>
                  <a:lnTo>
                    <a:pt x="782" y="102"/>
                  </a:lnTo>
                  <a:lnTo>
                    <a:pt x="789" y="106"/>
                  </a:lnTo>
                  <a:lnTo>
                    <a:pt x="796" y="109"/>
                  </a:lnTo>
                  <a:lnTo>
                    <a:pt x="803" y="109"/>
                  </a:lnTo>
                  <a:lnTo>
                    <a:pt x="810" y="109"/>
                  </a:lnTo>
                  <a:lnTo>
                    <a:pt x="816" y="107"/>
                  </a:lnTo>
                  <a:lnTo>
                    <a:pt x="822" y="103"/>
                  </a:lnTo>
                  <a:lnTo>
                    <a:pt x="830" y="98"/>
                  </a:lnTo>
                  <a:lnTo>
                    <a:pt x="838" y="93"/>
                  </a:lnTo>
                  <a:lnTo>
                    <a:pt x="845" y="87"/>
                  </a:lnTo>
                  <a:lnTo>
                    <a:pt x="853" y="80"/>
                  </a:lnTo>
                  <a:lnTo>
                    <a:pt x="861" y="72"/>
                  </a:lnTo>
                  <a:lnTo>
                    <a:pt x="869" y="66"/>
                  </a:lnTo>
                  <a:lnTo>
                    <a:pt x="876" y="59"/>
                  </a:lnTo>
                  <a:lnTo>
                    <a:pt x="884" y="52"/>
                  </a:lnTo>
                  <a:lnTo>
                    <a:pt x="891" y="47"/>
                  </a:lnTo>
                  <a:lnTo>
                    <a:pt x="898" y="42"/>
                  </a:lnTo>
                  <a:lnTo>
                    <a:pt x="905" y="39"/>
                  </a:lnTo>
                  <a:lnTo>
                    <a:pt x="912" y="36"/>
                  </a:lnTo>
                  <a:lnTo>
                    <a:pt x="919" y="35"/>
                  </a:lnTo>
                  <a:lnTo>
                    <a:pt x="925" y="37"/>
                  </a:lnTo>
                  <a:lnTo>
                    <a:pt x="932" y="40"/>
                  </a:lnTo>
                  <a:lnTo>
                    <a:pt x="938" y="44"/>
                  </a:lnTo>
                  <a:lnTo>
                    <a:pt x="945" y="50"/>
                  </a:lnTo>
                  <a:lnTo>
                    <a:pt x="952" y="57"/>
                  </a:lnTo>
                  <a:lnTo>
                    <a:pt x="960" y="64"/>
                  </a:lnTo>
                  <a:lnTo>
                    <a:pt x="967" y="72"/>
                  </a:lnTo>
                  <a:lnTo>
                    <a:pt x="975" y="79"/>
                  </a:lnTo>
                  <a:lnTo>
                    <a:pt x="981" y="88"/>
                  </a:lnTo>
                  <a:lnTo>
                    <a:pt x="988" y="95"/>
                  </a:lnTo>
                  <a:lnTo>
                    <a:pt x="996" y="103"/>
                  </a:lnTo>
                  <a:lnTo>
                    <a:pt x="1003" y="109"/>
                  </a:lnTo>
                  <a:lnTo>
                    <a:pt x="1009" y="114"/>
                  </a:lnTo>
                  <a:lnTo>
                    <a:pt x="1017" y="118"/>
                  </a:lnTo>
                  <a:lnTo>
                    <a:pt x="1023" y="121"/>
                  </a:lnTo>
                  <a:lnTo>
                    <a:pt x="1030" y="121"/>
                  </a:lnTo>
                  <a:lnTo>
                    <a:pt x="1035" y="120"/>
                  </a:lnTo>
                  <a:lnTo>
                    <a:pt x="1041" y="117"/>
                  </a:lnTo>
                  <a:lnTo>
                    <a:pt x="1046" y="113"/>
                  </a:lnTo>
                  <a:lnTo>
                    <a:pt x="1053" y="107"/>
                  </a:lnTo>
                  <a:lnTo>
                    <a:pt x="1057" y="101"/>
                  </a:lnTo>
                  <a:lnTo>
                    <a:pt x="1063" y="94"/>
                  </a:lnTo>
                  <a:lnTo>
                    <a:pt x="1070" y="86"/>
                  </a:lnTo>
                  <a:lnTo>
                    <a:pt x="1076" y="77"/>
                  </a:lnTo>
                  <a:lnTo>
                    <a:pt x="1080" y="70"/>
                  </a:lnTo>
                  <a:lnTo>
                    <a:pt x="1086" y="61"/>
                  </a:lnTo>
                  <a:lnTo>
                    <a:pt x="1092" y="54"/>
                  </a:lnTo>
                  <a:lnTo>
                    <a:pt x="1098" y="47"/>
                  </a:lnTo>
                  <a:lnTo>
                    <a:pt x="1103" y="42"/>
                  </a:lnTo>
                  <a:lnTo>
                    <a:pt x="1108" y="36"/>
                  </a:lnTo>
                  <a:lnTo>
                    <a:pt x="1115" y="33"/>
                  </a:lnTo>
                  <a:lnTo>
                    <a:pt x="1121" y="30"/>
                  </a:lnTo>
                  <a:lnTo>
                    <a:pt x="1126" y="31"/>
                  </a:lnTo>
                  <a:lnTo>
                    <a:pt x="1132" y="32"/>
                  </a:lnTo>
                  <a:lnTo>
                    <a:pt x="1139" y="34"/>
                  </a:lnTo>
                  <a:lnTo>
                    <a:pt x="1147" y="36"/>
                  </a:lnTo>
                  <a:lnTo>
                    <a:pt x="1155" y="41"/>
                  </a:lnTo>
                  <a:lnTo>
                    <a:pt x="1164" y="45"/>
                  </a:lnTo>
                  <a:lnTo>
                    <a:pt x="1173" y="50"/>
                  </a:lnTo>
                  <a:lnTo>
                    <a:pt x="1182" y="54"/>
                  </a:lnTo>
                  <a:lnTo>
                    <a:pt x="1189" y="60"/>
                  </a:lnTo>
                  <a:lnTo>
                    <a:pt x="1196" y="64"/>
                  </a:lnTo>
                  <a:lnTo>
                    <a:pt x="1203" y="69"/>
                  </a:lnTo>
                  <a:lnTo>
                    <a:pt x="1210" y="73"/>
                  </a:lnTo>
                  <a:lnTo>
                    <a:pt x="1214" y="77"/>
                  </a:lnTo>
                  <a:lnTo>
                    <a:pt x="1218" y="79"/>
                  </a:lnTo>
                  <a:lnTo>
                    <a:pt x="1220" y="81"/>
                  </a:lnTo>
                  <a:lnTo>
                    <a:pt x="1222" y="81"/>
                  </a:lnTo>
                </a:path>
              </a:pathLst>
            </a:custGeom>
            <a:noFill/>
            <a:ln w="31672" cap="flat" cmpd="sng">
              <a:solidFill>
                <a:schemeClr val="accent1"/>
              </a:solidFill>
              <a:prstDash val="solid"/>
              <a:round/>
              <a:headEnd type="none" w="med" len="med"/>
              <a:tailEnd type="none" w="med" len="med"/>
            </a:ln>
          </p:spPr>
          <p:txBody>
            <a:bodyPr/>
            <a:lstStyle/>
            <a:p>
              <a:endParaRPr lang="en-US" dirty="0">
                <a:solidFill>
                  <a:srgbClr val="4D4D4D"/>
                </a:solidFill>
              </a:endParaRPr>
            </a:p>
          </p:txBody>
        </p:sp>
        <p:sp>
          <p:nvSpPr>
            <p:cNvPr id="41" name="Line 34"/>
            <p:cNvSpPr>
              <a:spLocks noChangeShapeType="1"/>
            </p:cNvSpPr>
            <p:nvPr/>
          </p:nvSpPr>
          <p:spPr bwMode="auto">
            <a:xfrm>
              <a:off x="1491" y="2430"/>
              <a:ext cx="180" cy="0"/>
            </a:xfrm>
            <a:prstGeom prst="line">
              <a:avLst/>
            </a:prstGeom>
            <a:noFill/>
            <a:ln w="31672">
              <a:solidFill>
                <a:schemeClr val="accent1"/>
              </a:solidFill>
              <a:round/>
              <a:headEnd/>
              <a:tailEnd type="triangle" w="med" len="med"/>
            </a:ln>
          </p:spPr>
          <p:txBody>
            <a:bodyPr/>
            <a:lstStyle/>
            <a:p>
              <a:endParaRPr lang="en-US" dirty="0">
                <a:solidFill>
                  <a:srgbClr val="4D4D4D"/>
                </a:solidFill>
              </a:endParaRPr>
            </a:p>
          </p:txBody>
        </p:sp>
      </p:grpSp>
      <p:sp>
        <p:nvSpPr>
          <p:cNvPr id="42" name="Oval 35"/>
          <p:cNvSpPr>
            <a:spLocks noChangeArrowheads="1"/>
          </p:cNvSpPr>
          <p:nvPr/>
        </p:nvSpPr>
        <p:spPr bwMode="auto">
          <a:xfrm>
            <a:off x="1753530" y="3467708"/>
            <a:ext cx="128588" cy="128588"/>
          </a:xfrm>
          <a:prstGeom prst="ellipse">
            <a:avLst/>
          </a:prstGeom>
          <a:gradFill rotWithShape="0">
            <a:gsLst>
              <a:gs pos="0">
                <a:srgbClr val="FFFF80"/>
              </a:gs>
              <a:gs pos="100000">
                <a:srgbClr val="76763B"/>
              </a:gs>
            </a:gsLst>
            <a:path path="shape">
              <a:fillToRect l="50000" t="50000" r="50000" b="50000"/>
            </a:path>
          </a:gradFill>
          <a:ln w="31623">
            <a:solidFill>
              <a:srgbClr val="5F5F5F"/>
            </a:solidFill>
            <a:round/>
            <a:headEnd/>
            <a:tailEnd/>
          </a:ln>
        </p:spPr>
        <p:txBody>
          <a:bodyPr wrap="none" anchor="ctr"/>
          <a:lstStyle/>
          <a:p>
            <a:endParaRPr lang="en-GB" dirty="0">
              <a:solidFill>
                <a:srgbClr val="4D4D4D"/>
              </a:solidFill>
              <a:latin typeface="Calibri" pitchFamily="34" charset="0"/>
            </a:endParaRPr>
          </a:p>
        </p:txBody>
      </p:sp>
      <p:sp>
        <p:nvSpPr>
          <p:cNvPr id="46" name="Text Box 30"/>
          <p:cNvSpPr txBox="1">
            <a:spLocks noChangeArrowheads="1"/>
          </p:cNvSpPr>
          <p:nvPr/>
        </p:nvSpPr>
        <p:spPr bwMode="auto">
          <a:xfrm>
            <a:off x="1372530" y="3239108"/>
            <a:ext cx="425450" cy="379413"/>
          </a:xfrm>
          <a:prstGeom prst="rect">
            <a:avLst/>
          </a:prstGeom>
          <a:noFill/>
          <a:ln w="9525">
            <a:noFill/>
            <a:miter lim="800000"/>
            <a:headEnd/>
            <a:tailEnd/>
          </a:ln>
        </p:spPr>
        <p:txBody>
          <a:bodyPr lIns="0" tIns="0" rIns="0" bIns="0" anchor="ctr"/>
          <a:lstStyle/>
          <a:p>
            <a:pPr algn="ctr" defTabSz="0">
              <a:buNone/>
            </a:pPr>
            <a:r>
              <a:rPr lang="en-GB" sz="1800" b="1" i="0">
                <a:solidFill>
                  <a:srgbClr val="0085D5"/>
                </a:solidFill>
                <a:latin typeface="Calibri"/>
                <a:ea typeface="+mn-ea"/>
                <a:cs typeface="+mn-cs"/>
              </a:rPr>
              <a:t>E1</a:t>
            </a:r>
          </a:p>
        </p:txBody>
      </p:sp>
      <p:sp>
        <p:nvSpPr>
          <p:cNvPr id="48" name="Oval 35"/>
          <p:cNvSpPr>
            <a:spLocks noChangeArrowheads="1"/>
          </p:cNvSpPr>
          <p:nvPr/>
        </p:nvSpPr>
        <p:spPr bwMode="auto">
          <a:xfrm>
            <a:off x="4656273" y="3716067"/>
            <a:ext cx="128588" cy="128588"/>
          </a:xfrm>
          <a:prstGeom prst="ellipse">
            <a:avLst/>
          </a:prstGeom>
          <a:gradFill rotWithShape="0">
            <a:gsLst>
              <a:gs pos="0">
                <a:srgbClr val="FFFF80"/>
              </a:gs>
              <a:gs pos="100000">
                <a:srgbClr val="76763B"/>
              </a:gs>
            </a:gsLst>
            <a:path path="shape">
              <a:fillToRect l="50000" t="50000" r="50000" b="50000"/>
            </a:path>
          </a:gradFill>
          <a:ln w="31623">
            <a:solidFill>
              <a:srgbClr val="5F5F5F"/>
            </a:solidFill>
            <a:round/>
            <a:headEnd/>
            <a:tailEnd/>
          </a:ln>
        </p:spPr>
        <p:txBody>
          <a:bodyPr wrap="none" anchor="ctr"/>
          <a:lstStyle/>
          <a:p>
            <a:endParaRPr lang="en-GB" dirty="0">
              <a:solidFill>
                <a:srgbClr val="4D4D4D"/>
              </a:solidFill>
              <a:latin typeface="Calibri" pitchFamily="34" charset="0"/>
            </a:endParaRPr>
          </a:p>
        </p:txBody>
      </p:sp>
      <p:sp>
        <p:nvSpPr>
          <p:cNvPr id="43" name="Rechteck 16"/>
          <p:cNvSpPr/>
          <p:nvPr/>
        </p:nvSpPr>
        <p:spPr>
          <a:xfrm>
            <a:off x="4788001" y="5925150"/>
            <a:ext cx="1660424" cy="276999"/>
          </a:xfrm>
          <a:prstGeom prst="rect">
            <a:avLst/>
          </a:prstGeom>
        </p:spPr>
        <p:txBody>
          <a:bodyPr wrap="square" lIns="0">
            <a:spAutoFit/>
          </a:bodyPr>
          <a:lstStyle/>
          <a:p>
            <a:pPr algn="l" defTabSz="914400">
              <a:buNone/>
            </a:pPr>
            <a:r>
              <a:rPr lang="en-US" sz="1200" b="0" i="1" dirty="0" err="1">
                <a:solidFill>
                  <a:srgbClr val="4D4D4D"/>
                </a:solidFill>
                <a:latin typeface="Arial"/>
                <a:ea typeface="+mn-ea"/>
                <a:cs typeface="+mn-cs"/>
              </a:rPr>
              <a:t>详情请参见注释</a:t>
            </a:r>
            <a:endParaRPr lang="en-US" sz="1200" b="0" i="1" dirty="0">
              <a:solidFill>
                <a:srgbClr val="4D4D4D"/>
              </a:solidFill>
              <a:latin typeface="Arial"/>
              <a:ea typeface="+mn-ea"/>
              <a:cs typeface="+mn-cs"/>
            </a:endParaRPr>
          </a:p>
        </p:txBody>
      </p:sp>
    </p:spTree>
    <p:extLst>
      <p:ext uri="{BB962C8B-B14F-4D97-AF65-F5344CB8AC3E}">
        <p14:creationId xmlns:p14="http://schemas.microsoft.com/office/powerpoint/2010/main" val="27281326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repeatCount="indefinite" accel="50000" decel="50000" fill="hold" grpId="0" nodeType="clickEffect">
                                  <p:stCondLst>
                                    <p:cond delay="0"/>
                                  </p:stCondLst>
                                  <p:childTnLst>
                                    <p:animMotion origin="layout" path="M 3.33333E-6 1.11111E-6 C 0.02309 1.11111E-6 0.04236 0.01782 0.04236 0.04005 C 0.04236 0.06204 0.02309 0.08009 3.33333E-6 0.08009 C -0.02361 0.08009 -0.04219 0.06204 -0.04219 0.04005 C -0.04219 0.01782 -0.02361 1.11111E-6 3.33333E-6 1.11111E-6 Z " pathEditMode="relative" rAng="0" ptsTypes="fffff">
                                      <p:cBhvr>
                                        <p:cTn id="6" dur="3000" fill="hold"/>
                                        <p:tgtEl>
                                          <p:spTgt spid="24"/>
                                        </p:tgtEl>
                                        <p:attrNameLst>
                                          <p:attrName>ppt_x</p:attrName>
                                          <p:attrName>ppt_y</p:attrName>
                                        </p:attrNameLst>
                                      </p:cBhvr>
                                      <p:rCtr x="0" y="4005"/>
                                    </p:animMotion>
                                  </p:childTnLst>
                                </p:cTn>
                              </p:par>
                              <p:par>
                                <p:cTn id="7" presetID="1" presetClass="path" presetSubtype="0" repeatCount="indefinite" accel="50000" decel="50000" fill="hold" grpId="0" nodeType="withEffect">
                                  <p:stCondLst>
                                    <p:cond delay="0"/>
                                  </p:stCondLst>
                                  <p:childTnLst>
                                    <p:animMotion origin="layout" path="M -1.38889E-6 -2.59259E-6 C 0.0283 -2.59259E-6 0.05156 -0.01597 0.05156 -0.03541 C 0.05156 -0.05486 0.0283 -0.0706 -1.38889E-6 -0.0706 C -0.02864 -0.0706 -0.05156 -0.05486 -0.05156 -0.03541 C -0.05156 -0.01597 -0.02864 -2.59259E-6 -1.38889E-6 -2.59259E-6 Z " pathEditMode="relative" rAng="0" ptsTypes="fffff">
                                      <p:cBhvr>
                                        <p:cTn id="8" dur="2000" fill="hold"/>
                                        <p:tgtEl>
                                          <p:spTgt spid="28"/>
                                        </p:tgtEl>
                                        <p:attrNameLst>
                                          <p:attrName>ppt_x</p:attrName>
                                          <p:attrName>ppt_y</p:attrName>
                                        </p:attrNameLst>
                                      </p:cBhvr>
                                      <p:rCtr x="0" y="-3542"/>
                                    </p:animMotion>
                                  </p:childTnLst>
                                </p:cTn>
                              </p:par>
                              <p:par>
                                <p:cTn id="9" presetID="1" presetClass="path" presetSubtype="0" repeatCount="indefinite" accel="50000" decel="50000" fill="hold" grpId="0" nodeType="withEffect">
                                  <p:stCondLst>
                                    <p:cond delay="0"/>
                                  </p:stCondLst>
                                  <p:childTnLst>
                                    <p:animMotion origin="layout" path="M -0.0375 0.01111 C -0.00139 0.01111 0.02812 -0.02315 0.02812 -0.06412 C 0.02812 -0.10579 -0.00139 -0.13912 -0.0375 -0.13912 C -0.07396 -0.13912 -0.10313 -0.10579 -0.10313 -0.06412 C -0.10313 -0.02315 -0.07396 0.01111 -0.0375 0.01111 Z " pathEditMode="relative" rAng="0" ptsTypes="fffff">
                                      <p:cBhvr>
                                        <p:cTn id="10" dur="3000" fill="hold"/>
                                        <p:tgtEl>
                                          <p:spTgt spid="23"/>
                                        </p:tgtEl>
                                        <p:attrNameLst>
                                          <p:attrName>ppt_x</p:attrName>
                                          <p:attrName>ppt_y</p:attrName>
                                        </p:attrNameLst>
                                      </p:cBhvr>
                                      <p:rCtr x="0" y="-7523"/>
                                    </p:animMotion>
                                  </p:childTnLst>
                                </p:cTn>
                              </p:par>
                            </p:childTnLst>
                          </p:cTn>
                        </p:par>
                      </p:childTnLst>
                    </p:cTn>
                  </p:par>
                  <p:par>
                    <p:cTn id="11" fill="hold">
                      <p:stCondLst>
                        <p:cond delay="indefinite"/>
                      </p:stCondLst>
                      <p:childTnLst>
                        <p:par>
                          <p:cTn id="12" fill="hold">
                            <p:stCondLst>
                              <p:cond delay="0"/>
                            </p:stCondLst>
                            <p:childTnLst>
                              <p:par>
                                <p:cTn id="13" presetID="26" presetClass="emph" presetSubtype="0" repeatCount="indefinite" fill="hold" grpId="0" nodeType="clickEffect">
                                  <p:stCondLst>
                                    <p:cond delay="0"/>
                                  </p:stCondLst>
                                  <p:childTnLst>
                                    <p:animEffect transition="out" filter="fade">
                                      <p:cBhvr>
                                        <p:cTn id="14" dur="3000" tmFilter="0, 0; .2, .5; .8, .5; 1, 0"/>
                                        <p:tgtEl>
                                          <p:spTgt spid="21"/>
                                        </p:tgtEl>
                                      </p:cBhvr>
                                    </p:animEffect>
                                    <p:animScale>
                                      <p:cBhvr>
                                        <p:cTn id="15" dur="1500" autoRev="1" fill="hold"/>
                                        <p:tgtEl>
                                          <p:spTgt spid="21"/>
                                        </p:tgtEl>
                                      </p:cBhvr>
                                      <p:by x="105000" y="105000"/>
                                    </p:animScale>
                                  </p:childTnLst>
                                </p:cTn>
                              </p:par>
                              <p:par>
                                <p:cTn id="16" presetID="1"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rgbClr val="C0C0C0"/>
                                      </p:to>
                                    </p:animClr>
                                  </p:subTnLst>
                                </p:cTn>
                              </p:par>
                              <p:par>
                                <p:cTn id="18" presetID="1" presetClass="entr" presetSubtype="0" fill="hold" grpId="0" nodeType="withEffect" nodePh="1">
                                  <p:stCondLst>
                                    <p:cond delay="0"/>
                                  </p:stCondLst>
                                  <p:endCondLst>
                                    <p:cond evt="begin" delay="0">
                                      <p:tn val="18"/>
                                    </p:cond>
                                  </p:endCondLst>
                                  <p:childTnLst>
                                    <p:set>
                                      <p:cBhvr>
                                        <p:cTn id="19"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rgbClr val="C0C0C0"/>
                                      </p:to>
                                    </p:animClr>
                                  </p:sub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fade">
                                      <p:cBhvr>
                                        <p:cTn id="31" dur="500"/>
                                        <p:tgtEl>
                                          <p:spTgt spid="1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grpId="0" nodeType="clickEffect">
                                  <p:stCondLst>
                                    <p:cond delay="0"/>
                                  </p:stCondLst>
                                  <p:childTnLst>
                                    <p:animMotion origin="layout" path="M -4.72222E-6 3.33333E-6 L 0.03073 -0.13727 " pathEditMode="relative" rAng="0" ptsTypes="AA">
                                      <p:cBhvr>
                                        <p:cTn id="35" dur="2000" fill="hold"/>
                                        <p:tgtEl>
                                          <p:spTgt spid="42"/>
                                        </p:tgtEl>
                                        <p:attrNameLst>
                                          <p:attrName>ppt_x</p:attrName>
                                          <p:attrName>ppt_y</p:attrName>
                                        </p:attrNameLst>
                                      </p:cBhvr>
                                      <p:rCtr x="1528" y="-6875"/>
                                    </p:animMotion>
                                  </p:childTnLst>
                                </p:cTn>
                              </p:par>
                            </p:childTnLst>
                          </p:cTn>
                        </p:par>
                        <p:par>
                          <p:cTn id="36" fill="hold">
                            <p:stCondLst>
                              <p:cond delay="2000"/>
                            </p:stCondLst>
                            <p:childTnLst>
                              <p:par>
                                <p:cTn id="37" presetID="42" presetClass="path" presetSubtype="0" accel="50000" decel="50000" fill="hold" grpId="1" nodeType="afterEffect">
                                  <p:stCondLst>
                                    <p:cond delay="0"/>
                                  </p:stCondLst>
                                  <p:childTnLst>
                                    <p:animMotion origin="layout" path="M 0.03073 -0.13727 L 0.05903 0.05902 " pathEditMode="relative" rAng="0" ptsTypes="AA">
                                      <p:cBhvr>
                                        <p:cTn id="38" dur="2000" fill="hold"/>
                                        <p:tgtEl>
                                          <p:spTgt spid="42"/>
                                        </p:tgtEl>
                                        <p:attrNameLst>
                                          <p:attrName>ppt_x</p:attrName>
                                          <p:attrName>ppt_y</p:attrName>
                                        </p:attrNameLst>
                                      </p:cBhvr>
                                      <p:rCtr x="1406" y="9815"/>
                                    </p:animMotion>
                                  </p:childTnLst>
                                </p:cTn>
                              </p:par>
                              <p:par>
                                <p:cTn id="39" presetID="1" presetClass="entr" presetSubtype="0" fill="hold" nodeType="withEffect">
                                  <p:stCondLst>
                                    <p:cond delay="100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nodeType="withEffect">
                                  <p:stCondLst>
                                    <p:cond delay="1000"/>
                                  </p:stCondLst>
                                  <p:childTnLst>
                                    <p:set>
                                      <p:cBhvr>
                                        <p:cTn id="4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1000" fill="hold"/>
                                        <p:tgtEl>
                                          <p:spTgt spid="37"/>
                                        </p:tgtEl>
                                        <p:attrNameLst>
                                          <p:attrName>ppt_w</p:attrName>
                                        </p:attrNameLst>
                                      </p:cBhvr>
                                      <p:tavLst>
                                        <p:tav tm="0">
                                          <p:val>
                                            <p:fltVal val="0"/>
                                          </p:val>
                                        </p:tav>
                                        <p:tav tm="100000">
                                          <p:val>
                                            <p:strVal val="#ppt_w"/>
                                          </p:val>
                                        </p:tav>
                                      </p:tavLst>
                                    </p:anim>
                                    <p:anim calcmode="lin" valueType="num">
                                      <p:cBhvr>
                                        <p:cTn id="48" dur="1000" fill="hold"/>
                                        <p:tgtEl>
                                          <p:spTgt spid="37"/>
                                        </p:tgtEl>
                                        <p:attrNameLst>
                                          <p:attrName>ppt_h</p:attrName>
                                        </p:attrNameLst>
                                      </p:cBhvr>
                                      <p:tavLst>
                                        <p:tav tm="0">
                                          <p:val>
                                            <p:fltVal val="0"/>
                                          </p:val>
                                        </p:tav>
                                        <p:tav tm="100000">
                                          <p:val>
                                            <p:strVal val="#ppt_h"/>
                                          </p:val>
                                        </p:tav>
                                      </p:tavLst>
                                    </p:anim>
                                    <p:animEffect transition="in" filter="fade">
                                      <p:cBhvr>
                                        <p:cTn id="49" dur="1000"/>
                                        <p:tgtEl>
                                          <p:spTgt spid="37"/>
                                        </p:tgtEl>
                                      </p:cBhvr>
                                    </p:animEffect>
                                  </p:childTnLst>
                                </p:cTn>
                              </p:par>
                            </p:childTnLst>
                          </p:cTn>
                        </p:par>
                        <p:par>
                          <p:cTn id="50" fill="hold">
                            <p:stCondLst>
                              <p:cond delay="1000"/>
                            </p:stCondLst>
                            <p:childTnLst>
                              <p:par>
                                <p:cTn id="51" presetID="1" presetClass="entr" presetSubtype="0"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childTnLst>
                          </p:cTn>
                        </p:par>
                        <p:par>
                          <p:cTn id="53" fill="hold">
                            <p:stCondLst>
                              <p:cond delay="1000"/>
                            </p:stCondLst>
                            <p:childTnLst>
                              <p:par>
                                <p:cTn id="54" presetID="1" presetClass="entr" presetSubtype="0" fill="hold" nodeType="afterEffect">
                                  <p:stCondLst>
                                    <p:cond delay="0"/>
                                  </p:stCondLst>
                                  <p:childTnLst>
                                    <p:set>
                                      <p:cBhvr>
                                        <p:cTn id="55"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1" grpId="0" animBg="1"/>
      <p:bldP spid="23" grpId="0" animBg="1"/>
      <p:bldP spid="24" grpId="0" animBg="1"/>
      <p:bldP spid="28" grpId="0" animBg="1"/>
      <p:bldP spid="37" grpId="0" animBg="1"/>
      <p:bldP spid="42" grpId="0" animBg="1"/>
      <p:bldP spid="42" grpId="1"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1746" name="Rectangle 2"/>
          <p:cNvSpPr>
            <a:spLocks noGrp="1" noChangeArrowheads="1"/>
          </p:cNvSpPr>
          <p:nvPr>
            <p:ph type="title"/>
          </p:nvPr>
        </p:nvSpPr>
        <p:spPr/>
        <p:txBody>
          <a:bodyPr>
            <a:normAutofit fontScale="90000"/>
          </a:bodyPr>
          <a:lstStyle/>
          <a:p>
            <a:pPr algn="l" defTabSz="685800">
              <a:spcBef>
                <a:spcPts val="1"/>
              </a:spcBef>
              <a:spcAft>
                <a:spcPts val="300"/>
              </a:spcAft>
              <a:buNone/>
            </a:pPr>
            <a:r>
              <a:rPr lang="en-US" sz="3800" b="0" i="0">
                <a:solidFill>
                  <a:srgbClr val="000000"/>
                </a:solidFill>
                <a:latin typeface="Arial Narrow"/>
                <a:ea typeface="+mj-ea"/>
                <a:cs typeface="Arial Narrow"/>
              </a:rPr>
              <a:t>原子吸收光谱</a:t>
            </a:r>
            <a:br>
              <a:rPr lang="en-US" sz="3400" b="0" i="0">
                <a:solidFill>
                  <a:srgbClr val="000000"/>
                </a:solidFill>
                <a:latin typeface="Arial Narrow"/>
                <a:ea typeface="+mj-ea"/>
                <a:cs typeface="Arial Narrow"/>
              </a:rPr>
            </a:br>
            <a:r>
              <a:rPr lang="en-US" sz="2700" b="0" i="0">
                <a:solidFill>
                  <a:srgbClr val="000000"/>
                </a:solidFill>
                <a:latin typeface="Arial Narrow"/>
                <a:ea typeface="+mj-ea"/>
                <a:cs typeface="Arial Narrow"/>
              </a:rPr>
              <a:t>操作原理</a:t>
            </a:r>
          </a:p>
        </p:txBody>
      </p:sp>
      <p:grpSp>
        <p:nvGrpSpPr>
          <p:cNvPr id="14" name="Group 13"/>
          <p:cNvGrpSpPr/>
          <p:nvPr/>
        </p:nvGrpSpPr>
        <p:grpSpPr>
          <a:xfrm>
            <a:off x="0" y="6085641"/>
            <a:ext cx="619067" cy="246221"/>
            <a:chOff x="1689099" y="6028267"/>
            <a:chExt cx="1087983" cy="246221"/>
          </a:xfrm>
        </p:grpSpPr>
        <p:sp>
          <p:nvSpPr>
            <p:cNvPr id="15" name="Action Button: Custom 14">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hevron 15">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Chevron 16">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TextBox 17">
              <a:hlinkClick r:id="rId3"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sz="1000" b="1" i="0" dirty="0">
                <a:solidFill>
                  <a:srgbClr val="FFFFFF"/>
                </a:solidFill>
                <a:latin typeface="Arial"/>
                <a:ea typeface="+mn-ea"/>
                <a:cs typeface="+mn-cs"/>
              </a:endParaRPr>
            </a:p>
          </p:txBody>
        </p:sp>
      </p:grpSp>
      <p:sp>
        <p:nvSpPr>
          <p:cNvPr id="11" name="Content Placeholder 19"/>
          <p:cNvSpPr>
            <a:spLocks noGrp="1"/>
          </p:cNvSpPr>
          <p:nvPr>
            <p:ph sz="half" idx="1"/>
          </p:nvPr>
        </p:nvSpPr>
        <p:spPr>
          <a:xfrm>
            <a:off x="228600" y="1512000"/>
            <a:ext cx="4218039" cy="4672584"/>
          </a:xfrm>
        </p:spPr>
        <p:txBody>
          <a:bodyPr>
            <a:noAutofit/>
          </a:bodyPr>
          <a:lstStyle/>
          <a:p>
            <a:pPr marL="0" indent="0" algn="l" defTabSz="685800">
              <a:spcBef>
                <a:spcPts val="1400"/>
              </a:spcBef>
              <a:buNone/>
            </a:pPr>
            <a:r>
              <a:rPr lang="en-US" sz="1800" b="1" i="0" spc="-20" dirty="0" err="1">
                <a:solidFill>
                  <a:srgbClr val="000000"/>
                </a:solidFill>
                <a:latin typeface="Arial"/>
                <a:ea typeface="+mn-ea"/>
                <a:cs typeface="Arial"/>
              </a:rPr>
              <a:t>原子吸收</a:t>
            </a:r>
            <a:r>
              <a:rPr lang="en-US" sz="1800" b="1" i="0" spc="-30" dirty="0" err="1">
                <a:solidFill>
                  <a:srgbClr val="000000"/>
                </a:solidFill>
                <a:latin typeface="Arial"/>
                <a:ea typeface="+mn-ea"/>
                <a:cs typeface="Arial"/>
              </a:rPr>
              <a:t>光谱</a:t>
            </a:r>
            <a:r>
              <a:rPr lang="en-US" sz="1800" b="1" i="0" spc="-30" dirty="0">
                <a:solidFill>
                  <a:srgbClr val="000000"/>
                </a:solidFill>
                <a:latin typeface="Arial"/>
                <a:ea typeface="+mn-ea"/>
                <a:cs typeface="Arial"/>
              </a:rPr>
              <a:t> (AAS) </a:t>
            </a:r>
            <a:r>
              <a:rPr lang="en-US" sz="1800" b="0" i="0" dirty="0" err="1">
                <a:solidFill>
                  <a:srgbClr val="000000"/>
                </a:solidFill>
                <a:latin typeface="Arial"/>
                <a:ea typeface="+mn-ea"/>
                <a:cs typeface="Arial"/>
              </a:rPr>
              <a:t>技术以以下事实为依据：原子化的元素将吸收具有特征波长的光，以使其由基态跃迁至激发态</a:t>
            </a:r>
            <a:r>
              <a:rPr lang="en-US" sz="1800" b="0" i="0" dirty="0">
                <a:solidFill>
                  <a:srgbClr val="000000"/>
                </a:solidFill>
                <a:latin typeface="Arial"/>
                <a:ea typeface="+mn-ea"/>
                <a:cs typeface="Arial"/>
              </a:rPr>
              <a:t>。</a:t>
            </a:r>
          </a:p>
          <a:p>
            <a:pPr marL="0" indent="0" algn="l" defTabSz="685800">
              <a:spcBef>
                <a:spcPts val="1400"/>
              </a:spcBef>
              <a:buNone/>
            </a:pPr>
            <a:r>
              <a:rPr lang="en-US" sz="1800" b="0" i="0" dirty="0" err="1">
                <a:solidFill>
                  <a:srgbClr val="000000"/>
                </a:solidFill>
                <a:latin typeface="Arial"/>
                <a:ea typeface="+mn-ea"/>
                <a:cs typeface="Arial"/>
              </a:rPr>
              <a:t>吸收的光能量与光路中的分析物原子数量成正比</a:t>
            </a:r>
            <a:r>
              <a:rPr lang="en-US" sz="1800" b="0" i="0" dirty="0">
                <a:solidFill>
                  <a:srgbClr val="000000"/>
                </a:solidFill>
                <a:latin typeface="Arial"/>
                <a:ea typeface="+mn-ea"/>
                <a:cs typeface="Arial"/>
              </a:rPr>
              <a:t>。 </a:t>
            </a:r>
          </a:p>
          <a:p>
            <a:r>
              <a:rPr lang="zh-CN" altLang="en-US" sz="1800" spc="-20" dirty="0">
                <a:solidFill>
                  <a:srgbClr val="000000"/>
                </a:solidFill>
                <a:cs typeface="Arial"/>
              </a:rPr>
              <a:t>该项技术</a:t>
            </a:r>
            <a:r>
              <a:rPr lang="en-US" sz="1800" b="0" i="0" spc="-20" dirty="0" err="1">
                <a:solidFill>
                  <a:srgbClr val="000000"/>
                </a:solidFill>
                <a:latin typeface="Arial"/>
                <a:ea typeface="+mn-ea"/>
                <a:cs typeface="Arial"/>
              </a:rPr>
              <a:t>通过将已知浓度分析物原子引入光路并以吸收量对浓度绘制曲线的方法对此项技术进行校准</a:t>
            </a:r>
            <a:r>
              <a:rPr lang="en-US" sz="1800" b="0" i="0" dirty="0">
                <a:solidFill>
                  <a:srgbClr val="000000"/>
                </a:solidFill>
                <a:latin typeface="Arial"/>
                <a:ea typeface="+mn-ea"/>
                <a:cs typeface="Arial"/>
              </a:rPr>
              <a:t>。</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9497" y="1613225"/>
            <a:ext cx="3840000" cy="2880000"/>
          </a:xfrm>
          <a:prstGeom prst="rect">
            <a:avLst/>
          </a:prstGeom>
        </p:spPr>
      </p:pic>
    </p:spTree>
    <p:extLst>
      <p:ext uri="{BB962C8B-B14F-4D97-AF65-F5344CB8AC3E}">
        <p14:creationId xmlns:p14="http://schemas.microsoft.com/office/powerpoint/2010/main" val="3219683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1746" name="Rectangle 2"/>
          <p:cNvSpPr>
            <a:spLocks noGrp="1" noChangeArrowheads="1"/>
          </p:cNvSpPr>
          <p:nvPr>
            <p:ph type="title"/>
          </p:nvPr>
        </p:nvSpPr>
        <p:spPr/>
        <p:txBody>
          <a:bodyPr>
            <a:normAutofit fontScale="90000"/>
          </a:bodyPr>
          <a:lstStyle/>
          <a:p>
            <a:pPr algn="l" defTabSz="685800">
              <a:spcBef>
                <a:spcPts val="1"/>
              </a:spcBef>
              <a:spcAft>
                <a:spcPts val="300"/>
              </a:spcAft>
              <a:buNone/>
            </a:pPr>
            <a:r>
              <a:rPr lang="en-US" sz="3800" b="0" i="0">
                <a:solidFill>
                  <a:srgbClr val="000000"/>
                </a:solidFill>
                <a:latin typeface="Arial Narrow"/>
                <a:ea typeface="+mj-ea"/>
                <a:cs typeface="Arial Narrow"/>
              </a:rPr>
              <a:t>原子吸收光谱</a:t>
            </a:r>
            <a:br>
              <a:rPr lang="en-US" sz="3400" b="0" i="0">
                <a:solidFill>
                  <a:srgbClr val="000000"/>
                </a:solidFill>
                <a:latin typeface="Arial Narrow"/>
                <a:ea typeface="+mj-ea"/>
                <a:cs typeface="Arial Narrow"/>
              </a:rPr>
            </a:br>
            <a:r>
              <a:rPr lang="en-US" sz="3100" b="0" i="0">
                <a:solidFill>
                  <a:srgbClr val="000000"/>
                </a:solidFill>
                <a:latin typeface="Arial Narrow"/>
                <a:ea typeface="+mj-ea"/>
                <a:cs typeface="Arial Narrow"/>
              </a:rPr>
              <a:t>常规设置</a:t>
            </a:r>
          </a:p>
        </p:txBody>
      </p:sp>
      <p:sp>
        <p:nvSpPr>
          <p:cNvPr id="20" name="Content Placeholder 19"/>
          <p:cNvSpPr>
            <a:spLocks noGrp="1"/>
          </p:cNvSpPr>
          <p:nvPr>
            <p:ph idx="1"/>
          </p:nvPr>
        </p:nvSpPr>
        <p:spPr>
          <a:xfrm>
            <a:off x="230400" y="3600000"/>
            <a:ext cx="8355331" cy="2171700"/>
          </a:xfrm>
        </p:spPr>
        <p:txBody>
          <a:bodyPr>
            <a:normAutofit/>
          </a:bodyPr>
          <a:lstStyle/>
          <a:p>
            <a:pPr marL="230400" indent="-230400">
              <a:spcBef>
                <a:spcPts val="700"/>
              </a:spcBef>
              <a:buClr>
                <a:srgbClr val="000000"/>
              </a:buClr>
              <a:buFont typeface="Arial" panose="020B0604020202020204" pitchFamily="34" charset="0"/>
              <a:buChar char="•"/>
            </a:pPr>
            <a:r>
              <a:rPr lang="en-US" sz="2000" dirty="0"/>
              <a:t> </a:t>
            </a:r>
            <a:r>
              <a:rPr lang="en-US" sz="2000" dirty="0" err="1"/>
              <a:t>灯发射具有目标元素特征波长的光</a:t>
            </a:r>
            <a:endParaRPr lang="en-US" sz="2000" dirty="0"/>
          </a:p>
          <a:p>
            <a:pPr marL="230400" indent="-230400">
              <a:spcBef>
                <a:spcPts val="700"/>
              </a:spcBef>
              <a:buClr>
                <a:srgbClr val="000000"/>
              </a:buClr>
              <a:buFont typeface="Arial" panose="020B0604020202020204" pitchFamily="34" charset="0"/>
              <a:buChar char="•"/>
            </a:pPr>
            <a:r>
              <a:rPr lang="en-US" sz="2000" dirty="0"/>
              <a:t> </a:t>
            </a:r>
            <a:r>
              <a:rPr lang="en-US" sz="2000" dirty="0" err="1"/>
              <a:t>原子化器将液态样品转化为自由原子，这些原子从</a:t>
            </a:r>
            <a:r>
              <a:rPr lang="zh-CN" altLang="en-US" sz="2000" dirty="0"/>
              <a:t>灯</a:t>
            </a:r>
            <a:r>
              <a:rPr lang="en-US" sz="2000" dirty="0" err="1"/>
              <a:t>中吸收能量</a:t>
            </a:r>
            <a:endParaRPr lang="en-US" sz="2000" dirty="0"/>
          </a:p>
          <a:p>
            <a:pPr marL="230400" indent="-230400">
              <a:spcBef>
                <a:spcPts val="700"/>
              </a:spcBef>
              <a:buClr>
                <a:srgbClr val="000000"/>
              </a:buClr>
              <a:buFont typeface="Arial" panose="020B0604020202020204" pitchFamily="34" charset="0"/>
              <a:buChar char="•"/>
            </a:pPr>
            <a:r>
              <a:rPr lang="en-US" sz="2000" dirty="0" err="1"/>
              <a:t>单色器选择用于测量的波长</a:t>
            </a:r>
            <a:endParaRPr lang="en-US" sz="2000" dirty="0"/>
          </a:p>
          <a:p>
            <a:pPr marL="230400" indent="-230400">
              <a:spcBef>
                <a:spcPts val="700"/>
              </a:spcBef>
              <a:buClr>
                <a:srgbClr val="000000"/>
              </a:buClr>
              <a:buFont typeface="Arial" panose="020B0604020202020204" pitchFamily="34" charset="0"/>
              <a:buChar char="•"/>
            </a:pPr>
            <a:r>
              <a:rPr lang="en-US" sz="2000" dirty="0" err="1"/>
              <a:t>检测器测量自由</a:t>
            </a:r>
            <a:r>
              <a:rPr lang="zh-CN" altLang="en-US" sz="2000" dirty="0"/>
              <a:t>原子</a:t>
            </a:r>
            <a:r>
              <a:rPr lang="en-US" sz="2000" dirty="0" err="1"/>
              <a:t>吸收的光</a:t>
            </a:r>
            <a:endParaRPr lang="en-US" sz="2000" dirty="0"/>
          </a:p>
        </p:txBody>
      </p:sp>
      <p:grpSp>
        <p:nvGrpSpPr>
          <p:cNvPr id="14" name="Group 13"/>
          <p:cNvGrpSpPr/>
          <p:nvPr/>
        </p:nvGrpSpPr>
        <p:grpSpPr>
          <a:xfrm>
            <a:off x="0" y="6085641"/>
            <a:ext cx="619067" cy="246221"/>
            <a:chOff x="1689099" y="6028267"/>
            <a:chExt cx="1087983" cy="246221"/>
          </a:xfrm>
        </p:grpSpPr>
        <p:sp>
          <p:nvSpPr>
            <p:cNvPr id="15" name="Action Button: Custom 14">
              <a:hlinkClick r:id="rId3" action="ppaction://hlinksldjump"/>
            </p:cNvPr>
            <p:cNvSpPr/>
            <p:nvPr/>
          </p:nvSpPr>
          <p:spPr>
            <a:xfrm>
              <a:off x="1689099" y="6045200"/>
              <a:ext cx="1077412" cy="226568"/>
            </a:xfrm>
            <a:prstGeom prst="actionButtonBlank">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hevron 15">
              <a:hlinkClick r:id="rId3" action="ppaction://hlinksldjump"/>
            </p:cNvPr>
            <p:cNvSpPr/>
            <p:nvPr/>
          </p:nvSpPr>
          <p:spPr>
            <a:xfrm flipH="1">
              <a:off x="1735669" y="6045200"/>
              <a:ext cx="942975" cy="2286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Chevron 16">
              <a:hlinkClick r:id="rId3" action="ppaction://hlinksldjump"/>
            </p:cNvPr>
            <p:cNvSpPr/>
            <p:nvPr/>
          </p:nvSpPr>
          <p:spPr>
            <a:xfrm flipH="1">
              <a:off x="1778000" y="6045200"/>
              <a:ext cx="988016" cy="228600"/>
            </a:xfrm>
            <a:prstGeom prst="chevr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TextBox 17">
              <a:hlinkClick r:id="rId3" action="ppaction://hlinksldjump"/>
            </p:cNvPr>
            <p:cNvSpPr txBox="1"/>
            <p:nvPr/>
          </p:nvSpPr>
          <p:spPr>
            <a:xfrm>
              <a:off x="1811882" y="6028267"/>
              <a:ext cx="965200" cy="246221"/>
            </a:xfrm>
            <a:prstGeom prst="rect">
              <a:avLst/>
            </a:prstGeom>
            <a:noFill/>
          </p:spPr>
          <p:txBody>
            <a:bodyPr wrap="square" rtlCol="0">
              <a:spAutoFit/>
            </a:bodyPr>
            <a:lstStyle/>
            <a:p>
              <a:r>
                <a:rPr lang="zh-CN" altLang="en-US" sz="1000" b="1" dirty="0">
                  <a:solidFill>
                    <a:srgbClr val="FFFFFF"/>
                  </a:solidFill>
                </a:rPr>
                <a:t>目录</a:t>
              </a:r>
              <a:endParaRPr lang="en-US" sz="1000" b="1" i="0" dirty="0">
                <a:solidFill>
                  <a:srgbClr val="FFFFFF"/>
                </a:solidFill>
                <a:latin typeface="Arial"/>
                <a:ea typeface="+mn-ea"/>
                <a:cs typeface="+mn-cs"/>
              </a:endParaRPr>
            </a:p>
          </p:txBody>
        </p:sp>
      </p:grpSp>
      <p:grpSp>
        <p:nvGrpSpPr>
          <p:cNvPr id="2" name="Gruppieren 1"/>
          <p:cNvGrpSpPr/>
          <p:nvPr/>
        </p:nvGrpSpPr>
        <p:grpSpPr>
          <a:xfrm>
            <a:off x="228600" y="1764898"/>
            <a:ext cx="8686800" cy="1205344"/>
            <a:chOff x="228600" y="1944986"/>
            <a:chExt cx="8686800" cy="1205344"/>
          </a:xfrm>
        </p:grpSpPr>
        <p:grpSp>
          <p:nvGrpSpPr>
            <p:cNvPr id="19" name="Group 18"/>
            <p:cNvGrpSpPr/>
            <p:nvPr/>
          </p:nvGrpSpPr>
          <p:grpSpPr>
            <a:xfrm>
              <a:off x="228600" y="1944986"/>
              <a:ext cx="8686800" cy="1205344"/>
              <a:chOff x="1161819" y="2128926"/>
              <a:chExt cx="6090642" cy="702766"/>
            </a:xfrm>
          </p:grpSpPr>
          <p:sp>
            <p:nvSpPr>
              <p:cNvPr id="21" name="Freeform 20"/>
              <p:cNvSpPr/>
              <p:nvPr/>
            </p:nvSpPr>
            <p:spPr>
              <a:xfrm>
                <a:off x="1161819" y="2128926"/>
                <a:ext cx="1171277" cy="702766"/>
              </a:xfrm>
              <a:custGeom>
                <a:avLst/>
                <a:gdLst>
                  <a:gd name="connsiteX0" fmla="*/ 0 w 1171277"/>
                  <a:gd name="connsiteY0" fmla="*/ 70277 h 702766"/>
                  <a:gd name="connsiteX1" fmla="*/ 70277 w 1171277"/>
                  <a:gd name="connsiteY1" fmla="*/ 0 h 702766"/>
                  <a:gd name="connsiteX2" fmla="*/ 1101000 w 1171277"/>
                  <a:gd name="connsiteY2" fmla="*/ 0 h 702766"/>
                  <a:gd name="connsiteX3" fmla="*/ 1171277 w 1171277"/>
                  <a:gd name="connsiteY3" fmla="*/ 70277 h 702766"/>
                  <a:gd name="connsiteX4" fmla="*/ 1171277 w 1171277"/>
                  <a:gd name="connsiteY4" fmla="*/ 632489 h 702766"/>
                  <a:gd name="connsiteX5" fmla="*/ 1101000 w 1171277"/>
                  <a:gd name="connsiteY5" fmla="*/ 702766 h 702766"/>
                  <a:gd name="connsiteX6" fmla="*/ 70277 w 1171277"/>
                  <a:gd name="connsiteY6" fmla="*/ 702766 h 702766"/>
                  <a:gd name="connsiteX7" fmla="*/ 0 w 1171277"/>
                  <a:gd name="connsiteY7" fmla="*/ 632489 h 702766"/>
                  <a:gd name="connsiteX8" fmla="*/ 0 w 1171277"/>
                  <a:gd name="connsiteY8" fmla="*/ 70277 h 7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702766">
                    <a:moveTo>
                      <a:pt x="0" y="70277"/>
                    </a:moveTo>
                    <a:cubicBezTo>
                      <a:pt x="0" y="31464"/>
                      <a:pt x="31464" y="0"/>
                      <a:pt x="70277" y="0"/>
                    </a:cubicBezTo>
                    <a:lnTo>
                      <a:pt x="1101000" y="0"/>
                    </a:lnTo>
                    <a:cubicBezTo>
                      <a:pt x="1139813" y="0"/>
                      <a:pt x="1171277" y="31464"/>
                      <a:pt x="1171277" y="70277"/>
                    </a:cubicBezTo>
                    <a:lnTo>
                      <a:pt x="1171277" y="632489"/>
                    </a:lnTo>
                    <a:cubicBezTo>
                      <a:pt x="1171277" y="671302"/>
                      <a:pt x="1139813" y="702766"/>
                      <a:pt x="1101000" y="702766"/>
                    </a:cubicBezTo>
                    <a:lnTo>
                      <a:pt x="70277" y="702766"/>
                    </a:lnTo>
                    <a:cubicBezTo>
                      <a:pt x="31464" y="702766"/>
                      <a:pt x="0" y="671302"/>
                      <a:pt x="0" y="632489"/>
                    </a:cubicBezTo>
                    <a:lnTo>
                      <a:pt x="0" y="70277"/>
                    </a:lnTo>
                    <a:close/>
                  </a:path>
                </a:pathLst>
              </a:cu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1543" tIns="81543" rIns="81543" bIns="504000" numCol="1" spcCol="1270" anchor="b" anchorCtr="0">
                <a:noAutofit/>
              </a:bodyPr>
              <a:lstStyle/>
              <a:p>
                <a:pPr algn="ctr" defTabSz="0">
                  <a:lnSpc>
                    <a:spcPct val="90000"/>
                  </a:lnSpc>
                  <a:spcBef>
                    <a:spcPts val="1"/>
                  </a:spcBef>
                  <a:spcAft>
                    <a:spcPts val="1"/>
                  </a:spcAft>
                  <a:buNone/>
                </a:pPr>
                <a:r>
                  <a:rPr lang="en-US" sz="1800" b="1" i="0">
                    <a:solidFill>
                      <a:schemeClr val="lt1"/>
                    </a:solidFill>
                    <a:latin typeface="Arial"/>
                    <a:ea typeface="+mn-ea"/>
                    <a:cs typeface="+mn-cs"/>
                  </a:rPr>
                  <a:t>灯</a:t>
                </a:r>
              </a:p>
            </p:txBody>
          </p:sp>
          <p:sp>
            <p:nvSpPr>
              <p:cNvPr id="23" name="Freeform 22"/>
              <p:cNvSpPr/>
              <p:nvPr/>
            </p:nvSpPr>
            <p:spPr>
              <a:xfrm>
                <a:off x="2801608" y="2128926"/>
                <a:ext cx="1171277" cy="702766"/>
              </a:xfrm>
              <a:custGeom>
                <a:avLst/>
                <a:gdLst>
                  <a:gd name="connsiteX0" fmla="*/ 0 w 1171277"/>
                  <a:gd name="connsiteY0" fmla="*/ 70277 h 702766"/>
                  <a:gd name="connsiteX1" fmla="*/ 70277 w 1171277"/>
                  <a:gd name="connsiteY1" fmla="*/ 0 h 702766"/>
                  <a:gd name="connsiteX2" fmla="*/ 1101000 w 1171277"/>
                  <a:gd name="connsiteY2" fmla="*/ 0 h 702766"/>
                  <a:gd name="connsiteX3" fmla="*/ 1171277 w 1171277"/>
                  <a:gd name="connsiteY3" fmla="*/ 70277 h 702766"/>
                  <a:gd name="connsiteX4" fmla="*/ 1171277 w 1171277"/>
                  <a:gd name="connsiteY4" fmla="*/ 632489 h 702766"/>
                  <a:gd name="connsiteX5" fmla="*/ 1101000 w 1171277"/>
                  <a:gd name="connsiteY5" fmla="*/ 702766 h 702766"/>
                  <a:gd name="connsiteX6" fmla="*/ 70277 w 1171277"/>
                  <a:gd name="connsiteY6" fmla="*/ 702766 h 702766"/>
                  <a:gd name="connsiteX7" fmla="*/ 0 w 1171277"/>
                  <a:gd name="connsiteY7" fmla="*/ 632489 h 702766"/>
                  <a:gd name="connsiteX8" fmla="*/ 0 w 1171277"/>
                  <a:gd name="connsiteY8" fmla="*/ 70277 h 7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702766">
                    <a:moveTo>
                      <a:pt x="0" y="70277"/>
                    </a:moveTo>
                    <a:cubicBezTo>
                      <a:pt x="0" y="31464"/>
                      <a:pt x="31464" y="0"/>
                      <a:pt x="70277" y="0"/>
                    </a:cubicBezTo>
                    <a:lnTo>
                      <a:pt x="1101000" y="0"/>
                    </a:lnTo>
                    <a:cubicBezTo>
                      <a:pt x="1139813" y="0"/>
                      <a:pt x="1171277" y="31464"/>
                      <a:pt x="1171277" y="70277"/>
                    </a:cubicBezTo>
                    <a:lnTo>
                      <a:pt x="1171277" y="632489"/>
                    </a:lnTo>
                    <a:cubicBezTo>
                      <a:pt x="1171277" y="671302"/>
                      <a:pt x="1139813" y="702766"/>
                      <a:pt x="1101000" y="702766"/>
                    </a:cubicBezTo>
                    <a:lnTo>
                      <a:pt x="70277" y="702766"/>
                    </a:lnTo>
                    <a:cubicBezTo>
                      <a:pt x="31464" y="702766"/>
                      <a:pt x="0" y="671302"/>
                      <a:pt x="0" y="632489"/>
                    </a:cubicBezTo>
                    <a:lnTo>
                      <a:pt x="0" y="70277"/>
                    </a:lnTo>
                    <a:close/>
                  </a:path>
                </a:pathLst>
              </a:cu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1543" tIns="81543" rIns="81543" bIns="504000" numCol="1" spcCol="1270" anchor="b" anchorCtr="0">
                <a:noAutofit/>
              </a:bodyPr>
              <a:lstStyle/>
              <a:p>
                <a:pPr algn="ctr" defTabSz="0">
                  <a:lnSpc>
                    <a:spcPct val="90000"/>
                  </a:lnSpc>
                  <a:spcBef>
                    <a:spcPts val="1"/>
                  </a:spcBef>
                  <a:spcAft>
                    <a:spcPts val="1"/>
                  </a:spcAft>
                  <a:buNone/>
                </a:pPr>
                <a:r>
                  <a:rPr lang="en-US" sz="1800" b="1" i="0">
                    <a:solidFill>
                      <a:schemeClr val="lt1"/>
                    </a:solidFill>
                    <a:latin typeface="Arial"/>
                    <a:ea typeface="+mn-ea"/>
                    <a:cs typeface="+mn-cs"/>
                  </a:rPr>
                  <a:t>原子化器</a:t>
                </a:r>
              </a:p>
            </p:txBody>
          </p:sp>
          <p:sp>
            <p:nvSpPr>
              <p:cNvPr id="25" name="Freeform 24"/>
              <p:cNvSpPr/>
              <p:nvPr/>
            </p:nvSpPr>
            <p:spPr>
              <a:xfrm>
                <a:off x="4441396" y="2128926"/>
                <a:ext cx="1171277" cy="702766"/>
              </a:xfrm>
              <a:custGeom>
                <a:avLst/>
                <a:gdLst>
                  <a:gd name="connsiteX0" fmla="*/ 0 w 1171277"/>
                  <a:gd name="connsiteY0" fmla="*/ 70277 h 702766"/>
                  <a:gd name="connsiteX1" fmla="*/ 70277 w 1171277"/>
                  <a:gd name="connsiteY1" fmla="*/ 0 h 702766"/>
                  <a:gd name="connsiteX2" fmla="*/ 1101000 w 1171277"/>
                  <a:gd name="connsiteY2" fmla="*/ 0 h 702766"/>
                  <a:gd name="connsiteX3" fmla="*/ 1171277 w 1171277"/>
                  <a:gd name="connsiteY3" fmla="*/ 70277 h 702766"/>
                  <a:gd name="connsiteX4" fmla="*/ 1171277 w 1171277"/>
                  <a:gd name="connsiteY4" fmla="*/ 632489 h 702766"/>
                  <a:gd name="connsiteX5" fmla="*/ 1101000 w 1171277"/>
                  <a:gd name="connsiteY5" fmla="*/ 702766 h 702766"/>
                  <a:gd name="connsiteX6" fmla="*/ 70277 w 1171277"/>
                  <a:gd name="connsiteY6" fmla="*/ 702766 h 702766"/>
                  <a:gd name="connsiteX7" fmla="*/ 0 w 1171277"/>
                  <a:gd name="connsiteY7" fmla="*/ 632489 h 702766"/>
                  <a:gd name="connsiteX8" fmla="*/ 0 w 1171277"/>
                  <a:gd name="connsiteY8" fmla="*/ 70277 h 7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702766">
                    <a:moveTo>
                      <a:pt x="0" y="70277"/>
                    </a:moveTo>
                    <a:cubicBezTo>
                      <a:pt x="0" y="31464"/>
                      <a:pt x="31464" y="0"/>
                      <a:pt x="70277" y="0"/>
                    </a:cubicBezTo>
                    <a:lnTo>
                      <a:pt x="1101000" y="0"/>
                    </a:lnTo>
                    <a:cubicBezTo>
                      <a:pt x="1139813" y="0"/>
                      <a:pt x="1171277" y="31464"/>
                      <a:pt x="1171277" y="70277"/>
                    </a:cubicBezTo>
                    <a:lnTo>
                      <a:pt x="1171277" y="632489"/>
                    </a:lnTo>
                    <a:cubicBezTo>
                      <a:pt x="1171277" y="671302"/>
                      <a:pt x="1139813" y="702766"/>
                      <a:pt x="1101000" y="702766"/>
                    </a:cubicBezTo>
                    <a:lnTo>
                      <a:pt x="70277" y="702766"/>
                    </a:lnTo>
                    <a:cubicBezTo>
                      <a:pt x="31464" y="702766"/>
                      <a:pt x="0" y="671302"/>
                      <a:pt x="0" y="632489"/>
                    </a:cubicBezTo>
                    <a:lnTo>
                      <a:pt x="0" y="70277"/>
                    </a:lnTo>
                    <a:close/>
                  </a:path>
                </a:pathLst>
              </a:cu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52000" tIns="81543" rIns="81543" bIns="504000" numCol="1" spcCol="1270" anchor="b" anchorCtr="0">
                <a:noAutofit/>
              </a:bodyPr>
              <a:lstStyle/>
              <a:p>
                <a:pPr algn="l" defTabSz="0">
                  <a:lnSpc>
                    <a:spcPct val="90000"/>
                  </a:lnSpc>
                  <a:spcBef>
                    <a:spcPts val="1"/>
                  </a:spcBef>
                  <a:spcAft>
                    <a:spcPts val="1"/>
                  </a:spcAft>
                  <a:buNone/>
                </a:pPr>
                <a:r>
                  <a:rPr lang="en-US" sz="1800" b="1" i="0" dirty="0" err="1">
                    <a:solidFill>
                      <a:schemeClr val="lt1"/>
                    </a:solidFill>
                    <a:latin typeface="Arial"/>
                    <a:ea typeface="+mn-ea"/>
                    <a:cs typeface="+mn-cs"/>
                  </a:rPr>
                  <a:t>单色器</a:t>
                </a:r>
                <a:endParaRPr lang="en-US" sz="1800" b="1" i="0" dirty="0">
                  <a:solidFill>
                    <a:schemeClr val="lt1"/>
                  </a:solidFill>
                  <a:latin typeface="Arial"/>
                  <a:ea typeface="+mn-ea"/>
                  <a:cs typeface="+mn-cs"/>
                </a:endParaRPr>
              </a:p>
            </p:txBody>
          </p:sp>
          <p:sp>
            <p:nvSpPr>
              <p:cNvPr id="27" name="Freeform 26"/>
              <p:cNvSpPr/>
              <p:nvPr/>
            </p:nvSpPr>
            <p:spPr>
              <a:xfrm>
                <a:off x="6081184" y="2128926"/>
                <a:ext cx="1171277" cy="702766"/>
              </a:xfrm>
              <a:custGeom>
                <a:avLst/>
                <a:gdLst>
                  <a:gd name="connsiteX0" fmla="*/ 0 w 1171277"/>
                  <a:gd name="connsiteY0" fmla="*/ 70277 h 702766"/>
                  <a:gd name="connsiteX1" fmla="*/ 70277 w 1171277"/>
                  <a:gd name="connsiteY1" fmla="*/ 0 h 702766"/>
                  <a:gd name="connsiteX2" fmla="*/ 1101000 w 1171277"/>
                  <a:gd name="connsiteY2" fmla="*/ 0 h 702766"/>
                  <a:gd name="connsiteX3" fmla="*/ 1171277 w 1171277"/>
                  <a:gd name="connsiteY3" fmla="*/ 70277 h 702766"/>
                  <a:gd name="connsiteX4" fmla="*/ 1171277 w 1171277"/>
                  <a:gd name="connsiteY4" fmla="*/ 632489 h 702766"/>
                  <a:gd name="connsiteX5" fmla="*/ 1101000 w 1171277"/>
                  <a:gd name="connsiteY5" fmla="*/ 702766 h 702766"/>
                  <a:gd name="connsiteX6" fmla="*/ 70277 w 1171277"/>
                  <a:gd name="connsiteY6" fmla="*/ 702766 h 702766"/>
                  <a:gd name="connsiteX7" fmla="*/ 0 w 1171277"/>
                  <a:gd name="connsiteY7" fmla="*/ 632489 h 702766"/>
                  <a:gd name="connsiteX8" fmla="*/ 0 w 1171277"/>
                  <a:gd name="connsiteY8" fmla="*/ 70277 h 70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277" h="702766">
                    <a:moveTo>
                      <a:pt x="0" y="70277"/>
                    </a:moveTo>
                    <a:cubicBezTo>
                      <a:pt x="0" y="31464"/>
                      <a:pt x="31464" y="0"/>
                      <a:pt x="70277" y="0"/>
                    </a:cubicBezTo>
                    <a:lnTo>
                      <a:pt x="1101000" y="0"/>
                    </a:lnTo>
                    <a:cubicBezTo>
                      <a:pt x="1139813" y="0"/>
                      <a:pt x="1171277" y="31464"/>
                      <a:pt x="1171277" y="70277"/>
                    </a:cubicBezTo>
                    <a:lnTo>
                      <a:pt x="1171277" y="632489"/>
                    </a:lnTo>
                    <a:cubicBezTo>
                      <a:pt x="1171277" y="671302"/>
                      <a:pt x="1139813" y="702766"/>
                      <a:pt x="1101000" y="702766"/>
                    </a:cubicBezTo>
                    <a:lnTo>
                      <a:pt x="70277" y="702766"/>
                    </a:lnTo>
                    <a:cubicBezTo>
                      <a:pt x="31464" y="702766"/>
                      <a:pt x="0" y="671302"/>
                      <a:pt x="0" y="632489"/>
                    </a:cubicBezTo>
                    <a:lnTo>
                      <a:pt x="0" y="70277"/>
                    </a:lnTo>
                    <a:close/>
                  </a:path>
                </a:pathLst>
              </a:custGeom>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81543" tIns="81543" rIns="81543" bIns="504000" numCol="1" spcCol="1270" anchor="b" anchorCtr="0">
                <a:noAutofit/>
              </a:bodyPr>
              <a:lstStyle/>
              <a:p>
                <a:pPr algn="ctr" defTabSz="0">
                  <a:lnSpc>
                    <a:spcPct val="90000"/>
                  </a:lnSpc>
                  <a:spcBef>
                    <a:spcPts val="1"/>
                  </a:spcBef>
                  <a:spcAft>
                    <a:spcPts val="1"/>
                  </a:spcAft>
                  <a:buNone/>
                </a:pPr>
                <a:r>
                  <a:rPr lang="en-US" sz="1800" b="1" i="0">
                    <a:solidFill>
                      <a:schemeClr val="lt1"/>
                    </a:solidFill>
                    <a:latin typeface="Arial"/>
                    <a:ea typeface="+mn-ea"/>
                    <a:cs typeface="+mn-cs"/>
                  </a:rPr>
                  <a:t>检测器</a:t>
                </a:r>
              </a:p>
            </p:txBody>
          </p:sp>
        </p:grpSp>
        <p:sp>
          <p:nvSpPr>
            <p:cNvPr id="28" name="Eingekerbter Richtungspfeil 27"/>
            <p:cNvSpPr/>
            <p:nvPr/>
          </p:nvSpPr>
          <p:spPr>
            <a:xfrm>
              <a:off x="1994190" y="2393702"/>
              <a:ext cx="478110" cy="326002"/>
            </a:xfrm>
            <a:prstGeom prst="chevron">
              <a:avLst>
                <a:gd name="adj" fmla="val 3461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0" name="Eingekerbter Richtungspfeil 29"/>
            <p:cNvSpPr/>
            <p:nvPr/>
          </p:nvSpPr>
          <p:spPr>
            <a:xfrm>
              <a:off x="4335517" y="2393702"/>
              <a:ext cx="478110" cy="326002"/>
            </a:xfrm>
            <a:prstGeom prst="chevron">
              <a:avLst>
                <a:gd name="adj" fmla="val 34615"/>
              </a:avLst>
            </a:prstGeom>
            <a:solidFill>
              <a:srgbClr val="7EA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1" name="Eingekerbter Richtungspfeil 30"/>
            <p:cNvSpPr/>
            <p:nvPr/>
          </p:nvSpPr>
          <p:spPr>
            <a:xfrm>
              <a:off x="6676575" y="2393702"/>
              <a:ext cx="478110" cy="326002"/>
            </a:xfrm>
            <a:prstGeom prst="chevron">
              <a:avLst>
                <a:gd name="adj" fmla="val 3461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Tree>
    <p:extLst>
      <p:ext uri="{BB962C8B-B14F-4D97-AF65-F5344CB8AC3E}">
        <p14:creationId xmlns:p14="http://schemas.microsoft.com/office/powerpoint/2010/main" val="29454375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maerwine\LOCALS~1\Temp\articulate\presenter\imgtemp\pzKzUJlk_files\slide0001_image001.jpg"/>
</p:tagLst>
</file>

<file path=ppt/theme/theme1.xml><?xml version="1.0" encoding="utf-8"?>
<a:theme xmlns:a="http://schemas.openxmlformats.org/drawingml/2006/main" name="Agilent 4x3 Format">
  <a:themeElements>
    <a:clrScheme name="AGILENT COLORS">
      <a:dk1>
        <a:srgbClr val="4D4D4D"/>
      </a:dk1>
      <a:lt1>
        <a:srgbClr val="FFFFFF"/>
      </a:lt1>
      <a:dk2>
        <a:srgbClr val="000000"/>
      </a:dk2>
      <a:lt2>
        <a:srgbClr val="FFFFFF"/>
      </a:lt2>
      <a:accent1>
        <a:srgbClr val="0085D5"/>
      </a:accent1>
      <a:accent2>
        <a:srgbClr val="FFBA00"/>
      </a:accent2>
      <a:accent3>
        <a:srgbClr val="7EAC28"/>
      </a:accent3>
      <a:accent4>
        <a:srgbClr val="672069"/>
      </a:accent4>
      <a:accent5>
        <a:srgbClr val="003972"/>
      </a:accent5>
      <a:accent6>
        <a:srgbClr val="B21811"/>
      </a:accent6>
      <a:hlink>
        <a:srgbClr val="0085D5"/>
      </a:hlink>
      <a:folHlink>
        <a:srgbClr val="672069"/>
      </a:folHlink>
    </a:clrScheme>
    <a:fontScheme name="Arial+汉仪中黑简">
      <a:majorFont>
        <a:latin typeface="Arial Narrow"/>
        <a:ea typeface="汉仪中黑简"/>
        <a:cs typeface=""/>
      </a:majorFont>
      <a:minorFont>
        <a:latin typeface="Arial"/>
        <a:ea typeface="汉仪中黑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solidFill>
              <a:schemeClr val="tx2"/>
            </a:solidFill>
          </a:defRPr>
        </a:defPPr>
      </a:lstStyle>
    </a:txDef>
  </a:objectDefaults>
  <a:extraClrSchemeLst/>
  <a:extLst>
    <a:ext uri="{05A4C25C-085E-4340-85A3-A5531E510DB2}">
      <thm15:themeFamily xmlns:thm15="http://schemas.microsoft.com/office/thememl/2012/main" name="Agilent 4x3 Format" id="{7E0A56F3-5ECE-4B8C-883C-94C3C797F538}" vid="{F11656C5-A8B7-4EAF-BF89-CE52C6756000}"/>
    </a:ext>
  </a:extLst>
</a:theme>
</file>

<file path=ppt/theme/theme2.xml><?xml version="1.0" encoding="utf-8"?>
<a:theme xmlns:a="http://schemas.openxmlformats.org/drawingml/2006/main" name="1_Agilent 4x3 Format">
  <a:themeElements>
    <a:clrScheme name="AGILENT COLORS">
      <a:dk1>
        <a:srgbClr val="4D4D4D"/>
      </a:dk1>
      <a:lt1>
        <a:srgbClr val="FFFFFF"/>
      </a:lt1>
      <a:dk2>
        <a:srgbClr val="000000"/>
      </a:dk2>
      <a:lt2>
        <a:srgbClr val="FFFFFF"/>
      </a:lt2>
      <a:accent1>
        <a:srgbClr val="0085D5"/>
      </a:accent1>
      <a:accent2>
        <a:srgbClr val="FFBA00"/>
      </a:accent2>
      <a:accent3>
        <a:srgbClr val="7EAC28"/>
      </a:accent3>
      <a:accent4>
        <a:srgbClr val="672069"/>
      </a:accent4>
      <a:accent5>
        <a:srgbClr val="003972"/>
      </a:accent5>
      <a:accent6>
        <a:srgbClr val="B21811"/>
      </a:accent6>
      <a:hlink>
        <a:srgbClr val="0085D5"/>
      </a:hlink>
      <a:folHlink>
        <a:srgbClr val="672069"/>
      </a:folHlink>
    </a:clrScheme>
    <a:fontScheme name="Arial+汉仪中黑简">
      <a:majorFont>
        <a:latin typeface="Arial Narrow"/>
        <a:ea typeface="汉仪中黑简"/>
        <a:cs typeface=""/>
      </a:majorFont>
      <a:minorFont>
        <a:latin typeface="Arial"/>
        <a:ea typeface="汉仪中黑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solidFill>
              <a:schemeClr val="tx2"/>
            </a:solidFill>
          </a:defRPr>
        </a:defPPr>
      </a:lstStyle>
    </a:txDef>
  </a:objectDefaults>
  <a:extraClrSchemeLst/>
  <a:extLst>
    <a:ext uri="{05A4C25C-085E-4340-85A3-A5531E510DB2}">
      <thm15:themeFamily xmlns:thm15="http://schemas.microsoft.com/office/thememl/2012/main" name="Agilent 4x3 Format" id="{7E0A56F3-5ECE-4B8C-883C-94C3C797F538}" vid="{F11656C5-A8B7-4EAF-BF89-CE52C6756000}"/>
    </a:ext>
  </a:extLst>
</a:theme>
</file>

<file path=ppt/theme/theme3.xml><?xml version="1.0" encoding="utf-8"?>
<a:theme xmlns:a="http://schemas.openxmlformats.org/drawingml/2006/main" name="2_Agilent 4x3 Format">
  <a:themeElements>
    <a:clrScheme name="AGILENT COLORS">
      <a:dk1>
        <a:srgbClr val="4D4D4D"/>
      </a:dk1>
      <a:lt1>
        <a:srgbClr val="FFFFFF"/>
      </a:lt1>
      <a:dk2>
        <a:srgbClr val="000000"/>
      </a:dk2>
      <a:lt2>
        <a:srgbClr val="FFFFFF"/>
      </a:lt2>
      <a:accent1>
        <a:srgbClr val="0085D5"/>
      </a:accent1>
      <a:accent2>
        <a:srgbClr val="FFBA00"/>
      </a:accent2>
      <a:accent3>
        <a:srgbClr val="7EAC28"/>
      </a:accent3>
      <a:accent4>
        <a:srgbClr val="672069"/>
      </a:accent4>
      <a:accent5>
        <a:srgbClr val="003972"/>
      </a:accent5>
      <a:accent6>
        <a:srgbClr val="B21811"/>
      </a:accent6>
      <a:hlink>
        <a:srgbClr val="0085D5"/>
      </a:hlink>
      <a:folHlink>
        <a:srgbClr val="672069"/>
      </a:folHlink>
    </a:clrScheme>
    <a:fontScheme name="Arial+汉仪中黑简">
      <a:majorFont>
        <a:latin typeface="Arial Narrow"/>
        <a:ea typeface="汉仪中黑简"/>
        <a:cs typeface=""/>
      </a:majorFont>
      <a:minorFont>
        <a:latin typeface="Arial"/>
        <a:ea typeface="汉仪中黑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solidFill>
              <a:schemeClr val="tx2"/>
            </a:solidFill>
          </a:defRPr>
        </a:defPPr>
      </a:lstStyle>
    </a:txDef>
  </a:objectDefaults>
  <a:extraClrSchemeLst/>
  <a:extLst>
    <a:ext uri="{05A4C25C-085E-4340-85A3-A5531E510DB2}">
      <thm15:themeFamily xmlns:thm15="http://schemas.microsoft.com/office/thememl/2012/main" name="Agilent 4x3 Format" id="{7E0A56F3-5ECE-4B8C-883C-94C3C797F538}" vid="{F11656C5-A8B7-4EAF-BF89-CE52C6756000}"/>
    </a:ext>
  </a:extLst>
</a:theme>
</file>

<file path=ppt/theme/theme4.xml><?xml version="1.0" encoding="utf-8"?>
<a:theme xmlns:a="http://schemas.openxmlformats.org/drawingml/2006/main" name="Office Theme">
  <a:themeElements>
    <a:clrScheme name="AGILENT COLORS">
      <a:dk1>
        <a:srgbClr val="000000"/>
      </a:dk1>
      <a:lt1>
        <a:srgbClr val="FFFFFF"/>
      </a:lt1>
      <a:dk2>
        <a:srgbClr val="292929"/>
      </a:dk2>
      <a:lt2>
        <a:srgbClr val="FFFFFF"/>
      </a:lt2>
      <a:accent1>
        <a:srgbClr val="0085D5"/>
      </a:accent1>
      <a:accent2>
        <a:srgbClr val="FFBA00"/>
      </a:accent2>
      <a:accent3>
        <a:srgbClr val="7EAC28"/>
      </a:accent3>
      <a:accent4>
        <a:srgbClr val="672069"/>
      </a:accent4>
      <a:accent5>
        <a:srgbClr val="003972"/>
      </a:accent5>
      <a:accent6>
        <a:srgbClr val="B21811"/>
      </a:accent6>
      <a:hlink>
        <a:srgbClr val="0085D5"/>
      </a:hlink>
      <a:folHlink>
        <a:srgbClr val="672069"/>
      </a:folHlink>
    </a:clrScheme>
    <a:fontScheme name="AGILENT PPT &amp; OUTLOOK">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AGILENT COLORS">
      <a:dk1>
        <a:srgbClr val="000000"/>
      </a:dk1>
      <a:lt1>
        <a:srgbClr val="FFFFFF"/>
      </a:lt1>
      <a:dk2>
        <a:srgbClr val="292929"/>
      </a:dk2>
      <a:lt2>
        <a:srgbClr val="FFFFFF"/>
      </a:lt2>
      <a:accent1>
        <a:srgbClr val="0085D5"/>
      </a:accent1>
      <a:accent2>
        <a:srgbClr val="FFBA00"/>
      </a:accent2>
      <a:accent3>
        <a:srgbClr val="7EAC28"/>
      </a:accent3>
      <a:accent4>
        <a:srgbClr val="672069"/>
      </a:accent4>
      <a:accent5>
        <a:srgbClr val="003972"/>
      </a:accent5>
      <a:accent6>
        <a:srgbClr val="B21811"/>
      </a:accent6>
      <a:hlink>
        <a:srgbClr val="0085D5"/>
      </a:hlink>
      <a:folHlink>
        <a:srgbClr val="672069"/>
      </a:folHlink>
    </a:clrScheme>
    <a:fontScheme name="AGILENT PPT &amp; OUTLOOK">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_xmlsignatures/_rels/origin.sigs.rels><?xml version="1.0" encoding="UTF-8" standalone="yes"?>
<Relationships xmlns="http://schemas.openxmlformats.org/package/2006/relationships"><Relationship Id="rId2" Type="http://schemas.openxmlformats.org/package/2006/relationships/digital-signature/signature" Target="sig2.xml"/></Relationships>
</file>

<file path=_xmlsignatures/sig2.xml><?xml version="1.0" encoding="utf-8"?>
<Signature xmlns="http://www.w3.org/2000/09/xmldsig#" Id="idPackageSignature">
  <SignedInfo>
    <CanonicalizationMethod Algorithm="http://www.w3.org/TR/2001/REC-xml-c14n-20010315"/>
    <SignatureMethod Algorithm="http://www.w3.org/2001/04/xmldsig-more#rsa-sha256"/>
    <Reference Type="http://www.w3.org/2000/09/xmldsig#Object" URI="#idPackageObject">
      <DigestMethod Algorithm="http://www.w3.org/2001/04/xmlenc#sha256"/>
      <DigestValue>M4baqbcKNuCKwS3vaHQne6jEXAnvs7B4G/NiYLSl88Q=</DigestValue>
    </Reference>
    <Reference Type="http://www.w3.org/2000/09/xmldsig#Object" URI="#idOfficeObject">
      <DigestMethod Algorithm="http://www.w3.org/2001/04/xmlenc#sha256"/>
      <DigestValue>9CVFsfsHO89XpKq5MVZS2Z78hHtTswj9aaRDApJXPNQ=</DigestValue>
    </Reference>
    <Reference Type="http://uri.etsi.org/01903#SignedProperties" URI="#idSignedProperties">
      <Transforms>
        <Transform Algorithm="http://www.w3.org/TR/2001/REC-xml-c14n-20010315"/>
      </Transforms>
      <DigestMethod Algorithm="http://www.w3.org/2001/04/xmlenc#sha256"/>
      <DigestValue>wsVcXrhW+cjbPB6dALda5PF7/3BtCQb/lTyJgHfmDV8=</DigestValue>
    </Reference>
  </SignedInfo>
  <SignatureValue>YTuhzGH3Fo7YghEw2F0C+go+Av3A/vSWPoAz0lcDzNg5aNO5msr/j9nVQicM4Q8s7eqQprrtAwof
TGanTwxPO5Vl/wBZ6q2kWlvQZEHPbG8kmP58XP1JwlKfe9eJlIKYuCOwNBDEJBxfZIkRc9V4i2zy
N3fclTA103JTkh2ihoAQSIuoMZ7bi5cMK6MXQ2roGbWJsjqrYFkQNAfoFXFOoB60LDHCGf/ewINC
hKOihmjFK1QpC0Xiaobbd5NITtA8cr/bfs8vbkz8UwsTzUMZoWKMu+QZAb8PEm1nwSt6xs9AY2F3
2OiMmLBZ+owcHYZqHJnYf5JCgovj2LidK81B2A==</SignatureValue>
  <KeyInfo>
    <X509Data>
      <X509Certificate>MIIGMTCCBRmgAwIBAgIQaAEH6EwEudaR3oBVYFmTRzANBgkqhkiG9w0BAQsFADBSMSMwIQYDVQQKExpBZ2lsZW50IFRlY2hub2xvZ2llcywgSW5jLjErMCkGA1UEAxMiQWdpbGVudCBUZWNobm9sb2dpZXMsIEluYy4gQ0EgLSBHMjAeFw0xNjAyMTgwMDAwMDBaFw0xNzAyMTcyMzU5NTlaMIGfMSIwIAYDVQQDDBlhbmRyZWFfemVua2VyQGFnaWxlbnQuY29tMRUwEwYDVQQLDAxFTVAtV0lOLVVTRVIxFjAUBgNVBAsMDU1VTFRJLUFMTE9XRUQxDzANBgNVBAMMBkFORFJFQTEPMA0GA1UEAwwGWkVOS0VSMSgwJgYJKoZIhvcNAQkBFhlhbmRyZWFfemVua2VyQGFnaWxlbnQuY29tMIIBIjANBgkqhkiG9w0BAQEFAAOCAQ8AMIIBCgKCAQEA0OGrYw453PBOZGHQ3EIi7MyriU1SQFzYZ7oSXU84a6olAKRdfoGM2XGgHCRia7EhEttm+uCZMxmunK5vuTRcvpIBg1CHniSzTI28yQwSppLzxfIwT7+wBCAibUbKfyC6NE+YXPSNmA21Jk9kjx5BKJ55/lRjLKxNNFBfRnYKnUzag8R0gBa4KKtWgm4v27ztk//tETXa6W5KhP9yTAJYxKNPNOhAnJXv5WskifENosnA3fr8IA7J5VDugJoPd+twK8r+PdGQgRqtmk0pPvaDahAGEK/iNzE8asaEEnqEXZKtiDQz+CvjdhM2ja5MCfr9XDVR6T2jy7GqcBw3djh06wIDAQABo4ICszCCAq8wDAYDVR0TAQH/BAIwADAOBgNVHQ8BAf8EBAMCA+gwFgYDVR0lAQH/BAwwCgYIKwYBBQUHAwIwHQYDVR0OBBYEFDXY+kCs5JcvS1CQpO9YziYSy3UlMDQGA1UdEQQtMCugKQYKKwYBBAGCNxQCA6AbDBlhbmRyZWFfemVua2VyQGFnaWxlbnQuY29tMF0GA1UdHwRWMFQwUqBQoE6GTGh0dHA6Ly9wa2ktY3JsLnN5bWF1dGguY29tL2NhX2U5ZjRhNjJiOWQ1Yzg4OWQ1NTg2MmViMTVmNjNmZjFhL0xhdGVzdENSTC5jcmwwgfEGCCsGAQUFBwEBBIHkMIHhMCcGCCsGAQUFBzABhhtodHRwOi8vcGtpLW9jc3Auc3ltYXV0aC5jb20wgbUGCCsGAQUFBzAChoGobGRhcDovL2RpcmVjdG9yeS52ZXJpc2lnbi5jb20vQ04lMjAlM0QlMjAlMjJBZ2lsZW50JTIwVGVjaG5vbG9naWVzJTJDJTIwSW5jLiUyMENBJTIwLSUyMEcyJTIyJTJDJTIwTyUyMCUzRCUyMCUyMkFnaWxlbnQlMjBUZWNobm9sb2dpZXMlMkMlMjBJbmMuJTIyP2NBQ2VydGlmaWNhdGU7YmluYXJ5MB8GA1UdIwQYMBaAFKgebzOhmH+x+yaaNHmVgzaOc7D8MCsGCmCGSAGG+EUBEAMEHTAbBhJghkgBhvhFARABAgMJAbD1njYWBTE4NDMxMBsGCSsGAQQBgjcVCgQOMAwwCgYIKwYBBQUHAwIwKQYJKwYBBAGCNxUHBBwwGgYSYIZIAYb4RQEQAQIDCQGw9Z42AgFkAgEBMDkGCmCGSAGG+EUBEAUEKzApAgEAFiRhSFIwY0hNNkx5OXdhMmt0Y21FdWMzbHRZWFYwYUM1amIyMD0wDQYJKoZIhvcNAQELBQADggEBAHXC+D3tMpYqXHucIPfdiVW/Kz13KLiEXp4lds4zXucGDrSHC7RlpxCIeLlptYw0LMX6SHH2veiVNZgogmxKpVEN+YL4mCEzJPP3YQ70640dz0+wNvqu/GXiweLkBMDSTTmhFFSNUnfXMAGICU8uI01vSZZUfj7Ont5F04dYKgbzzSmXfU71UsJZATWFbO1ATzgWESxCpqYmP+ooFJG13o1eBLLbHerxu+YbgyrtOfpoUa3J6ZdULQUuVgE10wWpO8Bszndvilggsode/2QbamEMYu/rHMXqLlkkWV0toFPLjiBxxbq/qqhY5P+ZzkQxM36GF2d7qZoJitrwHmsvyho=</X509Certificate>
    </X509Data>
  </KeyInfo>
  <Object Id="idPackageObject">
    <Manifest>
      <Reference URI="/_rels/.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ZA0yc/xO3JTsFCHnkGRYT0tE9b7806O9EDnxF1WjyYo=</DigestValue>
      </Reference>
      <Reference URI="/ppt/_rels/presentation.xml.rels?ContentType=application/vnd.openxmlformats-package.relationships+xml">
        <Transforms>
          <Transform Algorithm="http://schemas.openxmlformats.org/package/2006/RelationshipTransform">
            <mdssi:RelationshipReference xmlns:mdssi="http://schemas.openxmlformats.org/package/2006/digital-signature" SourceId="rId47"/>
            <mdssi:RelationshipReference xmlns:mdssi="http://schemas.openxmlformats.org/package/2006/digital-signature" SourceId="rId50"/>
            <mdssi:RelationshipReference xmlns:mdssi="http://schemas.openxmlformats.org/package/2006/digital-signature" SourceId="rId55"/>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17"/>
            <mdssi:RelationshipReference xmlns:mdssi="http://schemas.openxmlformats.org/package/2006/digital-signature" SourceId="rId25"/>
            <mdssi:RelationshipReference xmlns:mdssi="http://schemas.openxmlformats.org/package/2006/digital-signature" SourceId="rId33"/>
            <mdssi:RelationshipReference xmlns:mdssi="http://schemas.openxmlformats.org/package/2006/digital-signature" SourceId="rId38"/>
            <mdssi:RelationshipReference xmlns:mdssi="http://schemas.openxmlformats.org/package/2006/digital-signature" SourceId="rId46"/>
            <mdssi:RelationshipReference xmlns:mdssi="http://schemas.openxmlformats.org/package/2006/digital-signature" SourceId="rId2"/>
            <mdssi:RelationshipReference xmlns:mdssi="http://schemas.openxmlformats.org/package/2006/digital-signature" SourceId="rId16"/>
            <mdssi:RelationshipReference xmlns:mdssi="http://schemas.openxmlformats.org/package/2006/digital-signature" SourceId="rId20"/>
            <mdssi:RelationshipReference xmlns:mdssi="http://schemas.openxmlformats.org/package/2006/digital-signature" SourceId="rId29"/>
            <mdssi:RelationshipReference xmlns:mdssi="http://schemas.openxmlformats.org/package/2006/digital-signature" SourceId="rId41"/>
            <mdssi:RelationshipReference xmlns:mdssi="http://schemas.openxmlformats.org/package/2006/digital-signature" SourceId="rId54"/>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24"/>
            <mdssi:RelationshipReference xmlns:mdssi="http://schemas.openxmlformats.org/package/2006/digital-signature" SourceId="rId32"/>
            <mdssi:RelationshipReference xmlns:mdssi="http://schemas.openxmlformats.org/package/2006/digital-signature" SourceId="rId37"/>
            <mdssi:RelationshipReference xmlns:mdssi="http://schemas.openxmlformats.org/package/2006/digital-signature" SourceId="rId40"/>
            <mdssi:RelationshipReference xmlns:mdssi="http://schemas.openxmlformats.org/package/2006/digital-signature" SourceId="rId45"/>
            <mdssi:RelationshipReference xmlns:mdssi="http://schemas.openxmlformats.org/package/2006/digital-signature" SourceId="rId53"/>
            <mdssi:RelationshipReference xmlns:mdssi="http://schemas.openxmlformats.org/package/2006/digital-signature" SourceId="rId5"/>
            <mdssi:RelationshipReference xmlns:mdssi="http://schemas.openxmlformats.org/package/2006/digital-signature" SourceId="rId15"/>
            <mdssi:RelationshipReference xmlns:mdssi="http://schemas.openxmlformats.org/package/2006/digital-signature" SourceId="rId23"/>
            <mdssi:RelationshipReference xmlns:mdssi="http://schemas.openxmlformats.org/package/2006/digital-signature" SourceId="rId28"/>
            <mdssi:RelationshipReference xmlns:mdssi="http://schemas.openxmlformats.org/package/2006/digital-signature" SourceId="rId36"/>
            <mdssi:RelationshipReference xmlns:mdssi="http://schemas.openxmlformats.org/package/2006/digital-signature" SourceId="rId49"/>
            <mdssi:RelationshipReference xmlns:mdssi="http://schemas.openxmlformats.org/package/2006/digital-signature" SourceId="rId10"/>
            <mdssi:RelationshipReference xmlns:mdssi="http://schemas.openxmlformats.org/package/2006/digital-signature" SourceId="rId19"/>
            <mdssi:RelationshipReference xmlns:mdssi="http://schemas.openxmlformats.org/package/2006/digital-signature" SourceId="rId31"/>
            <mdssi:RelationshipReference xmlns:mdssi="http://schemas.openxmlformats.org/package/2006/digital-signature" SourceId="rId44"/>
            <mdssi:RelationshipReference xmlns:mdssi="http://schemas.openxmlformats.org/package/2006/digital-signature" SourceId="rId52"/>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14"/>
            <mdssi:RelationshipReference xmlns:mdssi="http://schemas.openxmlformats.org/package/2006/digital-signature" SourceId="rId22"/>
            <mdssi:RelationshipReference xmlns:mdssi="http://schemas.openxmlformats.org/package/2006/digital-signature" SourceId="rId27"/>
            <mdssi:RelationshipReference xmlns:mdssi="http://schemas.openxmlformats.org/package/2006/digital-signature" SourceId="rId30"/>
            <mdssi:RelationshipReference xmlns:mdssi="http://schemas.openxmlformats.org/package/2006/digital-signature" SourceId="rId35"/>
            <mdssi:RelationshipReference xmlns:mdssi="http://schemas.openxmlformats.org/package/2006/digital-signature" SourceId="rId43"/>
            <mdssi:RelationshipReference xmlns:mdssi="http://schemas.openxmlformats.org/package/2006/digital-signature" SourceId="rId48"/>
            <mdssi:RelationshipReference xmlns:mdssi="http://schemas.openxmlformats.org/package/2006/digital-signature" SourceId="rId56"/>
            <mdssi:RelationshipReference xmlns:mdssi="http://schemas.openxmlformats.org/package/2006/digital-signature" SourceId="rId8"/>
            <mdssi:RelationshipReference xmlns:mdssi="http://schemas.openxmlformats.org/package/2006/digital-signature" SourceId="rId51"/>
            <mdssi:RelationshipReference xmlns:mdssi="http://schemas.openxmlformats.org/package/2006/digital-signature" SourceId="rId3"/>
            <mdssi:RelationshipReference xmlns:mdssi="http://schemas.openxmlformats.org/package/2006/digital-signature" SourceId="rId13"/>
            <mdssi:RelationshipReference xmlns:mdssi="http://schemas.openxmlformats.org/package/2006/digital-signature" SourceId="rId18"/>
            <mdssi:RelationshipReference xmlns:mdssi="http://schemas.openxmlformats.org/package/2006/digital-signature" SourceId="rId26"/>
            <mdssi:RelationshipReference xmlns:mdssi="http://schemas.openxmlformats.org/package/2006/digital-signature" SourceId="rId39"/>
            <mdssi:RelationshipReference xmlns:mdssi="http://schemas.openxmlformats.org/package/2006/digital-signature" SourceId="rId21"/>
            <mdssi:RelationshipReference xmlns:mdssi="http://schemas.openxmlformats.org/package/2006/digital-signature" SourceId="rId34"/>
            <mdssi:RelationshipReference xmlns:mdssi="http://schemas.openxmlformats.org/package/2006/digital-signature" SourceId="rId42"/>
          </Transform>
          <Transform Algorithm="http://www.w3.org/TR/2001/REC-xml-c14n-20010315"/>
        </Transforms>
        <DigestMethod Algorithm="http://www.w3.org/2001/04/xmlenc#sha256"/>
        <DigestValue>bA5+4bWqfJJyJfzysQJQxmgr5s9K8gMD51DrE+pXoC4=</DigestValue>
      </Reference>
      <Reference URI="/ppt/commentAuthors.xml?ContentType=application/vnd.openxmlformats-officedocument.presentationml.commentAuthors+xml">
        <DigestMethod Algorithm="http://www.w3.org/2001/04/xmlenc#sha256"/>
        <DigestValue>Fa3Ft5ZToBgURrmZklgrQr9gBPhBUl4JDMd/PgOuE0s=</DigestValue>
      </Reference>
      <Reference URI="/ppt/diagrams/colors1.xml?ContentType=application/vnd.openxmlformats-officedocument.drawingml.diagramColors+xml">
        <DigestMethod Algorithm="http://www.w3.org/2001/04/xmlenc#sha256"/>
        <DigestValue>TuebD6Y3SHyKtnHf4lCKS3A+PtOKfXfPUDRuW0NOd5o=</DigestValue>
      </Reference>
      <Reference URI="/ppt/diagrams/data1.xml?ContentType=application/vnd.openxmlformats-officedocument.drawingml.diagramData+xml">
        <DigestMethod Algorithm="http://www.w3.org/2001/04/xmlenc#sha256"/>
        <DigestValue>EXJyLzpvYWd0+OfeZEXx4yvb0g4Blb3Z5e20mAMmqBY=</DigestValue>
      </Reference>
      <Reference URI="/ppt/diagrams/drawing1.xml?ContentType=application/vnd.ms-office.drawingml.diagramDrawing+xml">
        <DigestMethod Algorithm="http://www.w3.org/2001/04/xmlenc#sha256"/>
        <DigestValue>Ylfy9BlTNA9VVw8gkKpAPJwKk7Cu2l5LZUizrBDpBMk=</DigestValue>
      </Reference>
      <Reference URI="/ppt/diagrams/layout1.xml?ContentType=application/vnd.openxmlformats-officedocument.drawingml.diagramLayout+xml">
        <DigestMethod Algorithm="http://www.w3.org/2001/04/xmlenc#sha256"/>
        <DigestValue>5SdgRtJaQBS2AQguCy/1s1LbEmZKReXwbA6/llsfPlw=</DigestValue>
      </Reference>
      <Reference URI="/ppt/diagrams/quickStyle1.xml?ContentType=application/vnd.openxmlformats-officedocument.drawingml.diagramStyle+xml">
        <DigestMethod Algorithm="http://www.w3.org/2001/04/xmlenc#sha256"/>
        <DigestValue>saop39DBTsIcZ9Rn8cSF01hHGspmNle4fMgdfugRa2w=</DigestValue>
      </Reference>
      <Reference URI="/ppt/handoutMasters/_rels/handoutMaster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VhqKc/Mw7+927Ys2EfBRkyOUC/RQBwy4BXgWwEPQ5+E=</DigestValue>
      </Reference>
      <Reference URI="/ppt/handoutMasters/handoutMaster1.xml?ContentType=application/vnd.openxmlformats-officedocument.presentationml.handoutMaster+xml">
        <DigestMethod Algorithm="http://www.w3.org/2001/04/xmlenc#sha256"/>
        <DigestValue>LHstClW16Nmg3J8UscwUgYLhb5LhI3V4G5bEbOYrvAo=</DigestValue>
      </Reference>
      <Reference URI="/ppt/media/image1.png?ContentType=image/png">
        <DigestMethod Algorithm="http://www.w3.org/2001/04/xmlenc#sha256"/>
        <DigestValue>9tl1FF3tdPxfRVIPZfe9G0ZCchYHmrEA4xn85JnF2xQ=</DigestValue>
      </Reference>
      <Reference URI="/ppt/media/image10.jpeg?ContentType=image/jpeg">
        <DigestMethod Algorithm="http://www.w3.org/2001/04/xmlenc#sha256"/>
        <DigestValue>5rFWEuB1vcZZENKi1ISwjlAh9mniCbxfeC0Y3Ul5LKw=</DigestValue>
      </Reference>
      <Reference URI="/ppt/media/image11.jpeg?ContentType=image/jpeg">
        <DigestMethod Algorithm="http://www.w3.org/2001/04/xmlenc#sha256"/>
        <DigestValue>SxeeWIZw0ApeIaSqJqpOdfJLz7ejZ/d4oJVZmMH7HF4=</DigestValue>
      </Reference>
      <Reference URI="/ppt/media/image12.jpeg?ContentType=image/jpeg">
        <DigestMethod Algorithm="http://www.w3.org/2001/04/xmlenc#sha256"/>
        <DigestValue>EAyECgv+Em2vFOrhKQqrkoF07d9xQxTS8AxIrZWCpxE=</DigestValue>
      </Reference>
      <Reference URI="/ppt/media/image13.jpeg?ContentType=image/jpeg">
        <DigestMethod Algorithm="http://www.w3.org/2001/04/xmlenc#sha256"/>
        <DigestValue>wS8bnLw/hNKqAR9jCT19UutJDEGGjEK3tu5B9tXd3FU=</DigestValue>
      </Reference>
      <Reference URI="/ppt/media/image14.png?ContentType=image/png">
        <DigestMethod Algorithm="http://www.w3.org/2001/04/xmlenc#sha256"/>
        <DigestValue>ffR+he+Z/6lGMMiZ3T3tnx4l8qsyI6exK6HTFh4mE+0=</DigestValue>
      </Reference>
      <Reference URI="/ppt/media/image15.png?ContentType=image/png">
        <DigestMethod Algorithm="http://www.w3.org/2001/04/xmlenc#sha256"/>
        <DigestValue>ZMUvaGs3bVJtyfNSUwvFwqNtfGiyFZjkZdDcl3nli3A=</DigestValue>
      </Reference>
      <Reference URI="/ppt/media/image16.png?ContentType=image/png">
        <DigestMethod Algorithm="http://www.w3.org/2001/04/xmlenc#sha256"/>
        <DigestValue>bkyiG4heSPQLHwrlDuaNZlrWvHDxOtKJkP4i8uzWGn0=</DigestValue>
      </Reference>
      <Reference URI="/ppt/media/image17.png?ContentType=image/png">
        <DigestMethod Algorithm="http://www.w3.org/2001/04/xmlenc#sha256"/>
        <DigestValue>H/Jaba1Wf5NDbXOPQ+uHcfdjs3AIpbE8jTpogUNkCAM=</DigestValue>
      </Reference>
      <Reference URI="/ppt/media/image18.jpeg?ContentType=image/jpeg">
        <DigestMethod Algorithm="http://www.w3.org/2001/04/xmlenc#sha256"/>
        <DigestValue>4/zOawVBvjUXKb9b6g4ba9qivuVzjo1tULvM1jmnO1U=</DigestValue>
      </Reference>
      <Reference URI="/ppt/media/image19.jpg?ContentType=image/jpeg">
        <DigestMethod Algorithm="http://www.w3.org/2001/04/xmlenc#sha256"/>
        <DigestValue>Yx96NMVZeNynwP5Exy1hXN7b6j1kKuWDjznkXGk9plw=</DigestValue>
      </Reference>
      <Reference URI="/ppt/media/image2.png?ContentType=image/png">
        <DigestMethod Algorithm="http://www.w3.org/2001/04/xmlenc#sha256"/>
        <DigestValue>PtzfqvQ5cKNjMt7HaWQ5j4ucrIDLJVEOwnmu9RWaNDk=</DigestValue>
      </Reference>
      <Reference URI="/ppt/media/image20.png?ContentType=image/png">
        <DigestMethod Algorithm="http://www.w3.org/2001/04/xmlenc#sha256"/>
        <DigestValue>Fnv6Cxc7U1s3b/V/NOjnoLpQWACfxKzFCFtq6/DcDg8=</DigestValue>
      </Reference>
      <Reference URI="/ppt/media/image21.png?ContentType=image/png">
        <DigestMethod Algorithm="http://www.w3.org/2001/04/xmlenc#sha256"/>
        <DigestValue>jvWWzJs+Pt3isoFJBdtZshNVciExlyJpQZ3DK0UMPN0=</DigestValue>
      </Reference>
      <Reference URI="/ppt/media/image22.png?ContentType=image/png">
        <DigestMethod Algorithm="http://www.w3.org/2001/04/xmlenc#sha256"/>
        <DigestValue>vR5LOtYrkfogWudNM16EwZ4OHI/doPEH0t4FYIT6u28=</DigestValue>
      </Reference>
      <Reference URI="/ppt/media/image23.png?ContentType=image/png">
        <DigestMethod Algorithm="http://www.w3.org/2001/04/xmlenc#sha256"/>
        <DigestValue>oK2+Kp+VkexgWSH87dnUxwnOazopwpp2pWwkPDo5Adc=</DigestValue>
      </Reference>
      <Reference URI="/ppt/media/image24.png?ContentType=image/png">
        <DigestMethod Algorithm="http://www.w3.org/2001/04/xmlenc#sha256"/>
        <DigestValue>pOFfGhq3byA+iyqqT8541TZPDyOmBAbnhJ6BfJxAI+M=</DigestValue>
      </Reference>
      <Reference URI="/ppt/media/image25.png?ContentType=image/png">
        <DigestMethod Algorithm="http://www.w3.org/2001/04/xmlenc#sha256"/>
        <DigestValue>CwIErJkbQO5E1Cq0rTuH9tcC5MgHZq9+kLMv/lk4dAE=</DigestValue>
      </Reference>
      <Reference URI="/ppt/media/image26.png?ContentType=image/png">
        <DigestMethod Algorithm="http://www.w3.org/2001/04/xmlenc#sha256"/>
        <DigestValue>Yc5ulwitFkx4v+xq6A8knr6nSIiF1+IFF3jq+3hwUws=</DigestValue>
      </Reference>
      <Reference URI="/ppt/media/image27.tiff?ContentType=image/tiff">
        <DigestMethod Algorithm="http://www.w3.org/2001/04/xmlenc#sha256"/>
        <DigestValue>ugOAqQediHMma1QOeWpPT9UzS0QNyvALyDs5qtAdR/A=</DigestValue>
      </Reference>
      <Reference URI="/ppt/media/image28.png?ContentType=image/png">
        <DigestMethod Algorithm="http://www.w3.org/2001/04/xmlenc#sha256"/>
        <DigestValue>uXZqfjDCVXTvJf++fZKga5fGXRhRbnGn46BqXFgKfNU=</DigestValue>
      </Reference>
      <Reference URI="/ppt/media/image29.png?ContentType=image/png">
        <DigestMethod Algorithm="http://www.w3.org/2001/04/xmlenc#sha256"/>
        <DigestValue>y27SKtgPg0WtLLaRl10Asa8jzwSiokON9bQ6Kl+FY0I=</DigestValue>
      </Reference>
      <Reference URI="/ppt/media/image3.png?ContentType=image/png">
        <DigestMethod Algorithm="http://www.w3.org/2001/04/xmlenc#sha256"/>
        <DigestValue>pXLoCaqvsKEMyHErISyUqqn+hFDKfVBdL9zPgtlA9nY=</DigestValue>
      </Reference>
      <Reference URI="/ppt/media/image30.png?ContentType=image/png">
        <DigestMethod Algorithm="http://www.w3.org/2001/04/xmlenc#sha256"/>
        <DigestValue>dIfm4fWkcherUDCZs28p6f04Ogfi4P1ORnd5F0oUSdY=</DigestValue>
      </Reference>
      <Reference URI="/ppt/media/image31.jpeg?ContentType=image/jpeg">
        <DigestMethod Algorithm="http://www.w3.org/2001/04/xmlenc#sha256"/>
        <DigestValue>TFVoXOBuHBIdtjNTfnLN3wigbAQSiJRpC+XBz3mVPoo=</DigestValue>
      </Reference>
      <Reference URI="/ppt/media/image32.png?ContentType=image/png">
        <DigestMethod Algorithm="http://www.w3.org/2001/04/xmlenc#sha256"/>
        <DigestValue>zEfXt7MT85oSaN8v7o0HplUoxVHDLG+6k7kkVWf1I+s=</DigestValue>
      </Reference>
      <Reference URI="/ppt/media/image33.jpg?ContentType=image/jpeg">
        <DigestMethod Algorithm="http://www.w3.org/2001/04/xmlenc#sha256"/>
        <DigestValue>vZbW0pr8Bb9rIn3Svz076AkUeM7B09QBKSKSB0+kNks=</DigestValue>
      </Reference>
      <Reference URI="/ppt/media/image34.png?ContentType=image/png">
        <DigestMethod Algorithm="http://www.w3.org/2001/04/xmlenc#sha256"/>
        <DigestValue>5CjrUr7q+GRTg4G96XQjVcyTdWRkO29n6PWUYoPmtTg=</DigestValue>
      </Reference>
      <Reference URI="/ppt/media/image35.png?ContentType=image/png">
        <DigestMethod Algorithm="http://www.w3.org/2001/04/xmlenc#sha256"/>
        <DigestValue>0ZGBLmXZRGuDIXK/gLNy+MfVyGiUfGbU7aoqqycP6NE=</DigestValue>
      </Reference>
      <Reference URI="/ppt/media/image36.png?ContentType=image/png">
        <DigestMethod Algorithm="http://www.w3.org/2001/04/xmlenc#sha256"/>
        <DigestValue>yiM5wtOUgTaJss5i5WcX2abRq4tIl+gsiXpuiWHLNgM=</DigestValue>
      </Reference>
      <Reference URI="/ppt/media/image4.png?ContentType=image/png">
        <DigestMethod Algorithm="http://www.w3.org/2001/04/xmlenc#sha256"/>
        <DigestValue>JNIGr3+tS7k6WBMPx6eFrcbbNDM1kgsFmvu6L60qKn0=</DigestValue>
      </Reference>
      <Reference URI="/ppt/media/image5.jpeg?ContentType=image/jpeg">
        <DigestMethod Algorithm="http://www.w3.org/2001/04/xmlenc#sha256"/>
        <DigestValue>a4roJEYvE33OjtIPbVzV20HVZO/GenEVNJk2kkf6xMM=</DigestValue>
      </Reference>
      <Reference URI="/ppt/media/image6.png?ContentType=image/png">
        <DigestMethod Algorithm="http://www.w3.org/2001/04/xmlenc#sha256"/>
        <DigestValue>75DgCw0+XE6HA6j4ox++T8h6sDzSHd8ofphIxgvtzS0=</DigestValue>
      </Reference>
      <Reference URI="/ppt/media/image7.png?ContentType=image/png">
        <DigestMethod Algorithm="http://www.w3.org/2001/04/xmlenc#sha256"/>
        <DigestValue>Xz2Huv5wHixwd/lpzRTPlBkvtagmzcL+LPZW1EFOsZs=</DigestValue>
      </Reference>
      <Reference URI="/ppt/media/image8.png?ContentType=image/png">
        <DigestMethod Algorithm="http://www.w3.org/2001/04/xmlenc#sha256"/>
        <DigestValue>HgvB3wrhRr/St8pbqncsUJnTbBPjmN/K6cdYhuYpios=</DigestValue>
      </Reference>
      <Reference URI="/ppt/media/image9.png?ContentType=image/png">
        <DigestMethod Algorithm="http://www.w3.org/2001/04/xmlenc#sha256"/>
        <DigestValue>MaU/m6kL/4cNO3VqiOZkPwv4Zo+UhyKpejezGsqmrBk=</DigestValue>
      </Reference>
      <Reference URI="/ppt/notesMasters/_rels/notesMaster1.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bhf7BUlCscvoyBEGy1kIXdnqoLi81DsZr80KOyHWvJk=</DigestValue>
      </Reference>
      <Reference URI="/ppt/notesMasters/notesMaster1.xml?ContentType=application/vnd.openxmlformats-officedocument.presentationml.notesMaster+xml">
        <DigestMethod Algorithm="http://www.w3.org/2001/04/xmlenc#sha256"/>
        <DigestValue>EvN1Jf1/9O3l20+cABKK4A1/Dbaj6rvINzVe/PguLXo=</DigestValue>
      </Reference>
      <Reference URI="/ppt/notesSlides/_rels/notesSlide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EeS/XBqpLAllF55eGQWaUomRkiQmZbvjHd/xP4rD1Jg=</DigestValue>
      </Reference>
      <Reference URI="/ppt/notesSlides/_rels/notesSlide10.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t4SrMhMGRArfvjxb5hkqoXSGY/GrV7viGGNv3Y3DvzA=</DigestValue>
      </Reference>
      <Reference URI="/ppt/notesSlides/_rels/notesSlide1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LJD9r9ApfNJxBHgU6wW19C3I+pz+O9CG3OLlv5yKNCA=</DigestValue>
      </Reference>
      <Reference URI="/ppt/notesSlides/_rels/notesSlide1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MtZtQSBebPm6D6W+ToEUhPQ2i5YEmsBx/1d5A5K47/A=</DigestValue>
      </Reference>
      <Reference URI="/ppt/notesSlides/_rels/notesSlide13.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5ml6lPEfIXKvIooNILmulborvv6c8/pTdR+GFfG2gyM=</DigestValue>
      </Reference>
      <Reference URI="/ppt/notesSlides/_rels/notesSlide14.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VLNaV+o50gKe0P8OXoiV/yuPNjkOUq1P2pyCC1Esrx4=</DigestValue>
      </Reference>
      <Reference URI="/ppt/notesSlides/_rels/notesSlide15.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mUGCtgSVj6b7Yos8oVJ3z2wQZIq9nWG+dUNxGmSKwQI=</DigestValue>
      </Reference>
      <Reference URI="/ppt/notesSlides/_rels/notesSlide16.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07i/d5H+TMjpFUtOZ/iIQpNGCMBVMmmn0IlYjlcaDUU=</DigestValue>
      </Reference>
      <Reference URI="/ppt/notesSlides/_rels/notesSlide17.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3Vu5lrpp3Q5f39dXJxCFCbwRWfIoL59w8wNTMNWxeUo=</DigestValue>
      </Reference>
      <Reference URI="/ppt/notesSlides/_rels/notesSlide18.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qAhTmNYwx+xyN/dLaEnpwBTY9AcU4mu8++Nzi6LHk1s=</DigestValue>
      </Reference>
      <Reference URI="/ppt/notesSlides/_rels/notesSlide19.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YzaJgsaDgvGhRaFSb1E695U4ltDTfniBUm7Gddzjibo=</DigestValue>
      </Reference>
      <Reference URI="/ppt/notesSlides/_rels/notesSlide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4LhxDTPvfXb9ydVFieuQdFYk+yT9fHUWrCKWprtpvCY=</DigestValue>
      </Reference>
      <Reference URI="/ppt/notesSlides/_rels/notesSlide20.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TBfn2h3Vn35SKPsDVnRgGPHEQMcPhXmGFa99ta03Y18=</DigestValue>
      </Reference>
      <Reference URI="/ppt/notesSlides/_rels/notesSlide2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ihQ5+dt5OgH17TLYuLPbLMQBxOLXhES5/k4M9Hvj6Bs=</DigestValue>
      </Reference>
      <Reference URI="/ppt/notesSlides/_rels/notesSlide2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obFBTCb2NB7OwPiwEKSRyXTjRUCdV3fdwlW20G5Dc6A=</DigestValue>
      </Reference>
      <Reference URI="/ppt/notesSlides/_rels/notesSlide23.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59/QlG4BApfFQsDhnWqTssSirjBCTRsXzfuSC5EL4Fc=</DigestValue>
      </Reference>
      <Reference URI="/ppt/notesSlides/_rels/notesSlide24.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ERoXCVgJoyK9NbTaKKj3j3lsJjOewjQj0Hpaq3mW1lc=</DigestValue>
      </Reference>
      <Reference URI="/ppt/notesSlides/_rels/notesSlide25.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jFniGvVtA0NSLNI24q2r1LBr6WcXEvqP9rRbsxiSG+M=</DigestValue>
      </Reference>
      <Reference URI="/ppt/notesSlides/_rels/notesSlide26.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1BPyxV6TIsv5NtdZK1om2m/RRp1hV/nvbBALZDOKFX8=</DigestValue>
      </Reference>
      <Reference URI="/ppt/notesSlides/_rels/notesSlide27.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D8tyBQjvU+Q5thsQmy3m+/ofh38IpbSB5zSCD0wa9Zk=</DigestValue>
      </Reference>
      <Reference URI="/ppt/notesSlides/_rels/notesSlide28.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yhjGUjt8ajV5Zd6z9pbrpn4/WE7rgXZzOyPe5QYJOro=</DigestValue>
      </Reference>
      <Reference URI="/ppt/notesSlides/_rels/notesSlide29.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i+FrAvxhHT3cCNFbBxD2H3L57k+hxd67gErQe5vuJ6U=</DigestValue>
      </Reference>
      <Reference URI="/ppt/notesSlides/_rels/notesSlide3.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9wTHvE6ZN/xvJrAG6D1pCq6vnFSQ4LhGR6Qfw5OsLF8=</DigestValue>
      </Reference>
      <Reference URI="/ppt/notesSlides/_rels/notesSlide30.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s8g/ZC/uqsf/IBoj9/VN+fZUAehwA6omrEUOQxhQkkY=</DigestValue>
      </Reference>
      <Reference URI="/ppt/notesSlides/_rels/notesSlide31.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WFHvhRmtKCpfkeSadLvgekzdbahW5E/SVw/MPVz6XAA=</DigestValue>
      </Reference>
      <Reference URI="/ppt/notesSlides/_rels/notesSlide3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HWwDitQWX70j1vQnQqYdij8ask0bnJI7tuLDmUCfi8A=</DigestValue>
      </Reference>
      <Reference URI="/ppt/notesSlides/_rels/notesSlide33.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Ed3zPeNuVzXRESxzUwE4OP9OiSL7CIOf9qEZcaoISDI=</DigestValue>
      </Reference>
      <Reference URI="/ppt/notesSlides/_rels/notesSlide34.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K8CBxbUk1rzqa+qGzaG/pC/vD6OYoHFddWgtAEYLUvI=</DigestValue>
      </Reference>
      <Reference URI="/ppt/notesSlides/_rels/notesSlide35.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JkOTx8rEbTf4amXHbGeDgjs7ThzFF2NE0SPhhICOReM=</DigestValue>
      </Reference>
      <Reference URI="/ppt/notesSlides/_rels/notesSlide36.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3novJ6RzGL85r+Sv0MeK1UstLTf1YgtwO6uO0oo2IxE=</DigestValue>
      </Reference>
      <Reference URI="/ppt/notesSlides/_rels/notesSlide37.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SXAkKH4hgURF+WiDDYG+gZIT4i+8uD3FdBtOsJDkCM8=</DigestValue>
      </Reference>
      <Reference URI="/ppt/notesSlides/_rels/notesSlide38.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uOaSJRB1jjT+i+F9KxMPbz1D1on/rXtJlQB1bcaEozI=</DigestValue>
      </Reference>
      <Reference URI="/ppt/notesSlides/_rels/notesSlide39.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javtiH6T+hCupy0nvBvmAsiIoilreUi6nwwdzXDmbp4=</DigestValue>
      </Reference>
      <Reference URI="/ppt/notesSlides/_rels/notesSlide4.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AgAgNVMcvWd5J7b5DC+SX7VqNVGiqM5+3R55bsMMkm4=</DigestValue>
      </Reference>
      <Reference URI="/ppt/notesSlides/_rels/notesSlide40.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OAaZjeKJu+NKNk1c3A0b2h5fGgnvBjT9f4NhmxvDIlQ=</DigestValue>
      </Reference>
      <Reference URI="/ppt/notesSlides/_rels/notesSlide4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E+aEJEwVtGngS4V9niqd7KMU6STL7ffboyK8v2Gi2TE=</DigestValue>
      </Reference>
      <Reference URI="/ppt/notesSlides/_rels/notesSlide4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AqTp1MGIonogtT/q8TvbhiIe7kh93rwZKU2Hsc0BOSU=</DigestValue>
      </Reference>
      <Reference URI="/ppt/notesSlides/_rels/notesSlide43.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vlr//nh5BtCUA7clENSm3vgzgOYZNeRG2nepOLezqhE=</DigestValue>
      </Reference>
      <Reference URI="/ppt/notesSlides/_rels/notesSlide44.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J+WUh7aFqOfQyWrAmNhZqjM/4tkZs9AXVN05Sfu6HpA=</DigestValue>
      </Reference>
      <Reference URI="/ppt/notesSlides/_rels/notesSlide45.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rriP3iWwdCKEWoHMc8TCZfA01xneeJNEWhyAjP1uuOg=</DigestValue>
      </Reference>
      <Reference URI="/ppt/notesSlides/_rels/notesSlide46.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+TOXbqeaxcQiCPxQnpsRGlqz28JZJ3eNi3XBRXc/T7w=</DigestValue>
      </Reference>
      <Reference URI="/ppt/notesSlides/_rels/notesSlide5.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Qbx2/kUayG2sCMVMUwisSjX4qdyqAkLD84NiRqLoxLo=</DigestValue>
      </Reference>
      <Reference URI="/ppt/notesSlides/_rels/notesSlide6.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YK8FxVa1xWFgO62UR8D0Bkb7JpzP+2+6Tgu117aVP8Q=</DigestValue>
      </Reference>
      <Reference URI="/ppt/notesSlides/_rels/notesSlide7.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Jlylh7j4/cTmIDMP3aOpMgUeDyTZLdst5XVax+AWNWI=</DigestValue>
      </Reference>
      <Reference URI="/ppt/notesSlides/_rels/notesSlide8.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QnksgCoEn+kNlfsDtZNCvnOpdRQA8EFa433/xc5jmhU=</DigestValue>
      </Reference>
      <Reference URI="/ppt/notesSlides/_rels/notesSlide9.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vxrj2MU/FQYGDSpoOIJiD+wrhH3ySJct3C+lC2ORnNk=</DigestValue>
      </Reference>
      <Reference URI="/ppt/notesSlides/notesSlide1.xml?ContentType=application/vnd.openxmlformats-officedocument.presentationml.notesSlide+xml">
        <DigestMethod Algorithm="http://www.w3.org/2001/04/xmlenc#sha256"/>
        <DigestValue>prmGTUVQJxBGse5iJ0/5vlrUaH18zwrX0lvzyoeDUkk=</DigestValue>
      </Reference>
      <Reference URI="/ppt/notesSlides/notesSlide10.xml?ContentType=application/vnd.openxmlformats-officedocument.presentationml.notesSlide+xml">
        <DigestMethod Algorithm="http://www.w3.org/2001/04/xmlenc#sha256"/>
        <DigestValue>fAnwuZSFs8isez+gmXYWIncDt7d422frEFVxO0Xgnec=</DigestValue>
      </Reference>
      <Reference URI="/ppt/notesSlides/notesSlide11.xml?ContentType=application/vnd.openxmlformats-officedocument.presentationml.notesSlide+xml">
        <DigestMethod Algorithm="http://www.w3.org/2001/04/xmlenc#sha256"/>
        <DigestValue>/9fK9rgNMn0tAMwpYdzukuCpQ3kfsRsHCF1xUgCn5ag=</DigestValue>
      </Reference>
      <Reference URI="/ppt/notesSlides/notesSlide12.xml?ContentType=application/vnd.openxmlformats-officedocument.presentationml.notesSlide+xml">
        <DigestMethod Algorithm="http://www.w3.org/2001/04/xmlenc#sha256"/>
        <DigestValue>t168eVeE02aYFdkOqektwh2oThLzSRQKw2ocI2FOax8=</DigestValue>
      </Reference>
      <Reference URI="/ppt/notesSlides/notesSlide13.xml?ContentType=application/vnd.openxmlformats-officedocument.presentationml.notesSlide+xml">
        <DigestMethod Algorithm="http://www.w3.org/2001/04/xmlenc#sha256"/>
        <DigestValue>UrBv30ThSFVbkN3f1UHPPsB/83MauycRm6rBx1t5hdY=</DigestValue>
      </Reference>
      <Reference URI="/ppt/notesSlides/notesSlide14.xml?ContentType=application/vnd.openxmlformats-officedocument.presentationml.notesSlide+xml">
        <DigestMethod Algorithm="http://www.w3.org/2001/04/xmlenc#sha256"/>
        <DigestValue>EgEzReYTACii8SJVCqxXfLigzwWyeBrWjI1GgaH1uqU=</DigestValue>
      </Reference>
      <Reference URI="/ppt/notesSlides/notesSlide15.xml?ContentType=application/vnd.openxmlformats-officedocument.presentationml.notesSlide+xml">
        <DigestMethod Algorithm="http://www.w3.org/2001/04/xmlenc#sha256"/>
        <DigestValue>avZwu2JfSJwmSCu0MhbVxzyXQWZxhVXOwpJn+RlBXMk=</DigestValue>
      </Reference>
      <Reference URI="/ppt/notesSlides/notesSlide16.xml?ContentType=application/vnd.openxmlformats-officedocument.presentationml.notesSlide+xml">
        <DigestMethod Algorithm="http://www.w3.org/2001/04/xmlenc#sha256"/>
        <DigestValue>vS2MiEuLnCRFPDQM/JPLfAF0dcdmY5y8N0LJkja5jzE=</DigestValue>
      </Reference>
      <Reference URI="/ppt/notesSlides/notesSlide17.xml?ContentType=application/vnd.openxmlformats-officedocument.presentationml.notesSlide+xml">
        <DigestMethod Algorithm="http://www.w3.org/2001/04/xmlenc#sha256"/>
        <DigestValue>xP825Umu63Ea5R1jkymXodAtflorKoCGLWwENCg85Eo=</DigestValue>
      </Reference>
      <Reference URI="/ppt/notesSlides/notesSlide18.xml?ContentType=application/vnd.openxmlformats-officedocument.presentationml.notesSlide+xml">
        <DigestMethod Algorithm="http://www.w3.org/2001/04/xmlenc#sha256"/>
        <DigestValue>6q2nZoDz03ieM0e6JJ+e4dXiJ3EY++8KtFr9F2AVeCE=</DigestValue>
      </Reference>
      <Reference URI="/ppt/notesSlides/notesSlide19.xml?ContentType=application/vnd.openxmlformats-officedocument.presentationml.notesSlide+xml">
        <DigestMethod Algorithm="http://www.w3.org/2001/04/xmlenc#sha256"/>
        <DigestValue>D/qMlyGTdZOVPaDyEaQTT0FtJ1zbGPqpy5ueM7mZJlA=</DigestValue>
      </Reference>
      <Reference URI="/ppt/notesSlides/notesSlide2.xml?ContentType=application/vnd.openxmlformats-officedocument.presentationml.notesSlide+xml">
        <DigestMethod Algorithm="http://www.w3.org/2001/04/xmlenc#sha256"/>
        <DigestValue>IkQ0kEgcOvZJNYiu3e8w2hf//WDmvqR8bQ5PqZtfxR0=</DigestValue>
      </Reference>
      <Reference URI="/ppt/notesSlides/notesSlide20.xml?ContentType=application/vnd.openxmlformats-officedocument.presentationml.notesSlide+xml">
        <DigestMethod Algorithm="http://www.w3.org/2001/04/xmlenc#sha256"/>
        <DigestValue>A/0LcZ6L0DxWn71jULFn8TxlU9c0Vhoo9FhGRWSeYZY=</DigestValue>
      </Reference>
      <Reference URI="/ppt/notesSlides/notesSlide21.xml?ContentType=application/vnd.openxmlformats-officedocument.presentationml.notesSlide+xml">
        <DigestMethod Algorithm="http://www.w3.org/2001/04/xmlenc#sha256"/>
        <DigestValue>UCX0FdhlXn2kKljD4XQ4RpRzH4RcN609JYd4K//mrCg=</DigestValue>
      </Reference>
      <Reference URI="/ppt/notesSlides/notesSlide22.xml?ContentType=application/vnd.openxmlformats-officedocument.presentationml.notesSlide+xml">
        <DigestMethod Algorithm="http://www.w3.org/2001/04/xmlenc#sha256"/>
        <DigestValue>kTNQnZhVusFG9zoYZCYom0fg3CZ5VnxUtFa80Xv0SG4=</DigestValue>
      </Reference>
      <Reference URI="/ppt/notesSlides/notesSlide23.xml?ContentType=application/vnd.openxmlformats-officedocument.presentationml.notesSlide+xml">
        <DigestMethod Algorithm="http://www.w3.org/2001/04/xmlenc#sha256"/>
        <DigestValue>x7r7RsY3WPq3c7r2kWZL06Cu1/mTyZwVYZxsw8c3Fb8=</DigestValue>
      </Reference>
      <Reference URI="/ppt/notesSlides/notesSlide24.xml?ContentType=application/vnd.openxmlformats-officedocument.presentationml.notesSlide+xml">
        <DigestMethod Algorithm="http://www.w3.org/2001/04/xmlenc#sha256"/>
        <DigestValue>K68idx2gC/slbhD8Ym4obA0+rHi2JwKC/P5/vX8IS8o=</DigestValue>
      </Reference>
      <Reference URI="/ppt/notesSlides/notesSlide25.xml?ContentType=application/vnd.openxmlformats-officedocument.presentationml.notesSlide+xml">
        <DigestMethod Algorithm="http://www.w3.org/2001/04/xmlenc#sha256"/>
        <DigestValue>Do/S2bIEAUbV/nHoPrcxIZo7TVRz4nEx7u5tOUZCyaI=</DigestValue>
      </Reference>
      <Reference URI="/ppt/notesSlides/notesSlide26.xml?ContentType=application/vnd.openxmlformats-officedocument.presentationml.notesSlide+xml">
        <DigestMethod Algorithm="http://www.w3.org/2001/04/xmlenc#sha256"/>
        <DigestValue>ieTNAQZhD8tGLDbbNaNIZNPoOAyZuAtGejEfOANqhf4=</DigestValue>
      </Reference>
      <Reference URI="/ppt/notesSlides/notesSlide27.xml?ContentType=application/vnd.openxmlformats-officedocument.presentationml.notesSlide+xml">
        <DigestMethod Algorithm="http://www.w3.org/2001/04/xmlenc#sha256"/>
        <DigestValue>Q/1ZBLnrGC0BP9pcxVQe4DLmOHWucGGRTVIxXAj4MKk=</DigestValue>
      </Reference>
      <Reference URI="/ppt/notesSlides/notesSlide28.xml?ContentType=application/vnd.openxmlformats-officedocument.presentationml.notesSlide+xml">
        <DigestMethod Algorithm="http://www.w3.org/2001/04/xmlenc#sha256"/>
        <DigestValue>B/+rp6gObD7if+Q2aDey1KL6D4RiNCY4hWA55zoDczs=</DigestValue>
      </Reference>
      <Reference URI="/ppt/notesSlides/notesSlide29.xml?ContentType=application/vnd.openxmlformats-officedocument.presentationml.notesSlide+xml">
        <DigestMethod Algorithm="http://www.w3.org/2001/04/xmlenc#sha256"/>
        <DigestValue>RTspTBvQ+VTgDWle3xtq8sZFI+Hadm9puW7dGI67/7o=</DigestValue>
      </Reference>
      <Reference URI="/ppt/notesSlides/notesSlide3.xml?ContentType=application/vnd.openxmlformats-officedocument.presentationml.notesSlide+xml">
        <DigestMethod Algorithm="http://www.w3.org/2001/04/xmlenc#sha256"/>
        <DigestValue>aRNekR69ZDXKMEdqR3huY1948t1xG4zC6ULYnF1KFck=</DigestValue>
      </Reference>
      <Reference URI="/ppt/notesSlides/notesSlide30.xml?ContentType=application/vnd.openxmlformats-officedocument.presentationml.notesSlide+xml">
        <DigestMethod Algorithm="http://www.w3.org/2001/04/xmlenc#sha256"/>
        <DigestValue>e3Q5IlB92jcujSA0Kl7VdizIFxbzbXWsYnwpjbhFg8s=</DigestValue>
      </Reference>
      <Reference URI="/ppt/notesSlides/notesSlide31.xml?ContentType=application/vnd.openxmlformats-officedocument.presentationml.notesSlide+xml">
        <DigestMethod Algorithm="http://www.w3.org/2001/04/xmlenc#sha256"/>
        <DigestValue>ptNp4Xo5c10D3/OBMCmtX+WCY9FyOlQhEznwj2RduzA=</DigestValue>
      </Reference>
      <Reference URI="/ppt/notesSlides/notesSlide32.xml?ContentType=application/vnd.openxmlformats-officedocument.presentationml.notesSlide+xml">
        <DigestMethod Algorithm="http://www.w3.org/2001/04/xmlenc#sha256"/>
        <DigestValue>SDNoJwLdH43FLDpH3nLVlfnKSMPUHFovTKXgv6gZAiU=</DigestValue>
      </Reference>
      <Reference URI="/ppt/notesSlides/notesSlide33.xml?ContentType=application/vnd.openxmlformats-officedocument.presentationml.notesSlide+xml">
        <DigestMethod Algorithm="http://www.w3.org/2001/04/xmlenc#sha256"/>
        <DigestValue>zbT8O6iN2o614hoWGpk2Wc5ROLfxgv+pVxql/1auIuc=</DigestValue>
      </Reference>
      <Reference URI="/ppt/notesSlides/notesSlide34.xml?ContentType=application/vnd.openxmlformats-officedocument.presentationml.notesSlide+xml">
        <DigestMethod Algorithm="http://www.w3.org/2001/04/xmlenc#sha256"/>
        <DigestValue>n0ra1kD8MbLpwIZTWRE5gGSWHFjWe2mcooNVVSxXyOY=</DigestValue>
      </Reference>
      <Reference URI="/ppt/notesSlides/notesSlide35.xml?ContentType=application/vnd.openxmlformats-officedocument.presentationml.notesSlide+xml">
        <DigestMethod Algorithm="http://www.w3.org/2001/04/xmlenc#sha256"/>
        <DigestValue>+m6tG7lEc6OL6hSH64xtyYkqTBaHERldN5TCRxM1ZXw=</DigestValue>
      </Reference>
      <Reference URI="/ppt/notesSlides/notesSlide36.xml?ContentType=application/vnd.openxmlformats-officedocument.presentationml.notesSlide+xml">
        <DigestMethod Algorithm="http://www.w3.org/2001/04/xmlenc#sha256"/>
        <DigestValue>zUtNrIFVU6164OX4Y7h36wCCe+OaTzOQ1RPrQhfiJIQ=</DigestValue>
      </Reference>
      <Reference URI="/ppt/notesSlides/notesSlide37.xml?ContentType=application/vnd.openxmlformats-officedocument.presentationml.notesSlide+xml">
        <DigestMethod Algorithm="http://www.w3.org/2001/04/xmlenc#sha256"/>
        <DigestValue>D9O//1gRGpElOE4MxSE4cqKbx0WnT3OEcSTlhY2Gnlw=</DigestValue>
      </Reference>
      <Reference URI="/ppt/notesSlides/notesSlide38.xml?ContentType=application/vnd.openxmlformats-officedocument.presentationml.notesSlide+xml">
        <DigestMethod Algorithm="http://www.w3.org/2001/04/xmlenc#sha256"/>
        <DigestValue>IfVT9Kx59aEV8mS09YsI46rc8HpVuLiN0zgqXM+C4JI=</DigestValue>
      </Reference>
      <Reference URI="/ppt/notesSlides/notesSlide39.xml?ContentType=application/vnd.openxmlformats-officedocument.presentationml.notesSlide+xml">
        <DigestMethod Algorithm="http://www.w3.org/2001/04/xmlenc#sha256"/>
        <DigestValue>OdDJDhP8SOs8FfXf1C5/6PKJQDWi9HRCjgMaUXgx58Q=</DigestValue>
      </Reference>
      <Reference URI="/ppt/notesSlides/notesSlide4.xml?ContentType=application/vnd.openxmlformats-officedocument.presentationml.notesSlide+xml">
        <DigestMethod Algorithm="http://www.w3.org/2001/04/xmlenc#sha256"/>
        <DigestValue>qi4wG7HprQW17MfL8XX9cwVPrV5UnvFDMSyvmTK4br4=</DigestValue>
      </Reference>
      <Reference URI="/ppt/notesSlides/notesSlide40.xml?ContentType=application/vnd.openxmlformats-officedocument.presentationml.notesSlide+xml">
        <DigestMethod Algorithm="http://www.w3.org/2001/04/xmlenc#sha256"/>
        <DigestValue>zX2OHy3PqyYOs3PAGOm+iwhp8A5FkACE5C4Z2zMYXk0=</DigestValue>
      </Reference>
      <Reference URI="/ppt/notesSlides/notesSlide41.xml?ContentType=application/vnd.openxmlformats-officedocument.presentationml.notesSlide+xml">
        <DigestMethod Algorithm="http://www.w3.org/2001/04/xmlenc#sha256"/>
        <DigestValue>QwpN4BwO0XM90qFjHmFt5tbad+y2X3NLkv5D8XNF+Xk=</DigestValue>
      </Reference>
      <Reference URI="/ppt/notesSlides/notesSlide42.xml?ContentType=application/vnd.openxmlformats-officedocument.presentationml.notesSlide+xml">
        <DigestMethod Algorithm="http://www.w3.org/2001/04/xmlenc#sha256"/>
        <DigestValue>Gmn9Kf213Kstxm4eDKdnJUyy0O9onbVkjBfWceeKoKI=</DigestValue>
      </Reference>
      <Reference URI="/ppt/notesSlides/notesSlide43.xml?ContentType=application/vnd.openxmlformats-officedocument.presentationml.notesSlide+xml">
        <DigestMethod Algorithm="http://www.w3.org/2001/04/xmlenc#sha256"/>
        <DigestValue>SMCI9Qz44Q0RgQ6uHYkVeRTlsobx9tQVrp0M2zqKW+U=</DigestValue>
      </Reference>
      <Reference URI="/ppt/notesSlides/notesSlide44.xml?ContentType=application/vnd.openxmlformats-officedocument.presentationml.notesSlide+xml">
        <DigestMethod Algorithm="http://www.w3.org/2001/04/xmlenc#sha256"/>
        <DigestValue>nI9G41yCTTniaExEM4uxEuGkla/TJH5MelAo5eGJhbU=</DigestValue>
      </Reference>
      <Reference URI="/ppt/notesSlides/notesSlide45.xml?ContentType=application/vnd.openxmlformats-officedocument.presentationml.notesSlide+xml">
        <DigestMethod Algorithm="http://www.w3.org/2001/04/xmlenc#sha256"/>
        <DigestValue>/Cr+NHP3xBp5fcxqd5E1Kom4jr9RzJnVmRzWq53tWFk=</DigestValue>
      </Reference>
      <Reference URI="/ppt/notesSlides/notesSlide46.xml?ContentType=application/vnd.openxmlformats-officedocument.presentationml.notesSlide+xml">
        <DigestMethod Algorithm="http://www.w3.org/2001/04/xmlenc#sha256"/>
        <DigestValue>ViP3mUHXYTu4vKY+jhFH/HI/AX7uHJkemc2QerGSAis=</DigestValue>
      </Reference>
      <Reference URI="/ppt/notesSlides/notesSlide5.xml?ContentType=application/vnd.openxmlformats-officedocument.presentationml.notesSlide+xml">
        <DigestMethod Algorithm="http://www.w3.org/2001/04/xmlenc#sha256"/>
        <DigestValue>GlXhOJ2idpK1SLC7iacd67e+VDrKo8qxmZ3BRniZtQ0=</DigestValue>
      </Reference>
      <Reference URI="/ppt/notesSlides/notesSlide6.xml?ContentType=application/vnd.openxmlformats-officedocument.presentationml.notesSlide+xml">
        <DigestMethod Algorithm="http://www.w3.org/2001/04/xmlenc#sha256"/>
        <DigestValue>MUGvVGcfOemE6FCnVx4RuqYakve1OlyG5ujlq6kwNks=</DigestValue>
      </Reference>
      <Reference URI="/ppt/notesSlides/notesSlide7.xml?ContentType=application/vnd.openxmlformats-officedocument.presentationml.notesSlide+xml">
        <DigestMethod Algorithm="http://www.w3.org/2001/04/xmlenc#sha256"/>
        <DigestValue>jhiAuOAhG90rLqwWW3WcUlOCG2O7pRr7I8rjXqRyf94=</DigestValue>
      </Reference>
      <Reference URI="/ppt/notesSlides/notesSlide8.xml?ContentType=application/vnd.openxmlformats-officedocument.presentationml.notesSlide+xml">
        <DigestMethod Algorithm="http://www.w3.org/2001/04/xmlenc#sha256"/>
        <DigestValue>kPlItJv4bsb7hU1nHwe4jB7x4hiiNH0kJsARdxxNlu4=</DigestValue>
      </Reference>
      <Reference URI="/ppt/notesSlides/notesSlide9.xml?ContentType=application/vnd.openxmlformats-officedocument.presentationml.notesSlide+xml">
        <DigestMethod Algorithm="http://www.w3.org/2001/04/xmlenc#sha256"/>
        <DigestValue>CiGGm+TumXS8MQmhxY4pk8phx1+UtdlpA79wexBBAw4=</DigestValue>
      </Reference>
      <Reference URI="/ppt/presentation.xml?ContentType=application/vnd.openxmlformats-officedocument.presentationml.presentation.main+xml">
        <DigestMethod Algorithm="http://www.w3.org/2001/04/xmlenc#sha256"/>
        <DigestValue>Njp2UhHObKC4ybCbPNxJAvJx+zMvjJ1Tt33tNZKL2Y8=</DigestValue>
      </Reference>
      <Reference URI="/ppt/presProps.xml?ContentType=application/vnd.openxmlformats-officedocument.presentationml.presProps+xml">
        <DigestMethod Algorithm="http://www.w3.org/2001/04/xmlenc#sha256"/>
        <DigestValue>WbD6OiXceX73LhcjHrf3KK+BBYTmrANCA20sYFKgpRs=</DigestValue>
      </Reference>
      <Reference URI="/ppt/slideLayouts/_rels/slideLayout1.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8"/>
          </Transform>
          <Transform Algorithm="http://www.w3.org/TR/2001/REC-xml-c14n-20010315"/>
        </Transforms>
        <DigestMethod Algorithm="http://www.w3.org/2001/04/xmlenc#sha256"/>
        <DigestValue>AC9LuMeJIOUJhastSzQtSnks/6Bytiwllf/PFENWOfQ=</DigestValue>
      </Reference>
      <Reference URI="/ppt/slideLayouts/_rels/slideLayout10.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2.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3.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4.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5.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16.xml.rels?ContentType=application/vnd.openxmlformats-package.relationships+xml">
        <Transforms>
          <Transform Algorithm="http://schemas.openxmlformats.org/package/2006/RelationshipTransform">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8"/>
            <mdssi:RelationshipReference xmlns:mdssi="http://schemas.openxmlformats.org/package/2006/digital-signature" SourceId="rId3"/>
          </Transform>
          <Transform Algorithm="http://www.w3.org/TR/2001/REC-xml-c14n-20010315"/>
        </Transforms>
        <DigestMethod Algorithm="http://www.w3.org/2001/04/xmlenc#sha256"/>
        <DigestValue>tRRYc5GwhBUZ119cwPp4DJWmhAJ6IucJRjloJRtv8V4=</DigestValue>
      </Reference>
      <Reference URI="/ppt/slideLayouts/_rels/slideLayout17.xml.rels?ContentType=application/vnd.openxmlformats-package.relationships+xml">
        <Transforms>
          <Transform Algorithm="http://schemas.openxmlformats.org/package/2006/RelationshipTransform">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N+XDaY2nof2ShPchS4RWnziDEtWWdf8++VrkjoW/wdo=</DigestValue>
      </Reference>
      <Reference URI="/ppt/slideLayouts/_rels/slideLayout18.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19.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qC5crHiTtGFN2GhJ2CDVAknBI9YcM7U23h4ZL7F5iLE=</DigestValue>
      </Reference>
      <Reference URI="/ppt/slideLayouts/_rels/slideLayout20.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2.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3.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4.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5.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6.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7.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8.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lv0btbXxeqnZ7ovq96BHHh+3axsuCZ00RlKMEWTaDl0=</DigestValue>
      </Reference>
      <Reference URI="/ppt/slideLayouts/_rels/slideLayout29.xml.rels?ContentType=application/vnd.openxmlformats-package.relationships+xml">
        <Transforms>
          <Transform Algorithm="http://schemas.openxmlformats.org/package/2006/RelationshipTransform">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9Mn8MdK27n4W7/UMrUCnGbGt+n09Y2sl7X/NEFlcMoE=</DigestValue>
      </Reference>
      <Reference URI="/ppt/slideLayouts/_rels/slideLayout3.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30.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w48h9PfDLL5nKz+Ne4SMlCE/jGZN3nrJs4v5N9SYS7A=</DigestValue>
      </Reference>
      <Reference URI="/ppt/slideLayouts/_rels/slideLayout3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JXOR5KPNLfG0FCtyxv63KqPvwzNu0iRmZ+8wyp9MsKM=</DigestValue>
      </Reference>
      <Reference URI="/ppt/slideLayouts/_rels/slideLayout32.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JXOR5KPNLfG0FCtyxv63KqPvwzNu0iRmZ+8wyp9MsKM=</DigestValue>
      </Reference>
      <Reference URI="/ppt/slideLayouts/_rels/slideLayout33.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JXOR5KPNLfG0FCtyxv63KqPvwzNu0iRmZ+8wyp9MsKM=</DigestValue>
      </Reference>
      <Reference URI="/ppt/slideLayouts/_rels/slideLayout34.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JXOR5KPNLfG0FCtyxv63KqPvwzNu0iRmZ+8wyp9MsKM=</DigestValue>
      </Reference>
      <Reference URI="/ppt/slideLayouts/_rels/slideLayout35.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JXOR5KPNLfG0FCtyxv63KqPvwzNu0iRmZ+8wyp9MsKM=</DigestValue>
      </Reference>
      <Reference URI="/ppt/slideLayouts/_rels/slideLayout36.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JXOR5KPNLfG0FCtyxv63KqPvwzNu0iRmZ+8wyp9MsKM=</DigestValue>
      </Reference>
      <Reference URI="/ppt/slideLayouts/_rels/slideLayout37.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JXOR5KPNLfG0FCtyxv63KqPvwzNu0iRmZ+8wyp9MsKM=</DigestValue>
      </Reference>
      <Reference URI="/ppt/slideLayouts/_rels/slideLayout38.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JXOR5KPNLfG0FCtyxv63KqPvwzNu0iRmZ+8wyp9MsKM=</DigestValue>
      </Reference>
      <Reference URI="/ppt/slideLayouts/_rels/slideLayout39.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JXOR5KPNLfG0FCtyxv63KqPvwzNu0iRmZ+8wyp9MsKM=</DigestValue>
      </Reference>
      <Reference URI="/ppt/slideLayouts/_rels/slideLayout4.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40.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JXOR5KPNLfG0FCtyxv63KqPvwzNu0iRmZ+8wyp9MsKM=</DigestValue>
      </Reference>
      <Reference URI="/ppt/slideLayouts/_rels/slideLayout41.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JXOR5KPNLfG0FCtyxv63KqPvwzNu0iRmZ+8wyp9MsKM=</DigestValue>
      </Reference>
      <Reference URI="/ppt/slideLayouts/_rels/slideLayout42.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JXOR5KPNLfG0FCtyxv63KqPvwzNu0iRmZ+8wyp9MsKM=</DigestValue>
      </Reference>
      <Reference URI="/ppt/slideLayouts/_rels/slideLayout43.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JXOR5KPNLfG0FCtyxv63KqPvwzNu0iRmZ+8wyp9MsKM=</DigestValue>
      </Reference>
      <Reference URI="/ppt/slideLayouts/_rels/slideLayout5.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6.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7.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8.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_rels/slideLayout9.xml.rels?ContentType=application/vnd.openxmlformats-package.relationships+xml">
        <Transforms>
          <Transform Algorithm="http://schemas.openxmlformats.org/package/2006/RelationshipTransform">
            <mdssi:RelationshipReference xmlns:mdssi="http://schemas.openxmlformats.org/package/2006/digital-signature" SourceId="rId1"/>
          </Transform>
          <Transform Algorithm="http://www.w3.org/TR/2001/REC-xml-c14n-20010315"/>
        </Transforms>
        <DigestMethod Algorithm="http://www.w3.org/2001/04/xmlenc#sha256"/>
        <DigestValue>FfOTYs5qPsP9kqr29v088r9Qteu7RHAHwl1tK5oOaCM=</DigestValue>
      </Reference>
      <Reference URI="/ppt/slideLayouts/slideLayout1.xml?ContentType=application/vnd.openxmlformats-officedocument.presentationml.slideLayout+xml">
        <DigestMethod Algorithm="http://www.w3.org/2001/04/xmlenc#sha256"/>
        <DigestValue>y/d9UUg7UzIdcbvp2XAbyAPN8NeEqAl3DkgpwcN/xj4=</DigestValue>
      </Reference>
      <Reference URI="/ppt/slideLayouts/slideLayout10.xml?ContentType=application/vnd.openxmlformats-officedocument.presentationml.slideLayout+xml">
        <DigestMethod Algorithm="http://www.w3.org/2001/04/xmlenc#sha256"/>
        <DigestValue>Iaxq5OU7DPd6X+zNXa4zFBFiYBrUReK1vYCKjGOK6Fc=</DigestValue>
      </Reference>
      <Reference URI="/ppt/slideLayouts/slideLayout11.xml?ContentType=application/vnd.openxmlformats-officedocument.presentationml.slideLayout+xml">
        <DigestMethod Algorithm="http://www.w3.org/2001/04/xmlenc#sha256"/>
        <DigestValue>bgp02uDUWWpw6dKUV8pIzHeC8lpSIKQxtQsw9Wr8v7c=</DigestValue>
      </Reference>
      <Reference URI="/ppt/slideLayouts/slideLayout12.xml?ContentType=application/vnd.openxmlformats-officedocument.presentationml.slideLayout+xml">
        <DigestMethod Algorithm="http://www.w3.org/2001/04/xmlenc#sha256"/>
        <DigestValue>dhfLQZoRgHYZaF84CbFvHS0uFs2Y9sa/yd66CgRyxTE=</DigestValue>
      </Reference>
      <Reference URI="/ppt/slideLayouts/slideLayout13.xml?ContentType=application/vnd.openxmlformats-officedocument.presentationml.slideLayout+xml">
        <DigestMethod Algorithm="http://www.w3.org/2001/04/xmlenc#sha256"/>
        <DigestValue>XtSvLUEl+xW8CBvBJ/b/0pBip69hnLFZuLcxBlPnYIg=</DigestValue>
      </Reference>
      <Reference URI="/ppt/slideLayouts/slideLayout14.xml?ContentType=application/vnd.openxmlformats-officedocument.presentationml.slideLayout+xml">
        <DigestMethod Algorithm="http://www.w3.org/2001/04/xmlenc#sha256"/>
        <DigestValue>1kqxJ2sX41Cpi+4vDDckRRPaHAH2DidZPfpbsSBArwY=</DigestValue>
      </Reference>
      <Reference URI="/ppt/slideLayouts/slideLayout15.xml?ContentType=application/vnd.openxmlformats-officedocument.presentationml.slideLayout+xml">
        <DigestMethod Algorithm="http://www.w3.org/2001/04/xmlenc#sha256"/>
        <DigestValue>pWWGVuvzOnWful1ebyv8BrkkjCEgm4m34VGGAdLZVPc=</DigestValue>
      </Reference>
      <Reference URI="/ppt/slideLayouts/slideLayout16.xml?ContentType=application/vnd.openxmlformats-officedocument.presentationml.slideLayout+xml">
        <DigestMethod Algorithm="http://www.w3.org/2001/04/xmlenc#sha256"/>
        <DigestValue>G2akwghHYqMfckBXetiM70pLqlLpkJQIc1RshMVxdqI=</DigestValue>
      </Reference>
      <Reference URI="/ppt/slideLayouts/slideLayout17.xml?ContentType=application/vnd.openxmlformats-officedocument.presentationml.slideLayout+xml">
        <DigestMethod Algorithm="http://www.w3.org/2001/04/xmlenc#sha256"/>
        <DigestValue>1JZWYd+U5/gRU8jdzhR/PZvj677JVh214pOE/KojiGY=</DigestValue>
      </Reference>
      <Reference URI="/ppt/slideLayouts/slideLayout18.xml?ContentType=application/vnd.openxmlformats-officedocument.presentationml.slideLayout+xml">
        <DigestMethod Algorithm="http://www.w3.org/2001/04/xmlenc#sha256"/>
        <DigestValue>FjPwYkyYseRNCMeF+QEXeS+P9cm0DUrD3jvWT5r/xCI=</DigestValue>
      </Reference>
      <Reference URI="/ppt/slideLayouts/slideLayout19.xml?ContentType=application/vnd.openxmlformats-officedocument.presentationml.slideLayout+xml">
        <DigestMethod Algorithm="http://www.w3.org/2001/04/xmlenc#sha256"/>
        <DigestValue>vlNoCweShLVOkKiY9QWzqm3sUpMvTr3SBNbzXUskdyY=</DigestValue>
      </Reference>
      <Reference URI="/ppt/slideLayouts/slideLayout2.xml?ContentType=application/vnd.openxmlformats-officedocument.presentationml.slideLayout+xml">
        <DigestMethod Algorithm="http://www.w3.org/2001/04/xmlenc#sha256"/>
        <DigestValue>MTiSRACXug2vm6an5UrI29Qz8JSvqqt/A4nD2D7IJPU=</DigestValue>
      </Reference>
      <Reference URI="/ppt/slideLayouts/slideLayout20.xml?ContentType=application/vnd.openxmlformats-officedocument.presentationml.slideLayout+xml">
        <DigestMethod Algorithm="http://www.w3.org/2001/04/xmlenc#sha256"/>
        <DigestValue>XkPycbrPOJjkddBFFYQPsUwXZ+2VERoVz2paZs1nOcg=</DigestValue>
      </Reference>
      <Reference URI="/ppt/slideLayouts/slideLayout21.xml?ContentType=application/vnd.openxmlformats-officedocument.presentationml.slideLayout+xml">
        <DigestMethod Algorithm="http://www.w3.org/2001/04/xmlenc#sha256"/>
        <DigestValue>enW9tmw5IsDo9NEWc9QayCs3wiNIaPopOHVJCfozekY=</DigestValue>
      </Reference>
      <Reference URI="/ppt/slideLayouts/slideLayout22.xml?ContentType=application/vnd.openxmlformats-officedocument.presentationml.slideLayout+xml">
        <DigestMethod Algorithm="http://www.w3.org/2001/04/xmlenc#sha256"/>
        <DigestValue>3G44jHRIWWdNce2RlyyCjRlKZBDgxF1UGF8D79DBwBQ=</DigestValue>
      </Reference>
      <Reference URI="/ppt/slideLayouts/slideLayout23.xml?ContentType=application/vnd.openxmlformats-officedocument.presentationml.slideLayout+xml">
        <DigestMethod Algorithm="http://www.w3.org/2001/04/xmlenc#sha256"/>
        <DigestValue>YC5+yXnDBaoMw68cWAV1Af8Q1BXc+n0XUKuhn0LD1sQ=</DigestValue>
      </Reference>
      <Reference URI="/ppt/slideLayouts/slideLayout24.xml?ContentType=application/vnd.openxmlformats-officedocument.presentationml.slideLayout+xml">
        <DigestMethod Algorithm="http://www.w3.org/2001/04/xmlenc#sha256"/>
        <DigestValue>ooKxRuiFWkIgCUG+q+0EUKK5HeFEB19dkgKkh46Kr1s=</DigestValue>
      </Reference>
      <Reference URI="/ppt/slideLayouts/slideLayout25.xml?ContentType=application/vnd.openxmlformats-officedocument.presentationml.slideLayout+xml">
        <DigestMethod Algorithm="http://www.w3.org/2001/04/xmlenc#sha256"/>
        <DigestValue>j6Q0a8zobPFUKTXtdPy/r7kXe8y5GjSzRfDXGis+9k0=</DigestValue>
      </Reference>
      <Reference URI="/ppt/slideLayouts/slideLayout26.xml?ContentType=application/vnd.openxmlformats-officedocument.presentationml.slideLayout+xml">
        <DigestMethod Algorithm="http://www.w3.org/2001/04/xmlenc#sha256"/>
        <DigestValue>QHslIyeqUq6SEH0Lf4Fs4mmMVUwMlRr3WzN2c2X+DQo=</DigestValue>
      </Reference>
      <Reference URI="/ppt/slideLayouts/slideLayout27.xml?ContentType=application/vnd.openxmlformats-officedocument.presentationml.slideLayout+xml">
        <DigestMethod Algorithm="http://www.w3.org/2001/04/xmlenc#sha256"/>
        <DigestValue>L12VAbYjmNGC624fEJ85xea29ksRR+oCv0LBXnomCAg=</DigestValue>
      </Reference>
      <Reference URI="/ppt/slideLayouts/slideLayout28.xml?ContentType=application/vnd.openxmlformats-officedocument.presentationml.slideLayout+xml">
        <DigestMethod Algorithm="http://www.w3.org/2001/04/xmlenc#sha256"/>
        <DigestValue>XXJnDWFSaJLQGvCo3Ym/YiTTMaTFIxoxf9wFNVEwbLY=</DigestValue>
      </Reference>
      <Reference URI="/ppt/slideLayouts/slideLayout29.xml?ContentType=application/vnd.openxmlformats-officedocument.presentationml.slideLayout+xml">
        <DigestMethod Algorithm="http://www.w3.org/2001/04/xmlenc#sha256"/>
        <DigestValue>lsXgZNJL3M5xXIjVAPGXkkUx0kpn5axtxXSWCFSt9/E=</DigestValue>
      </Reference>
      <Reference URI="/ppt/slideLayouts/slideLayout3.xml?ContentType=application/vnd.openxmlformats-officedocument.presentationml.slideLayout+xml">
        <DigestMethod Algorithm="http://www.w3.org/2001/04/xmlenc#sha256"/>
        <DigestValue>q/zYpoBnRu60qAyaC9HoY9j+hecD2m4QCxLY+bLGiH0=</DigestValue>
      </Reference>
      <Reference URI="/ppt/slideLayouts/slideLayout30.xml?ContentType=application/vnd.openxmlformats-officedocument.presentationml.slideLayout+xml">
        <DigestMethod Algorithm="http://www.w3.org/2001/04/xmlenc#sha256"/>
        <DigestValue>U8VDcERelhmdeUaCV6V5YaxfJ8f/M2drNSnmPRF/Pxc=</DigestValue>
      </Reference>
      <Reference URI="/ppt/slideLayouts/slideLayout31.xml?ContentType=application/vnd.openxmlformats-officedocument.presentationml.slideLayout+xml">
        <DigestMethod Algorithm="http://www.w3.org/2001/04/xmlenc#sha256"/>
        <DigestValue>KNtyviLLAR6BtIYFzSgHZpMDtYnnqDQPukERAVXYLq4=</DigestValue>
      </Reference>
      <Reference URI="/ppt/slideLayouts/slideLayout32.xml?ContentType=application/vnd.openxmlformats-officedocument.presentationml.slideLayout+xml">
        <DigestMethod Algorithm="http://www.w3.org/2001/04/xmlenc#sha256"/>
        <DigestValue>j8tNviQh76vV3d2edLleyoWP/qrPzctORQJKOOrTD+U=</DigestValue>
      </Reference>
      <Reference URI="/ppt/slideLayouts/slideLayout33.xml?ContentType=application/vnd.openxmlformats-officedocument.presentationml.slideLayout+xml">
        <DigestMethod Algorithm="http://www.w3.org/2001/04/xmlenc#sha256"/>
        <DigestValue>Zn6DMK5ATLHl0GKSGSdM7GnBdVBbEgta1chzTFcEH9A=</DigestValue>
      </Reference>
      <Reference URI="/ppt/slideLayouts/slideLayout34.xml?ContentType=application/vnd.openxmlformats-officedocument.presentationml.slideLayout+xml">
        <DigestMethod Algorithm="http://www.w3.org/2001/04/xmlenc#sha256"/>
        <DigestValue>zqITmYGTY7DpEdDEV8VKb3S9QDBmsidpXvXPuvZf62g=</DigestValue>
      </Reference>
      <Reference URI="/ppt/slideLayouts/slideLayout35.xml?ContentType=application/vnd.openxmlformats-officedocument.presentationml.slideLayout+xml">
        <DigestMethod Algorithm="http://www.w3.org/2001/04/xmlenc#sha256"/>
        <DigestValue>X2Jk4Pj0zKPFeYMBXybzikWynQUL1X+ibSd7/C7BYLs=</DigestValue>
      </Reference>
      <Reference URI="/ppt/slideLayouts/slideLayout36.xml?ContentType=application/vnd.openxmlformats-officedocument.presentationml.slideLayout+xml">
        <DigestMethod Algorithm="http://www.w3.org/2001/04/xmlenc#sha256"/>
        <DigestValue>IIJgZaK2nTiIxhv1eAT2BNwKhpzaobWkjw5DUlUETe8=</DigestValue>
      </Reference>
      <Reference URI="/ppt/slideLayouts/slideLayout37.xml?ContentType=application/vnd.openxmlformats-officedocument.presentationml.slideLayout+xml">
        <DigestMethod Algorithm="http://www.w3.org/2001/04/xmlenc#sha256"/>
        <DigestValue>o9iJvGoSLNlDQ7zkhd1nUZVvctHwIhG74Tjzs83VKKo=</DigestValue>
      </Reference>
      <Reference URI="/ppt/slideLayouts/slideLayout38.xml?ContentType=application/vnd.openxmlformats-officedocument.presentationml.slideLayout+xml">
        <DigestMethod Algorithm="http://www.w3.org/2001/04/xmlenc#sha256"/>
        <DigestValue>hWfY5rGTgpgCumHhgT1nS7ckWxLJ3M2aFl6pCHx4DLk=</DigestValue>
      </Reference>
      <Reference URI="/ppt/slideLayouts/slideLayout39.xml?ContentType=application/vnd.openxmlformats-officedocument.presentationml.slideLayout+xml">
        <DigestMethod Algorithm="http://www.w3.org/2001/04/xmlenc#sha256"/>
        <DigestValue>6fTvoiJ2IKErj9l/1Mu4KAUtSHV24LYI5rdXSByx2FY=</DigestValue>
      </Reference>
      <Reference URI="/ppt/slideLayouts/slideLayout4.xml?ContentType=application/vnd.openxmlformats-officedocument.presentationml.slideLayout+xml">
        <DigestMethod Algorithm="http://www.w3.org/2001/04/xmlenc#sha256"/>
        <DigestValue>4HSPagJO9eCuk7B1QqJxiPDRuY4pJCs95ZmT1xL1Mfc=</DigestValue>
      </Reference>
      <Reference URI="/ppt/slideLayouts/slideLayout40.xml?ContentType=application/vnd.openxmlformats-officedocument.presentationml.slideLayout+xml">
        <DigestMethod Algorithm="http://www.w3.org/2001/04/xmlenc#sha256"/>
        <DigestValue>REveGTns1vGKghyJJNX6Phbcu5w8Qg02yIHx8vlhrnI=</DigestValue>
      </Reference>
      <Reference URI="/ppt/slideLayouts/slideLayout41.xml?ContentType=application/vnd.openxmlformats-officedocument.presentationml.slideLayout+xml">
        <DigestMethod Algorithm="http://www.w3.org/2001/04/xmlenc#sha256"/>
        <DigestValue>o7i5wEKdGV/756QapJ5d5yPdr82+WVs1Bo9Y4178pAI=</DigestValue>
      </Reference>
      <Reference URI="/ppt/slideLayouts/slideLayout42.xml?ContentType=application/vnd.openxmlformats-officedocument.presentationml.slideLayout+xml">
        <DigestMethod Algorithm="http://www.w3.org/2001/04/xmlenc#sha256"/>
        <DigestValue>F3f2JddUYuGMFhGbHufi50DkGverOAtWxYdNcEZ79a4=</DigestValue>
      </Reference>
      <Reference URI="/ppt/slideLayouts/slideLayout43.xml?ContentType=application/vnd.openxmlformats-officedocument.presentationml.slideLayout+xml">
        <DigestMethod Algorithm="http://www.w3.org/2001/04/xmlenc#sha256"/>
        <DigestValue>XrEjNUJHkJmAatq4oMwrpDUb/kh61WrdLeWowNO0oko=</DigestValue>
      </Reference>
      <Reference URI="/ppt/slideLayouts/slideLayout5.xml?ContentType=application/vnd.openxmlformats-officedocument.presentationml.slideLayout+xml">
        <DigestMethod Algorithm="http://www.w3.org/2001/04/xmlenc#sha256"/>
        <DigestValue>nzOtAIMUKYBnTDLvzDZD7ENHsQmnWg98Wmp8KiM2noc=</DigestValue>
      </Reference>
      <Reference URI="/ppt/slideLayouts/slideLayout6.xml?ContentType=application/vnd.openxmlformats-officedocument.presentationml.slideLayout+xml">
        <DigestMethod Algorithm="http://www.w3.org/2001/04/xmlenc#sha256"/>
        <DigestValue>hWV4+8yAoBTfFULD6XJNZtFpgY7tMjst9v/t5qg/JRw=</DigestValue>
      </Reference>
      <Reference URI="/ppt/slideLayouts/slideLayout7.xml?ContentType=application/vnd.openxmlformats-officedocument.presentationml.slideLayout+xml">
        <DigestMethod Algorithm="http://www.w3.org/2001/04/xmlenc#sha256"/>
        <DigestValue>5b7nQEw1nu7OgEQWHdD2t3wjLInUJRxsGP0B+sfCucs=</DigestValue>
      </Reference>
      <Reference URI="/ppt/slideLayouts/slideLayout8.xml?ContentType=application/vnd.openxmlformats-officedocument.presentationml.slideLayout+xml">
        <DigestMethod Algorithm="http://www.w3.org/2001/04/xmlenc#sha256"/>
        <DigestValue>LcCC3/oxZXD92LNp1H8AmqAmdch/F8W7vCSLrS9Zcsc=</DigestValue>
      </Reference>
      <Reference URI="/ppt/slideLayouts/slideLayout9.xml?ContentType=application/vnd.openxmlformats-officedocument.presentationml.slideLayout+xml">
        <DigestMethod Algorithm="http://www.w3.org/2001/04/xmlenc#sha256"/>
        <DigestValue>RH3NzmPVfUdVUbTJhjhVfZPKRsLji+4rqjMRXBW4abs=</DigestValue>
      </Reference>
      <Reference URI="/ppt/slideMasters/_rels/slideMaster1.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5"/>
            <mdssi:RelationshipReference xmlns:mdssi="http://schemas.openxmlformats.org/package/2006/digital-signature" SourceId="rId15"/>
            <mdssi:RelationshipReference xmlns:mdssi="http://schemas.openxmlformats.org/package/2006/digital-signature" SourceId="rId10"/>
            <mdssi:RelationshipReference xmlns:mdssi="http://schemas.openxmlformats.org/package/2006/digital-signature" SourceId="rId19"/>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14"/>
            <mdssi:RelationshipReference xmlns:mdssi="http://schemas.openxmlformats.org/package/2006/digital-signature" SourceId="rId8"/>
            <mdssi:RelationshipReference xmlns:mdssi="http://schemas.openxmlformats.org/package/2006/digital-signature" SourceId="rId13"/>
            <mdssi:RelationshipReference xmlns:mdssi="http://schemas.openxmlformats.org/package/2006/digital-signature" SourceId="rId1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17"/>
            <mdssi:RelationshipReference xmlns:mdssi="http://schemas.openxmlformats.org/package/2006/digital-signature" SourceId="rId2"/>
            <mdssi:RelationshipReference xmlns:mdssi="http://schemas.openxmlformats.org/package/2006/digital-signature" SourceId="rId16"/>
            <mdssi:RelationshipReference xmlns:mdssi="http://schemas.openxmlformats.org/package/2006/digital-signature" SourceId="rId20"/>
          </Transform>
          <Transform Algorithm="http://www.w3.org/TR/2001/REC-xml-c14n-20010315"/>
        </Transforms>
        <DigestMethod Algorithm="http://www.w3.org/2001/04/xmlenc#sha256"/>
        <DigestValue>z80wRnLyCrwmEEUF4ciKbr/S7lFep/fCvS3rg01lD10=</DigestValue>
      </Reference>
      <Reference URI="/ppt/slideMasters/_rels/slideMaster2.xml.rels?ContentType=application/vnd.openxmlformats-package.relationships+xml">
        <Transforms>
          <Transform Algorithm="http://schemas.openxmlformats.org/package/2006/RelationshipTransform">
            <mdssi:RelationshipReference xmlns:mdssi="http://schemas.openxmlformats.org/package/2006/digital-signature" SourceId="rId12"/>
            <mdssi:RelationshipReference xmlns:mdssi="http://schemas.openxmlformats.org/package/2006/digital-signature" SourceId="rId17"/>
            <mdssi:RelationshipReference xmlns:mdssi="http://schemas.openxmlformats.org/package/2006/digital-signature" SourceId="rId2"/>
            <mdssi:RelationshipReference xmlns:mdssi="http://schemas.openxmlformats.org/package/2006/digital-signature" SourceId="rId16"/>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5"/>
            <mdssi:RelationshipReference xmlns:mdssi="http://schemas.openxmlformats.org/package/2006/digital-signature" SourceId="rId15"/>
            <mdssi:RelationshipReference xmlns:mdssi="http://schemas.openxmlformats.org/package/2006/digital-signature" SourceId="rId10"/>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14"/>
            <mdssi:RelationshipReference xmlns:mdssi="http://schemas.openxmlformats.org/package/2006/digital-signature" SourceId="rId8"/>
            <mdssi:RelationshipReference xmlns:mdssi="http://schemas.openxmlformats.org/package/2006/digital-signature" SourceId="rId13"/>
            <mdssi:RelationshipReference xmlns:mdssi="http://schemas.openxmlformats.org/package/2006/digital-signature" SourceId="rId18"/>
            <mdssi:RelationshipReference xmlns:mdssi="http://schemas.openxmlformats.org/package/2006/digital-signature" SourceId="rId3"/>
            <mdssi:RelationshipReference xmlns:mdssi="http://schemas.openxmlformats.org/package/2006/digital-signature" SourceId="rId7"/>
          </Transform>
          <Transform Algorithm="http://www.w3.org/TR/2001/REC-xml-c14n-20010315"/>
        </Transforms>
        <DigestMethod Algorithm="http://www.w3.org/2001/04/xmlenc#sha256"/>
        <DigestValue>hX7/y3Ptc8GG+izTbpCUgo8gpCZhvu2FNUH5GGoXULg=</DigestValue>
      </Reference>
      <Reference URI="/ppt/slideMasters/_rels/slideMaster3.xml.rels?ContentType=application/vnd.openxmlformats-package.relationships+xml">
        <Transforms>
          <Transform Algorithm="http://schemas.openxmlformats.org/package/2006/RelationshipTransform">
            <mdssi:RelationshipReference xmlns:mdssi="http://schemas.openxmlformats.org/package/2006/digital-signature" SourceId="rId17"/>
            <mdssi:RelationshipReference xmlns:mdssi="http://schemas.openxmlformats.org/package/2006/digital-signature" SourceId="rId2"/>
            <mdssi:RelationshipReference xmlns:mdssi="http://schemas.openxmlformats.org/package/2006/digital-signature" SourceId="rId16"/>
            <mdssi:RelationshipReference xmlns:mdssi="http://schemas.openxmlformats.org/package/2006/digital-signature" SourceId="rId20"/>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5"/>
            <mdssi:RelationshipReference xmlns:mdssi="http://schemas.openxmlformats.org/package/2006/digital-signature" SourceId="rId15"/>
            <mdssi:RelationshipReference xmlns:mdssi="http://schemas.openxmlformats.org/package/2006/digital-signature" SourceId="rId10"/>
            <mdssi:RelationshipReference xmlns:mdssi="http://schemas.openxmlformats.org/package/2006/digital-signature" SourceId="rId19"/>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14"/>
            <mdssi:RelationshipReference xmlns:mdssi="http://schemas.openxmlformats.org/package/2006/digital-signature" SourceId="rId8"/>
            <mdssi:RelationshipReference xmlns:mdssi="http://schemas.openxmlformats.org/package/2006/digital-signature" SourceId="rId13"/>
            <mdssi:RelationshipReference xmlns:mdssi="http://schemas.openxmlformats.org/package/2006/digital-signature" SourceId="rId1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12"/>
          </Transform>
          <Transform Algorithm="http://www.w3.org/TR/2001/REC-xml-c14n-20010315"/>
        </Transforms>
        <DigestMethod Algorithm="http://www.w3.org/2001/04/xmlenc#sha256"/>
        <DigestValue>/UW/Ztp8cHkOuJTMd1pRQ3bt3OslFvtCufAIB4LS2VA=</DigestValue>
      </Reference>
      <Reference URI="/ppt/slideMasters/slideMaster1.xml?ContentType=application/vnd.openxmlformats-officedocument.presentationml.slideMaster+xml">
        <DigestMethod Algorithm="http://www.w3.org/2001/04/xmlenc#sha256"/>
        <DigestValue>27kLoeVITQztie3Zh6WzrT4U0bQrUTyl9KYsX+vJ890=</DigestValue>
      </Reference>
      <Reference URI="/ppt/slideMasters/slideMaster2.xml?ContentType=application/vnd.openxmlformats-officedocument.presentationml.slideMaster+xml">
        <DigestMethod Algorithm="http://www.w3.org/2001/04/xmlenc#sha256"/>
        <DigestValue>81qH+DFD3hnLFDthc52I8donQD6+SpOJvulJbksoNh4=</DigestValue>
      </Reference>
      <Reference URI="/ppt/slideMasters/slideMaster3.xml?ContentType=application/vnd.openxmlformats-officedocument.presentationml.slideMaster+xml">
        <DigestMethod Algorithm="http://www.w3.org/2001/04/xmlenc#sha256"/>
        <DigestValue>2deXxjVdab6mCZi8h8g/LJAJUthLU+YxclwzVjg4SBY=</DigestValue>
      </Reference>
      <Reference URI="/ppt/slides/_rels/slide1.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2"/>
          </Transform>
          <Transform Algorithm="http://www.w3.org/TR/2001/REC-xml-c14n-20010315"/>
        </Transforms>
        <DigestMethod Algorithm="http://www.w3.org/2001/04/xmlenc#sha256"/>
        <DigestValue>W7T7nCgKkbObXPOcmN5INRjtvix1CfYVS1HSU2bK3xo=</DigestValue>
      </Reference>
      <Reference URI="/ppt/slides/_rels/slide10.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Transform>
          <Transform Algorithm="http://www.w3.org/TR/2001/REC-xml-c14n-20010315"/>
        </Transforms>
        <DigestMethod Algorithm="http://www.w3.org/2001/04/xmlenc#sha256"/>
        <DigestValue>sISr3EmNgB4Y5l3CCtkoo0VIUJ0WA1iygVWWQtvC2kY=</DigestValue>
      </Reference>
      <Reference URI="/ppt/slides/_rels/slide1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Z2QP1n1RwDpMTO83UoeXcCq/8gC0FStKmlp3Mupweb8=</DigestValue>
      </Reference>
      <Reference URI="/ppt/slides/_rels/slide12.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CWpvJMDTERYyXCdzvAUrjdc0/zDRplYpcdJcwt8dHUQ=</DigestValue>
      </Reference>
      <Reference URI="/ppt/slides/_rels/slide13.xml.rels?ContentType=application/vnd.openxmlformats-package.relationships+xml">
        <Transforms>
          <Transform Algorithm="http://schemas.openxmlformats.org/package/2006/RelationshipTransform">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kuebPKku7G+ZsK03zqcsPE5JmmArTnGPTZgSUtgJleU=</DigestValue>
      </Reference>
      <Reference URI="/ppt/slides/_rels/slide14.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NxLIndarG57l/ThGXkhsJQ7+mGk2GIJKH0bF8vgeQE8=</DigestValue>
      </Reference>
      <Reference URI="/ppt/slides/_rels/slide15.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mdssi:RelationshipReference xmlns:mdssi="http://schemas.openxmlformats.org/package/2006/digital-signature" SourceId="rId4"/>
          </Transform>
          <Transform Algorithm="http://www.w3.org/TR/2001/REC-xml-c14n-20010315"/>
        </Transforms>
        <DigestMethod Algorithm="http://www.w3.org/2001/04/xmlenc#sha256"/>
        <DigestValue>z3M7G2kqbys57fmnfbGnO82SYMeuvAz5Z9bSrXmG/N8=</DigestValue>
      </Reference>
      <Reference URI="/ppt/slides/_rels/slide16.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Qc2sueyJnL+tKSXrzOzIKHDr8rgphZoxyaRndsGAKrE=</DigestValue>
      </Reference>
      <Reference URI="/ppt/slides/_rels/slide17.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cGwv/lU11d3CyO8I8waf0sOnBqDNMkifRmiHFgeOy4M=</DigestValue>
      </Reference>
      <Reference URI="/ppt/slides/_rels/slide18.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Transform>
          <Transform Algorithm="http://www.w3.org/TR/2001/REC-xml-c14n-20010315"/>
        </Transforms>
        <DigestMethod Algorithm="http://www.w3.org/2001/04/xmlenc#sha256"/>
        <DigestValue>GalPlAA/YxnH7AbXV/hGSrZ4gS26tU9vNiDoPb5v3Nk=</DigestValue>
      </Reference>
      <Reference URI="/ppt/slides/_rels/slide19.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Transform>
          <Transform Algorithm="http://www.w3.org/TR/2001/REC-xml-c14n-20010315"/>
        </Transforms>
        <DigestMethod Algorithm="http://www.w3.org/2001/04/xmlenc#sha256"/>
        <DigestValue>fi262zmQXvZszMZ8ragg/gxXLVa77b0fvqU7J4K9+Fo=</DigestValue>
      </Reference>
      <Reference URI="/ppt/slides/_rels/slide2.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QoOG6YH8eByYLpb5Bd8RFmth5oWXDdASjChYtvrchRQ=</DigestValue>
      </Reference>
      <Reference URI="/ppt/slides/_rels/slide20.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CFHSuhjOnbZ3qOlHfvX6XJ+YR+/iwXojLH1rGQfRing=</DigestValue>
      </Reference>
      <Reference URI="/ppt/slides/_rels/slide21.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Qi9T/CFa8qtoLtX3d8HNOfcItJIT7rTYRPPdf0CC7GU=</DigestValue>
      </Reference>
      <Reference URI="/ppt/slides/_rels/slide2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nUnKlzqUvIHIhW76H1yIEvV1a7tOK5+Cw88nyl0oiRo=</DigestValue>
      </Reference>
      <Reference URI="/ppt/slides/_rels/slide23.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C9+hWzot2410hN5oWXJvrlDIDe03zxTwOzc4cThR0jw=</DigestValue>
      </Reference>
      <Reference URI="/ppt/slides/_rels/slide24.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Transform>
          <Transform Algorithm="http://www.w3.org/TR/2001/REC-xml-c14n-20010315"/>
        </Transforms>
        <DigestMethod Algorithm="http://www.w3.org/2001/04/xmlenc#sha256"/>
        <DigestValue>GcmBSRd94WsyjPcyHQfCeZKPWWM8cEQsEhQ1N1KxVI0=</DigestValue>
      </Reference>
      <Reference URI="/ppt/slides/_rels/slide25.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mdssi:RelationshipReference xmlns:mdssi="http://schemas.openxmlformats.org/package/2006/digital-signature" SourceId="rId4"/>
          </Transform>
          <Transform Algorithm="http://www.w3.org/TR/2001/REC-xml-c14n-20010315"/>
        </Transforms>
        <DigestMethod Algorithm="http://www.w3.org/2001/04/xmlenc#sha256"/>
        <DigestValue>NDKuBFhE346xZLSegg7KaC6CmPOGG1Wn3jRrbXaE7bk=</DigestValue>
      </Reference>
      <Reference URI="/ppt/slides/_rels/slide26.xml.rels?ContentType=application/vnd.openxmlformats-package.relationships+xml">
        <Transforms>
          <Transform Algorithm="http://schemas.openxmlformats.org/package/2006/RelationshipTransform">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Transform>
          <Transform Algorithm="http://www.w3.org/TR/2001/REC-xml-c14n-20010315"/>
        </Transforms>
        <DigestMethod Algorithm="http://www.w3.org/2001/04/xmlenc#sha256"/>
        <DigestValue>hbSxlvKSWOxomUDyXJKyD7DN5TsLxbpqWmlKUf3O2eQ=</DigestValue>
      </Reference>
      <Reference URI="/ppt/slides/_rels/slide27.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Rs85gY89+n3R/F9wEQZbLyf4kETY22/npl4HiDVi+Rw=</DigestValue>
      </Reference>
      <Reference URI="/ppt/slides/_rels/slide28.xml.rels?ContentType=application/vnd.openxmlformats-package.relationships+xml">
        <Transforms>
          <Transform Algorithm="http://schemas.openxmlformats.org/package/2006/RelationshipTransform">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7ZaWf4tPEFe28oaSHzSE/PkP+lM8leSXRD/U4HyNYtw=</DigestValue>
      </Reference>
      <Reference URI="/ppt/slides/_rels/slide29.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x5BQhbho1w0ibapFIG3mu+3tDoun5zdBGAKsx1g3Uus=</DigestValue>
      </Reference>
      <Reference URI="/ppt/slides/_rels/slide3.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1"/>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17"/>
            <mdssi:RelationshipReference xmlns:mdssi="http://schemas.openxmlformats.org/package/2006/digital-signature" SourceId="rId2"/>
            <mdssi:RelationshipReference xmlns:mdssi="http://schemas.openxmlformats.org/package/2006/digital-signature" SourceId="rId16"/>
            <mdssi:RelationshipReference xmlns:mdssi="http://schemas.openxmlformats.org/package/2006/digital-signature" SourceId="rId20"/>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5"/>
            <mdssi:RelationshipReference xmlns:mdssi="http://schemas.openxmlformats.org/package/2006/digital-signature" SourceId="rId15"/>
            <mdssi:RelationshipReference xmlns:mdssi="http://schemas.openxmlformats.org/package/2006/digital-signature" SourceId="rId10"/>
            <mdssi:RelationshipReference xmlns:mdssi="http://schemas.openxmlformats.org/package/2006/digital-signature" SourceId="rId19"/>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14"/>
            <mdssi:RelationshipReference xmlns:mdssi="http://schemas.openxmlformats.org/package/2006/digital-signature" SourceId="rId8"/>
            <mdssi:RelationshipReference xmlns:mdssi="http://schemas.openxmlformats.org/package/2006/digital-signature" SourceId="rId13"/>
            <mdssi:RelationshipReference xmlns:mdssi="http://schemas.openxmlformats.org/package/2006/digital-signature" SourceId="rId18"/>
          </Transform>
          <Transform Algorithm="http://www.w3.org/TR/2001/REC-xml-c14n-20010315"/>
        </Transforms>
        <DigestMethod Algorithm="http://www.w3.org/2001/04/xmlenc#sha256"/>
        <DigestValue>dlVpBhhKSgCcn/3ESETgY8MWv0LyLmU34hTBe+HBvP4=</DigestValue>
      </Reference>
      <Reference URI="/ppt/slides/_rels/slide30.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Transform>
          <Transform Algorithm="http://www.w3.org/TR/2001/REC-xml-c14n-20010315"/>
        </Transforms>
        <DigestMethod Algorithm="http://www.w3.org/2001/04/xmlenc#sha256"/>
        <DigestValue>uPk6hSTENkaDE9gGX4OYbfgLlH8b7C4Zt22AoK1dFhQ=</DigestValue>
      </Reference>
      <Reference URI="/ppt/slides/_rels/slide31.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Transform>
          <Transform Algorithm="http://www.w3.org/TR/2001/REC-xml-c14n-20010315"/>
        </Transforms>
        <DigestMethod Algorithm="http://www.w3.org/2001/04/xmlenc#sha256"/>
        <DigestValue>raTE4ZCLSTPC9V/xbgaQtKxb0nXCEQoi7H1Lj/puSwQ=</DigestValue>
      </Reference>
      <Reference URI="/ppt/slides/_rels/slide32.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QBdzYjOqgZO64ghlJ/SfWxFEAN1cg2kgMjA6tVYS9Fo=</DigestValue>
      </Reference>
      <Reference URI="/ppt/slides/_rels/slide33.xml.rels?ContentType=application/vnd.openxmlformats-package.relationships+xml">
        <Transforms>
          <Transform Algorithm="http://schemas.openxmlformats.org/package/2006/RelationshipTransform">
            <mdssi:RelationshipReference xmlns:mdssi="http://schemas.openxmlformats.org/package/2006/digital-signature" SourceId="rId5"/>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3Swiknw9vr+K5aJOM9l8UOua4FEefNUQjHlwzaykJAQ=</DigestValue>
      </Reference>
      <Reference URI="/ppt/slides/_rels/slide34.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7mhngG1n2jFW60hP85Asziex2Ejvc+Rv/Rj40y7Jtpo=</DigestValue>
      </Reference>
      <Reference URI="/ppt/slides/_rels/slide35.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6MSJk0UwkxKfxGQvfjRQgnFGofM+OdVDUy2ASPdH/6E=</DigestValue>
      </Reference>
      <Reference URI="/ppt/slides/_rels/slide36.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YBZry8LtR/cR5jaQ4uhuywdlZauqk8j7+Xc7Uf9d0qk=</DigestValue>
      </Reference>
      <Reference URI="/ppt/slides/_rels/slide37.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ejS0C1m5cHjesXMzSv+gmRxNYt7iY4KksDYN6ruzPQM=</DigestValue>
      </Reference>
      <Reference URI="/ppt/slides/_rels/slide38.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4"/>
          </Transform>
          <Transform Algorithm="http://www.w3.org/TR/2001/REC-xml-c14n-20010315"/>
        </Transforms>
        <DigestMethod Algorithm="http://www.w3.org/2001/04/xmlenc#sha256"/>
        <DigestValue>uSyjzzW1P089Yeb6UxPKmELeiwnrV3el/Hdc+2yQVo4=</DigestValue>
      </Reference>
      <Reference URI="/ppt/slides/_rels/slide39.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+hpE9axSsUxwt4qEv7PKfO2g5wxQllFEMvTJE26lKJI=</DigestValue>
      </Reference>
      <Reference URI="/ppt/slides/_rels/slide4.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8"/>
            <mdssi:RelationshipReference xmlns:mdssi="http://schemas.openxmlformats.org/package/2006/digital-signature" SourceId="rId3"/>
            <mdssi:RelationshipReference xmlns:mdssi="http://schemas.openxmlformats.org/package/2006/digital-signature" SourceId="rId7"/>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5"/>
          </Transform>
          <Transform Algorithm="http://www.w3.org/TR/2001/REC-xml-c14n-20010315"/>
        </Transforms>
        <DigestMethod Algorithm="http://www.w3.org/2001/04/xmlenc#sha256"/>
        <DigestValue>G1YCC64h2vkWIz9TqG0x75EO9j/Su06bt4ma5EsSy7M=</DigestValue>
      </Reference>
      <Reference URI="/ppt/slides/_rels/slide40.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mdssi:RelationshipReference xmlns:mdssi="http://schemas.openxmlformats.org/package/2006/digital-signature" SourceId="rId4"/>
          </Transform>
          <Transform Algorithm="http://www.w3.org/TR/2001/REC-xml-c14n-20010315"/>
        </Transforms>
        <DigestMethod Algorithm="http://www.w3.org/2001/04/xmlenc#sha256"/>
        <DigestValue>ZSQCnwh9cFDc+3Q98IhEXtTsreSJ887d+B4JovM0whg=</DigestValue>
      </Reference>
      <Reference URI="/ppt/slides/_rels/slide41.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Jz3JGU+a7Jv6W3OnSmrIBQPGAY+cPLcJRhfpwZFYzMk=</DigestValue>
      </Reference>
      <Reference URI="/ppt/slides/_rels/slide42.xml.rels?ContentType=application/vnd.openxmlformats-package.relationships+xml">
        <Transforms>
          <Transform Algorithm="http://schemas.openxmlformats.org/package/2006/RelationshipTransform">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5"/>
          </Transform>
          <Transform Algorithm="http://www.w3.org/TR/2001/REC-xml-c14n-20010315"/>
        </Transforms>
        <DigestMethod Algorithm="http://www.w3.org/2001/04/xmlenc#sha256"/>
        <DigestValue>mffJxB+rmUnNTJ3tVEIuLie0t1IDB/L3AkGi7VLutlo=</DigestValue>
      </Reference>
      <Reference URI="/ppt/slides/_rels/slide43.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qRi27b81D4BLSu3PH6oqHTW+/pjl/y/GjIgkIJqQ5A4=</DigestValue>
      </Reference>
      <Reference URI="/ppt/slides/_rels/slide44.xml.rels?ContentType=application/vnd.openxmlformats-package.relationships+xml">
        <Transforms>
          <Transform Algorithm="http://schemas.openxmlformats.org/package/2006/RelationshipTransform">
            <mdssi:RelationshipReference xmlns:mdssi="http://schemas.openxmlformats.org/package/2006/digital-signature" SourceId="rId21"/>
            <mdssi:RelationshipReference xmlns:mdssi="http://schemas.openxmlformats.org/package/2006/digital-signature" SourceId="rId7"/>
            <mdssi:RelationshipReference xmlns:mdssi="http://schemas.openxmlformats.org/package/2006/digital-signature" SourceId="rId12"/>
            <mdssi:RelationshipReference xmlns:mdssi="http://schemas.openxmlformats.org/package/2006/digital-signature" SourceId="rId17"/>
            <mdssi:RelationshipReference xmlns:mdssi="http://schemas.openxmlformats.org/package/2006/digital-signature" SourceId="rId2"/>
            <mdssi:RelationshipReference xmlns:mdssi="http://schemas.openxmlformats.org/package/2006/digital-signature" SourceId="rId16"/>
            <mdssi:RelationshipReference xmlns:mdssi="http://schemas.openxmlformats.org/package/2006/digital-signature" SourceId="rId20"/>
            <mdssi:RelationshipReference xmlns:mdssi="http://schemas.openxmlformats.org/package/2006/digital-signature" SourceId="rId1"/>
            <mdssi:RelationshipReference xmlns:mdssi="http://schemas.openxmlformats.org/package/2006/digital-signature" SourceId="rId6"/>
            <mdssi:RelationshipReference xmlns:mdssi="http://schemas.openxmlformats.org/package/2006/digital-signature" SourceId="rId11"/>
            <mdssi:RelationshipReference xmlns:mdssi="http://schemas.openxmlformats.org/package/2006/digital-signature" SourceId="rId5"/>
            <mdssi:RelationshipReference xmlns:mdssi="http://schemas.openxmlformats.org/package/2006/digital-signature" SourceId="rId15"/>
            <mdssi:RelationshipReference xmlns:mdssi="http://schemas.openxmlformats.org/package/2006/digital-signature" SourceId="rId10"/>
            <mdssi:RelationshipReference xmlns:mdssi="http://schemas.openxmlformats.org/package/2006/digital-signature" SourceId="rId19"/>
            <mdssi:RelationshipReference xmlns:mdssi="http://schemas.openxmlformats.org/package/2006/digital-signature" SourceId="rId4"/>
            <mdssi:RelationshipReference xmlns:mdssi="http://schemas.openxmlformats.org/package/2006/digital-signature" SourceId="rId9"/>
            <mdssi:RelationshipReference xmlns:mdssi="http://schemas.openxmlformats.org/package/2006/digital-signature" SourceId="rId14"/>
            <mdssi:RelationshipReference xmlns:mdssi="http://schemas.openxmlformats.org/package/2006/digital-signature" SourceId="rId8"/>
            <mdssi:RelationshipReference xmlns:mdssi="http://schemas.openxmlformats.org/package/2006/digital-signature" SourceId="rId13"/>
            <mdssi:RelationshipReference xmlns:mdssi="http://schemas.openxmlformats.org/package/2006/digital-signature" SourceId="rId18"/>
            <mdssi:RelationshipReference xmlns:mdssi="http://schemas.openxmlformats.org/package/2006/digital-signature" SourceId="rId3"/>
          </Transform>
          <Transform Algorithm="http://www.w3.org/TR/2001/REC-xml-c14n-20010315"/>
        </Transforms>
        <DigestMethod Algorithm="http://www.w3.org/2001/04/xmlenc#sha256"/>
        <DigestValue>Hole88ax7HigDBwQt8waYOQz6KMxdzpIB2vukjQcIjw=</DigestValue>
      </Reference>
      <Reference URI="/ppt/slides/_rels/slide45.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e43OVWvGPMFO1uPyvHGO8l9zC27gAMy0/RFBNjiH6RQ=</DigestValue>
      </Reference>
      <Reference URI="/ppt/slides/_rels/slide46.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Et3ZHtfKpsgwrMHM/qOHyBQaOY/FGkZgQuin8dw30ic=</DigestValue>
      </Reference>
      <Reference URI="/ppt/slides/_rels/slide5.xml.rels?ContentType=application/vnd.openxmlformats-package.relationships+xml">
        <Transforms>
          <Transform Algorithm="http://schemas.openxmlformats.org/package/2006/RelationshipTransform">
            <mdssi:RelationshipReference xmlns:mdssi="http://schemas.openxmlformats.org/package/2006/digital-signature" SourceId="rId2"/>
            <mdssi:RelationshipReference xmlns:mdssi="http://schemas.openxmlformats.org/package/2006/digital-signature" SourceId="rId1"/>
            <mdssi:RelationshipReference xmlns:mdssi="http://schemas.openxmlformats.org/package/2006/digital-signature" SourceId="rId3"/>
          </Transform>
          <Transform Algorithm="http://www.w3.org/TR/2001/REC-xml-c14n-20010315"/>
        </Transforms>
        <DigestMethod Algorithm="http://www.w3.org/2001/04/xmlenc#sha256"/>
        <DigestValue>pWTS6+wpeeeKQdCynXZhe25HreHUDAgus/g6hGidRTs=</DigestValue>
      </Reference>
      <Reference URI="/ppt/slides/_rels/slide6.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vjrTWzvLhZEHWMcm2HOfjK1lZ92fnt3wC6CxVmoWxuc=</DigestValue>
      </Reference>
      <Reference URI="/ppt/slides/_rels/slide7.xml.rels?ContentType=application/vnd.openxmlformats-package.relationships+xml">
        <Transforms>
          <Transform Algorithm="http://schemas.openxmlformats.org/package/2006/RelationshipTransform">
            <mdssi:RelationshipReference xmlns:mdssi="http://schemas.openxmlformats.org/package/2006/digital-signature" SourceId="rId3"/>
            <mdssi:RelationshipReference xmlns:mdssi="http://schemas.openxmlformats.org/package/2006/digital-signature" SourceId="rId2"/>
            <mdssi:RelationshipReference xmlns:mdssi="http://schemas.openxmlformats.org/package/2006/digital-signature" SourceId="rId1"/>
          </Transform>
          <Transform Algorithm="http://www.w3.org/TR/2001/REC-xml-c14n-20010315"/>
        </Transforms>
        <DigestMethod Algorithm="http://www.w3.org/2001/04/xmlenc#sha256"/>
        <DigestValue>rXi90Akl+BVxQS0j4Q2Dhj+YwWHUWhV6DM4e6hYHFoY=</DigestValue>
      </Reference>
      <Reference URI="/ppt/slides/_rels/slide8.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4"/>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X7VFkkzHxNiZgyvbBVQ9BzxRRrksxuXOVdeVFSKW2dc=</DigestValue>
      </Reference>
      <Reference URI="/ppt/slides/_rels/slide9.xml.rels?ContentType=application/vnd.openxmlformats-package.relationships+xml">
        <Transforms>
          <Transform Algorithm="http://schemas.openxmlformats.org/package/2006/RelationshipTransform">
            <mdssi:RelationshipReference xmlns:mdssi="http://schemas.openxmlformats.org/package/2006/digital-signature" SourceId="rId1"/>
            <mdssi:RelationshipReference xmlns:mdssi="http://schemas.openxmlformats.org/package/2006/digital-signature" SourceId="rId3"/>
            <mdssi:RelationshipReference xmlns:mdssi="http://schemas.openxmlformats.org/package/2006/digital-signature" SourceId="rId2"/>
          </Transform>
          <Transform Algorithm="http://www.w3.org/TR/2001/REC-xml-c14n-20010315"/>
        </Transforms>
        <DigestMethod Algorithm="http://www.w3.org/2001/04/xmlenc#sha256"/>
        <DigestValue>rwZ4zHSwKS7sFUexFc37OwXofLuBWnGyiKhoiTvDCls=</DigestValue>
      </Reference>
      <Reference URI="/ppt/slides/slide1.xml?ContentType=application/vnd.openxmlformats-officedocument.presentationml.slide+xml">
        <DigestMethod Algorithm="http://www.w3.org/2001/04/xmlenc#sha256"/>
        <DigestValue>Y4OI4SOesg6k23JFVD4WbrIswa7vYFDtpIrsg/6XY+0=</DigestValue>
      </Reference>
      <Reference URI="/ppt/slides/slide10.xml?ContentType=application/vnd.openxmlformats-officedocument.presentationml.slide+xml">
        <DigestMethod Algorithm="http://www.w3.org/2001/04/xmlenc#sha256"/>
        <DigestValue>ErAOurmQ9cVgwR6P3CQ2h3ghiwk4FBj5A1KYxqhKfXM=</DigestValue>
      </Reference>
      <Reference URI="/ppt/slides/slide11.xml?ContentType=application/vnd.openxmlformats-officedocument.presentationml.slide+xml">
        <DigestMethod Algorithm="http://www.w3.org/2001/04/xmlenc#sha256"/>
        <DigestValue>N7POCkgzhBF+SXTgwSh0pVE0jRA92m5ESDk0nLg9anw=</DigestValue>
      </Reference>
      <Reference URI="/ppt/slides/slide12.xml?ContentType=application/vnd.openxmlformats-officedocument.presentationml.slide+xml">
        <DigestMethod Algorithm="http://www.w3.org/2001/04/xmlenc#sha256"/>
        <DigestValue>FB0LajnBKjWj1VpsDlRBBsN3ujMIa7Mtn1ia4/5CoIY=</DigestValue>
      </Reference>
      <Reference URI="/ppt/slides/slide13.xml?ContentType=application/vnd.openxmlformats-officedocument.presentationml.slide+xml">
        <DigestMethod Algorithm="http://www.w3.org/2001/04/xmlenc#sha256"/>
        <DigestValue>t1+iBPrTFfTnbiZG6JFDinxBk0rn3LExcp9IU+Hyykw=</DigestValue>
      </Reference>
      <Reference URI="/ppt/slides/slide14.xml?ContentType=application/vnd.openxmlformats-officedocument.presentationml.slide+xml">
        <DigestMethod Algorithm="http://www.w3.org/2001/04/xmlenc#sha256"/>
        <DigestValue>rNMTmTjCSzldJMg8r+Q8jwZmcNlxFSbCZM98SCwCDhI=</DigestValue>
      </Reference>
      <Reference URI="/ppt/slides/slide15.xml?ContentType=application/vnd.openxmlformats-officedocument.presentationml.slide+xml">
        <DigestMethod Algorithm="http://www.w3.org/2001/04/xmlenc#sha256"/>
        <DigestValue>Hk4dDGLTmLAwTQYiw53qRLqnMhcRuKvCgqhiMH6WdEM=</DigestValue>
      </Reference>
      <Reference URI="/ppt/slides/slide16.xml?ContentType=application/vnd.openxmlformats-officedocument.presentationml.slide+xml">
        <DigestMethod Algorithm="http://www.w3.org/2001/04/xmlenc#sha256"/>
        <DigestValue>E41nbhfrEF7CP6qf/YoGsbciKig3o0KHvC4WW3LQ2wI=</DigestValue>
      </Reference>
      <Reference URI="/ppt/slides/slide17.xml?ContentType=application/vnd.openxmlformats-officedocument.presentationml.slide+xml">
        <DigestMethod Algorithm="http://www.w3.org/2001/04/xmlenc#sha256"/>
        <DigestValue>8tecNp4wtgola/dsxMdXaystTxQkjqMXmuLO1SnYWNw=</DigestValue>
      </Reference>
      <Reference URI="/ppt/slides/slide18.xml?ContentType=application/vnd.openxmlformats-officedocument.presentationml.slide+xml">
        <DigestMethod Algorithm="http://www.w3.org/2001/04/xmlenc#sha256"/>
        <DigestValue>nvvv90ri1cNU0BL1H6hHqBhF/YTQpKfhBUcy1eFGqew=</DigestValue>
      </Reference>
      <Reference URI="/ppt/slides/slide19.xml?ContentType=application/vnd.openxmlformats-officedocument.presentationml.slide+xml">
        <DigestMethod Algorithm="http://www.w3.org/2001/04/xmlenc#sha256"/>
        <DigestValue>bBbXhdldUSjUu/wxDOOGmjphJzFdC8vQbyJCdcfHmWM=</DigestValue>
      </Reference>
      <Reference URI="/ppt/slides/slide2.xml?ContentType=application/vnd.openxmlformats-officedocument.presentationml.slide+xml">
        <DigestMethod Algorithm="http://www.w3.org/2001/04/xmlenc#sha256"/>
        <DigestValue>pyun1a0/KPM0lwPf1U8WRyI5A/YEuRw3zxMvkxQtiPc=</DigestValue>
      </Reference>
      <Reference URI="/ppt/slides/slide20.xml?ContentType=application/vnd.openxmlformats-officedocument.presentationml.slide+xml">
        <DigestMethod Algorithm="http://www.w3.org/2001/04/xmlenc#sha256"/>
        <DigestValue>7FBk6GN7ovUP5mHCdkMohRGctpSNdr6C+bsOce0uOkw=</DigestValue>
      </Reference>
      <Reference URI="/ppt/slides/slide21.xml?ContentType=application/vnd.openxmlformats-officedocument.presentationml.slide+xml">
        <DigestMethod Algorithm="http://www.w3.org/2001/04/xmlenc#sha256"/>
        <DigestValue>1Df3BVs4fqrYRrgvEr7vZ2lbN1uE9k1HGe12hS2ry2g=</DigestValue>
      </Reference>
      <Reference URI="/ppt/slides/slide22.xml?ContentType=application/vnd.openxmlformats-officedocument.presentationml.slide+xml">
        <DigestMethod Algorithm="http://www.w3.org/2001/04/xmlenc#sha256"/>
        <DigestValue>Ueeua1T+ehdjl6eh5rgDIguqFA/xEMBe7iIHD1qI2vw=</DigestValue>
      </Reference>
      <Reference URI="/ppt/slides/slide23.xml?ContentType=application/vnd.openxmlformats-officedocument.presentationml.slide+xml">
        <DigestMethod Algorithm="http://www.w3.org/2001/04/xmlenc#sha256"/>
        <DigestValue>6JYjdCTRMIq9vWmVElKMW6/9XHSsnPPtU08d7VW6LAo=</DigestValue>
      </Reference>
      <Reference URI="/ppt/slides/slide24.xml?ContentType=application/vnd.openxmlformats-officedocument.presentationml.slide+xml">
        <DigestMethod Algorithm="http://www.w3.org/2001/04/xmlenc#sha256"/>
        <DigestValue>bAngpCswF1cSpM6RW2doO89eZw15xe8+jtQUa9V0lnc=</DigestValue>
      </Reference>
      <Reference URI="/ppt/slides/slide25.xml?ContentType=application/vnd.openxmlformats-officedocument.presentationml.slide+xml">
        <DigestMethod Algorithm="http://www.w3.org/2001/04/xmlenc#sha256"/>
        <DigestValue>GHQO4yqySPPUbOEAZ8kYmBCTRPttUtQYLebZFdmWzeo=</DigestValue>
      </Reference>
      <Reference URI="/ppt/slides/slide26.xml?ContentType=application/vnd.openxmlformats-officedocument.presentationml.slide+xml">
        <DigestMethod Algorithm="http://www.w3.org/2001/04/xmlenc#sha256"/>
        <DigestValue>Pme4ns1EzgQFWARgHWhrjbTj8sAVYdkVoer62Uc3beg=</DigestValue>
      </Reference>
      <Reference URI="/ppt/slides/slide27.xml?ContentType=application/vnd.openxmlformats-officedocument.presentationml.slide+xml">
        <DigestMethod Algorithm="http://www.w3.org/2001/04/xmlenc#sha256"/>
        <DigestValue>gc3NYQLE0hewqdMRLmcCCevRu1O2XJMXn5wNgYla69E=</DigestValue>
      </Reference>
      <Reference URI="/ppt/slides/slide28.xml?ContentType=application/vnd.openxmlformats-officedocument.presentationml.slide+xml">
        <DigestMethod Algorithm="http://www.w3.org/2001/04/xmlenc#sha256"/>
        <DigestValue>t8UpQW6LlyooJzF9aUVk5MJ9gdxsCFBXW5VqM/UfpDw=</DigestValue>
      </Reference>
      <Reference URI="/ppt/slides/slide29.xml?ContentType=application/vnd.openxmlformats-officedocument.presentationml.slide+xml">
        <DigestMethod Algorithm="http://www.w3.org/2001/04/xmlenc#sha256"/>
        <DigestValue>BjGYoKgkuFAUMQXq6E++l6Af30MirRvwzhMhgx7mJtU=</DigestValue>
      </Reference>
      <Reference URI="/ppt/slides/slide3.xml?ContentType=application/vnd.openxmlformats-officedocument.presentationml.slide+xml">
        <DigestMethod Algorithm="http://www.w3.org/2001/04/xmlenc#sha256"/>
        <DigestValue>ZcPSFX63V9r1YfrqkmtSTXw85aqP7F8cnnkvM/AuDCI=</DigestValue>
      </Reference>
      <Reference URI="/ppt/slides/slide30.xml?ContentType=application/vnd.openxmlformats-officedocument.presentationml.slide+xml">
        <DigestMethod Algorithm="http://www.w3.org/2001/04/xmlenc#sha256"/>
        <DigestValue>s/Q5dj165kmw1l/F3cnu6+j5FFg24UZhGolVt23yvNk=</DigestValue>
      </Reference>
      <Reference URI="/ppt/slides/slide31.xml?ContentType=application/vnd.openxmlformats-officedocument.presentationml.slide+xml">
        <DigestMethod Algorithm="http://www.w3.org/2001/04/xmlenc#sha256"/>
        <DigestValue>L/5Igjl7WuyW6YHC/ikp7jfRlAbygKAx8Ls7/Xa56/o=</DigestValue>
      </Reference>
      <Reference URI="/ppt/slides/slide32.xml?ContentType=application/vnd.openxmlformats-officedocument.presentationml.slide+xml">
        <DigestMethod Algorithm="http://www.w3.org/2001/04/xmlenc#sha256"/>
        <DigestValue>59g1E2aVr5a6+rEB5BoMi2+tTCbL73MjwFk/TvpZhVg=</DigestValue>
      </Reference>
      <Reference URI="/ppt/slides/slide33.xml?ContentType=application/vnd.openxmlformats-officedocument.presentationml.slide+xml">
        <DigestMethod Algorithm="http://www.w3.org/2001/04/xmlenc#sha256"/>
        <DigestValue>G7E5a5ptIAdo0OKC+uC2M4Bv4V4orCfZKk4G+kWAp2s=</DigestValue>
      </Reference>
      <Reference URI="/ppt/slides/slide34.xml?ContentType=application/vnd.openxmlformats-officedocument.presentationml.slide+xml">
        <DigestMethod Algorithm="http://www.w3.org/2001/04/xmlenc#sha256"/>
        <DigestValue>AR7e8Ep7c1Q6LNXbwwzvBm8Bxl46yW17YJdozIOJD1A=</DigestValue>
      </Reference>
      <Reference URI="/ppt/slides/slide35.xml?ContentType=application/vnd.openxmlformats-officedocument.presentationml.slide+xml">
        <DigestMethod Algorithm="http://www.w3.org/2001/04/xmlenc#sha256"/>
        <DigestValue>xdzQfNnXEPv/TFOCF4NfR6iYusONB5ju5uGSUVUCjl8=</DigestValue>
      </Reference>
      <Reference URI="/ppt/slides/slide36.xml?ContentType=application/vnd.openxmlformats-officedocument.presentationml.slide+xml">
        <DigestMethod Algorithm="http://www.w3.org/2001/04/xmlenc#sha256"/>
        <DigestValue>5LOKrObsEQmZ448NwLWKMMiBHDel5u0yNtmuWlC9qcg=</DigestValue>
      </Reference>
      <Reference URI="/ppt/slides/slide37.xml?ContentType=application/vnd.openxmlformats-officedocument.presentationml.slide+xml">
        <DigestMethod Algorithm="http://www.w3.org/2001/04/xmlenc#sha256"/>
        <DigestValue>XdZJnacbJGyMkMABRivTSffEWZT7JMQ5csnMPjPkBbQ=</DigestValue>
      </Reference>
      <Reference URI="/ppt/slides/slide38.xml?ContentType=application/vnd.openxmlformats-officedocument.presentationml.slide+xml">
        <DigestMethod Algorithm="http://www.w3.org/2001/04/xmlenc#sha256"/>
        <DigestValue>YR5A9OhPvMDqQf+Hvgme3bmnGHea2J30wW/vMSev61c=</DigestValue>
      </Reference>
      <Reference URI="/ppt/slides/slide39.xml?ContentType=application/vnd.openxmlformats-officedocument.presentationml.slide+xml">
        <DigestMethod Algorithm="http://www.w3.org/2001/04/xmlenc#sha256"/>
        <DigestValue>Al8VDAtIwdQC19FnG4CYVOyrZVL7NnOHxAES5HSlfX4=</DigestValue>
      </Reference>
      <Reference URI="/ppt/slides/slide4.xml?ContentType=application/vnd.openxmlformats-officedocument.presentationml.slide+xml">
        <DigestMethod Algorithm="http://www.w3.org/2001/04/xmlenc#sha256"/>
        <DigestValue>b+D8TCJkZWL4TFhbFvoDUA50qD6kELlMnFneohjLlLw=</DigestValue>
      </Reference>
      <Reference URI="/ppt/slides/slide40.xml?ContentType=application/vnd.openxmlformats-officedocument.presentationml.slide+xml">
        <DigestMethod Algorithm="http://www.w3.org/2001/04/xmlenc#sha256"/>
        <DigestValue>nMRcow6DHcgxlt5I6DgnDVEI2aYE1dZvv0AzOr3SWk0=</DigestValue>
      </Reference>
      <Reference URI="/ppt/slides/slide41.xml?ContentType=application/vnd.openxmlformats-officedocument.presentationml.slide+xml">
        <DigestMethod Algorithm="http://www.w3.org/2001/04/xmlenc#sha256"/>
        <DigestValue>bwhBOxXuCn3fEGUG4ktFb8aCdMMjxVtjy2H1IUg7gj4=</DigestValue>
      </Reference>
      <Reference URI="/ppt/slides/slide42.xml?ContentType=application/vnd.openxmlformats-officedocument.presentationml.slide+xml">
        <DigestMethod Algorithm="http://www.w3.org/2001/04/xmlenc#sha256"/>
        <DigestValue>yen53ZRuFo0oquvSaEhyFVqZHxT/gInw+HM0h37lWt4=</DigestValue>
      </Reference>
      <Reference URI="/ppt/slides/slide43.xml?ContentType=application/vnd.openxmlformats-officedocument.presentationml.slide+xml">
        <DigestMethod Algorithm="http://www.w3.org/2001/04/xmlenc#sha256"/>
        <DigestValue>yhxDhwHKUYxHntAm9m2AFDg5TMqu4BhjnmXAAtI/Vzk=</DigestValue>
      </Reference>
      <Reference URI="/ppt/slides/slide44.xml?ContentType=application/vnd.openxmlformats-officedocument.presentationml.slide+xml">
        <DigestMethod Algorithm="http://www.w3.org/2001/04/xmlenc#sha256"/>
        <DigestValue>ualw66XVLIp2kzU15va1gwSRLKltJSB/hXdaRAanyvg=</DigestValue>
      </Reference>
      <Reference URI="/ppt/slides/slide45.xml?ContentType=application/vnd.openxmlformats-officedocument.presentationml.slide+xml">
        <DigestMethod Algorithm="http://www.w3.org/2001/04/xmlenc#sha256"/>
        <DigestValue>QjwJiJIxv3CTUAzBuGQJJ7yevKMMMguVjFE2ZjBpNBk=</DigestValue>
      </Reference>
      <Reference URI="/ppt/slides/slide46.xml?ContentType=application/vnd.openxmlformats-officedocument.presentationml.slide+xml">
        <DigestMethod Algorithm="http://www.w3.org/2001/04/xmlenc#sha256"/>
        <DigestValue>41L0jwwc/Mz1PYyTkyVp6sQYqqRhp3el1ZjDLSNT5YY=</DigestValue>
      </Reference>
      <Reference URI="/ppt/slides/slide5.xml?ContentType=application/vnd.openxmlformats-officedocument.presentationml.slide+xml">
        <DigestMethod Algorithm="http://www.w3.org/2001/04/xmlenc#sha256"/>
        <DigestValue>R0Ewsgx4vzgx4qUz1ERu/8ZyH9R67NIE2KJZRVYyiwM=</DigestValue>
      </Reference>
      <Reference URI="/ppt/slides/slide6.xml?ContentType=application/vnd.openxmlformats-officedocument.presentationml.slide+xml">
        <DigestMethod Algorithm="http://www.w3.org/2001/04/xmlenc#sha256"/>
        <DigestValue>7e3zoiydBJ38ACpQSjWtDTc+0Kdu/COwQ8kWxI+jkyw=</DigestValue>
      </Reference>
      <Reference URI="/ppt/slides/slide7.xml?ContentType=application/vnd.openxmlformats-officedocument.presentationml.slide+xml">
        <DigestMethod Algorithm="http://www.w3.org/2001/04/xmlenc#sha256"/>
        <DigestValue>QCz7rWYcbJ40vqr7tZJqNengXfShHgt8WHbFc7GVclE=</DigestValue>
      </Reference>
      <Reference URI="/ppt/slides/slide8.xml?ContentType=application/vnd.openxmlformats-officedocument.presentationml.slide+xml">
        <DigestMethod Algorithm="http://www.w3.org/2001/04/xmlenc#sha256"/>
        <DigestValue>D7MLFeSVUqtplUhY0IeIJm5yv4noznq1lpTlrEHw2Fc=</DigestValue>
      </Reference>
      <Reference URI="/ppt/slides/slide9.xml?ContentType=application/vnd.openxmlformats-officedocument.presentationml.slide+xml">
        <DigestMethod Algorithm="http://www.w3.org/2001/04/xmlenc#sha256"/>
        <DigestValue>u0KFxmSNixg2l8tMUJ38oe49aC7erZt4VI6mNx7B1oI=</DigestValue>
      </Reference>
      <Reference URI="/ppt/tableStyles.xml?ContentType=application/vnd.openxmlformats-officedocument.presentationml.tableStyles+xml">
        <DigestMethod Algorithm="http://www.w3.org/2001/04/xmlenc#sha256"/>
        <DigestValue>i4cWI9n+s6vQvExUt+EakZK9ecYOHdRqhnOqeAb36Ds=</DigestValue>
      </Reference>
      <Reference URI="/ppt/tags/tag1.xml?ContentType=application/vnd.openxmlformats-officedocument.presentationml.tags+xml">
        <DigestMethod Algorithm="http://www.w3.org/2001/04/xmlenc#sha256"/>
        <DigestValue>hKQQTagY6dLviGxBI6T95wX0oPOy4lVvl9npZQ94rnY=</DigestValue>
      </Reference>
      <Reference URI="/ppt/theme/theme1.xml?ContentType=application/vnd.openxmlformats-officedocument.theme+xml">
        <DigestMethod Algorithm="http://www.w3.org/2001/04/xmlenc#sha256"/>
        <DigestValue>kzDRLBd1NYi/irUIHnqhJSXW/0EVF16mqpMbFl+MhE8=</DigestValue>
      </Reference>
      <Reference URI="/ppt/theme/theme2.xml?ContentType=application/vnd.openxmlformats-officedocument.theme+xml">
        <DigestMethod Algorithm="http://www.w3.org/2001/04/xmlenc#sha256"/>
        <DigestValue>wkBzlZ0/qR/PcRdu/PKczoJYI1ps09ZOfHzX5m5i92Y=</DigestValue>
      </Reference>
      <Reference URI="/ppt/theme/theme3.xml?ContentType=application/vnd.openxmlformats-officedocument.theme+xml">
        <DigestMethod Algorithm="http://www.w3.org/2001/04/xmlenc#sha256"/>
        <DigestValue>B8cgMLedVP90nc6TNVzKd3M4JA6QpIRwBbxOaLqgeZw=</DigestValue>
      </Reference>
      <Reference URI="/ppt/theme/theme4.xml?ContentType=application/vnd.openxmlformats-officedocument.theme+xml">
        <DigestMethod Algorithm="http://www.w3.org/2001/04/xmlenc#sha256"/>
        <DigestValue>rED5zpmxDJlQMva6MhrDMeFX1CPpT9jBbfiZy8WNS6o=</DigestValue>
      </Reference>
      <Reference URI="/ppt/theme/theme5.xml?ContentType=application/vnd.openxmlformats-officedocument.theme+xml">
        <DigestMethod Algorithm="http://www.w3.org/2001/04/xmlenc#sha256"/>
        <DigestValue>rED5zpmxDJlQMva6MhrDMeFX1CPpT9jBbfiZy8WNS6o=</DigestValue>
      </Reference>
      <Reference URI="/ppt/viewProps.xml?ContentType=application/vnd.openxmlformats-officedocument.presentationml.viewProps+xml">
        <DigestMethod Algorithm="http://www.w3.org/2001/04/xmlenc#sha256"/>
        <DigestValue>CAN4AmvhyWRfsAkqcjk8WoB1V/urOvuOp1aU+XeNzqI=</DigestValue>
      </Reference>
    </Manifest>
    <SignatureProperties>
      <SignatureProperty Id="idSignatureTime" Target="#idPackageSignature">
        <mdssi:SignatureTime xmlns:mdssi="http://schemas.openxmlformats.org/package/2006/digital-signature">
          <mdssi:Format>YYYY-MM-DDThh:mm:ssTZD</mdssi:Format>
          <mdssi:Value>2016-07-21T12:20:30Z</mdssi:Value>
        </mdssi:SignatureTime>
      </SignatureProperty>
    </SignatureProperties>
  </Object>
  <Object Id="idOfficeObject">
    <SignatureProperties>
      <SignatureProperty Id="idOfficeV1Details" Target="#idPackageSignature">
        <SignatureInfoV1 xmlns="http://schemas.microsoft.com/office/2006/digsig">
          <SetupID/>
          <SignatureText/>
          <SignatureImage/>
          <SignatureComments>You acknowledge that you modified these materials and Agilent disclaims any responsibility for such modifications.</SignatureComments>
          <WindowsVersion>6.1</WindowsVersion>
          <OfficeVersion>16.0</OfficeVersion>
          <ApplicationVersion>16.0</ApplicationVersion>
          <Monitors>2</Monitors>
          <HorizontalResolution>1600</HorizontalResolution>
          <VerticalResolution>900</VerticalResolution>
          <ColorDepth>32</ColorDepth>
          <SignatureProviderId>{00000000-0000-0000-0000-000000000000}</SignatureProviderId>
          <SignatureProviderUrl/>
          <SignatureProviderDetails>9</SignatureProviderDetails>
          <SignatureType>1</SignatureType>
        </SignatureInfoV1>
      </SignatureProperty>
    </SignatureProperties>
  </Object>
  <Object>
    <xd:QualifyingProperties xmlns:xd="http://uri.etsi.org/01903/v1.3.2#" Target="#idPackageSignature">
      <xd:SignedProperties Id="idSignedProperties">
        <xd:SignedSignatureProperties>
          <xd:SigningTime>2016-07-21T12:20:30Z</xd:SigningTime>
          <xd:SigningCertificate>
            <xd:Cert>
              <xd:CertDigest>
                <DigestMethod Algorithm="http://www.w3.org/2001/04/xmlenc#sha256"/>
                <DigestValue>DDJ4ytpXveERaLGieB4/SEciQ3wFXUddM9ZxM6mf858=</DigestValue>
              </xd:CertDigest>
              <xd:IssuerSerial>
                <X509IssuerName>CN="Agilent Technologies, Inc. CA - G2", O="Agilent Technologies, Inc."</X509IssuerName>
                <X509SerialNumber>138245064239817288526257980180937675591</X509SerialNumber>
              </xd:IssuerSerial>
            </xd:Cert>
          </xd:SigningCertificate>
          <xd:SignaturePolicyIdentifier>
            <xd:SignaturePolicyImplied/>
          </xd:SignaturePolicyIdentifier>
        </xd:SignedSignatureProperties>
        <xd:SignedDataObjectProperties>
          <xd:CommitmentTypeIndication>
            <xd:CommitmentTypeId>
              <xd:Identifier>http://uri.etsi.org/01903/v1.2.2#ProofOfOrigin</xd:Identifier>
              <xd:Description>Created and approved this document</xd:Description>
            </xd:CommitmentTypeId>
            <xd:AllSignedDataObjects/>
            <xd:CommitmentTypeQualifiers>
              <xd:CommitmentTypeQualifier>You acknowledge that you modified these materials and Agilent disclaims any responsibility for such modifications.</xd:CommitmentTypeQualifier>
            </xd:CommitmentTypeQualifiers>
          </xd:CommitmentTypeIndication>
        </xd:SignedDataObjectProperties>
      </xd:SignedProperties>
      <xd:UnsignedProperties>
        <xd:UnsignedSignatureProperties>
          <xd:CertificateValues>
            <xd:EncapsulatedX509Certificate>MIIDnjCCAoagAwIBAgIQFzdgJfTjXMhz4YoMYWkr5DANBgkqhkiG9w0BAQsFADBSMSMwIQYDVQQKExpBZ2lsZW50IFRlY2hub2xvZ2llcywgSW5jLjErMCkGA1UEAxMiQWdpbGVudCBUZWNobm9sb2dpZXMsIEluYy4gQ0EgLSBHMjAeFw0xNTExMDMwMDAwMDBaFw0yNTExMDIyMzU5NTlaMFIxIzAhBgNVBAoTGkFnaWxlbnQgVGVjaG5vbG9naWVzLCBJbmMuMSswKQYDVQQDEyJBZ2lsZW50IFRlY2hub2xvZ2llcywgSW5jLiBDQSAtIEcyMIIBIjANBgkqhkiG9w0BAQEFAAOCAQ8AMIIBCgKCAQEAsYFT179SnaUfomAd+9IMpimO0m1Ac0TYlHywHvUCPFmIWL1dXHcrxF73oIRa/mNXDVRDrPCWIQ7ZqyGet5hr797Q69+yWd1vjeWi8kIV9R9FUgFDK4FO0yfjMoNNil4W+zm95eKNXC7lV41j4CC+IQSALK8dDcGc0dADHE8OZQmujiscqL2a/ALphzksq+sdPQPZgq44GVx1yMuVQOp8hKkXiqpTUIbucurG45K9fuo5f1rqLIEV5ygUwZW3lssLYv2J1TU4u0Gy7dHMbgCeNYcQC+L+ox6DFYzqtN3W21GmzW07PjiGUg/xBz/YOHH2FD3MCvKy/9tFbnqspGFdrQIDAQABo3AwbjASBgNVHRMBAf8ECDAGAQH/AgEAMA4GA1UdDwEB/wQEAwIBBjApBgNVHREEIjAgpB4wHDEaMBgGA1UEAxMRU3ltYW50ZWNQS0ktMi0yMzcwHQYDVR0OBBYEFKgebzOhmH+x+yaaNHmVgzaOc7D8MA0GCSqGSIb3DQEBCwUAA4IBAQBDj8ZOBhUq8Lk2UH2eCVNaTwrL7qFf7XeYZw021thBPO7TzPfJcm0z3MQYbVOsifZUXCMBglCxY1VO7BKgIjF3+G9FBa6Lozqtyr/ac+h+z3ZzJyM27/wVAnUO6J5JV7E4Odb0VYdHO/WXzu7flAdi9y5Hf5WFnhWBQw+qRFMCyjuGU7W7gOyVw00XjMOL3/tZ+r3XGMoulBNZ8+9MRp596823DAv/7H1aPnSLfu972PmgnVadgQbDW/w/1uwlYL3SBcIa8iBpDV7aGkXaKprB/PDGuvoOs1n37wPdOTS0jF68gDgNQsBMYDGoInkH64NjBCghEzrYSn19o2phZkto</xd:EncapsulatedX509Certificate>
          </xd:CertificateValues>
        </xd:UnsignedSignatureProperties>
      </xd:UnsignedProperties>
    </xd:QualifyingProperties>
  </Object>
</Signatur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Slide Presentation" ma:contentTypeID="0x0101009F5C14F1CF5847C7BBBADA9A8637DEAB0149002A15A122D616C7439DA2EF8A36719334" ma:contentTypeVersion="49" ma:contentTypeDescription="" ma:contentTypeScope="" ma:versionID="4d6e289581734a37f1bc66c6c2094858">
  <xsd:schema xmlns:xsd="http://www.w3.org/2001/XMLSchema" xmlns:p="http://schemas.microsoft.com/office/2006/metadata/properties" xmlns:ns1="http://schemas.microsoft.com/sharepoint/v3" xmlns:ns2="c3d35d11-92d5-4ca7-94c9-3af18e5b4368" xmlns:ns3="4eac69a7-283c-4f2a-bd8a-545358937856" xmlns:ns4="3a52aef6-3c65-41ed-96e3-cac50d1c25cd" xmlns:ns6="ee42ffa4-88aa-408d-9f63-e2d1068a6810" xmlns:ns7="d60c28fc-3d14-46f3-b174-9a10a2a6c6f4" targetNamespace="http://schemas.microsoft.com/office/2006/metadata/properties" ma:root="true" ma:fieldsID="41e4b845e098b0515e4aaf94b8fe583a" ns1:_="" ns2:_="" ns3:_="" ns4:_="" ns6:_="" ns7:_="">
    <xsd:import namespace="http://schemas.microsoft.com/sharepoint/v3"/>
    <xsd:import namespace="c3d35d11-92d5-4ca7-94c9-3af18e5b4368"/>
    <xsd:import namespace="4eac69a7-283c-4f2a-bd8a-545358937856"/>
    <xsd:import namespace="3a52aef6-3c65-41ed-96e3-cac50d1c25cd"/>
    <xsd:import namespace="ee42ffa4-88aa-408d-9f63-e2d1068a6810"/>
    <xsd:import namespace="d60c28fc-3d14-46f3-b174-9a10a2a6c6f4"/>
    <xsd:element name="properties">
      <xsd:complexType>
        <xsd:sequence>
          <xsd:element name="documentManagement">
            <xsd:complexType>
              <xsd:all>
                <xsd:element ref="ns2:WHID"/>
                <xsd:element ref="ns3:WorkspaceUrl" minOccurs="0"/>
                <xsd:element ref="ns3:LibraryUrl" minOccurs="0"/>
                <xsd:element ref="ns4:Abstract"/>
                <xsd:element ref="ns2:WebPageDescription"/>
                <xsd:element ref="ns3:PubContact"/>
                <xsd:element ref="ns1:Language"/>
                <xsd:element ref="ns2:Country" minOccurs="0"/>
                <xsd:element ref="ns3:ExpirationDate"/>
                <xsd:element ref="ns3:PartNumber" minOccurs="0"/>
                <xsd:element ref="ns2:RelatedPartNumber" minOccurs="0"/>
                <xsd:element ref="ns3:ExtraPartNumber" minOccurs="0"/>
                <xsd:element ref="ns3:LotNumber" minOccurs="0"/>
                <xsd:element ref="ns3:Geography" minOccurs="0"/>
                <xsd:element ref="ns3:ReleaseDate" minOccurs="0"/>
                <xsd:element ref="ns3:NativeApplication" minOccurs="0"/>
                <xsd:element ref="ns3:PageCount" minOccurs="0"/>
                <xsd:element ref="ns3:ProductLine" minOccurs="0"/>
                <xsd:element ref="ns3:LimitedUse" minOccurs="0"/>
                <xsd:element ref="ns3:ProductType" minOccurs="0"/>
                <xsd:element ref="ns3:ProductGroup" minOccurs="0"/>
                <xsd:element ref="ns3:IndustryGroup" minOccurs="0"/>
                <xsd:element ref="ns3:Product" minOccurs="0"/>
                <xsd:element ref="ns3:Industry" minOccurs="0"/>
                <xsd:element ref="ns3:IndustryType" minOccurs="0"/>
                <xsd:element ref="ns6:MidCat" minOccurs="0"/>
                <xsd:element ref="ns6:MainCat" minOccurs="0"/>
                <xsd:element ref="ns7:Analytical_x0020_Technique" minOccurs="0"/>
                <xsd:element ref="ns7:Matrix"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Language" ma:index="10" ma:displayName="Language" ma:default="English" ma:format="Dropdown" ma:internalName="Language" ma:readOnly="false">
      <xsd:simpleType>
        <xsd:restriction base="dms:Choice">
          <xsd:enumeration value="Chinese (Simplified)"/>
          <xsd:enumeration value="Chinese (Traditional)"/>
          <xsd:enumeration value="Danish"/>
          <xsd:enumeration value="Dutch"/>
          <xsd:enumeration value="English"/>
          <xsd:enumeration value="Finnish"/>
          <xsd:enumeration value="French"/>
          <xsd:enumeration value="German"/>
          <xsd:enumeration value="Italian"/>
          <xsd:enumeration value="Japanese"/>
          <xsd:enumeration value="Korean"/>
          <xsd:enumeration value="Portuguese"/>
          <xsd:enumeration value="Russian"/>
          <xsd:enumeration value="Spanish"/>
          <xsd:enumeration value="Swedish"/>
          <xsd:enumeration value="Vietnamese"/>
        </xsd:restriction>
      </xsd:simpleType>
    </xsd:element>
  </xsd:schema>
  <xsd:schema xmlns:xsd="http://www.w3.org/2001/XMLSchema" xmlns:dms="http://schemas.microsoft.com/office/2006/documentManagement/types" targetNamespace="c3d35d11-92d5-4ca7-94c9-3af18e5b4368" elementFormDefault="qualified">
    <xsd:import namespace="http://schemas.microsoft.com/office/2006/documentManagement/types"/>
    <xsd:element name="WHID" ma:index="2" ma:displayName="Warehouse ID" ma:description="" ma:hidden="true" ma:internalName="WHID" ma:readOnly="false">
      <xsd:simpleType>
        <xsd:restriction base="dms:Text"/>
      </xsd:simpleType>
    </xsd:element>
    <xsd:element name="WebPageDescription" ma:index="6" ma:displayName="Web Page Description" ma:description="Description of document limited to 175 characters. Will be used on public site." ma:internalName="WebPageDescription" ma:readOnly="false">
      <xsd:simpleType>
        <xsd:restriction base="dms:Text">
          <xsd:maxLength value="175"/>
        </xsd:restriction>
      </xsd:simpleType>
    </xsd:element>
    <xsd:element name="Country" ma:index="11" nillable="true" ma:displayName="Country" ma:format="Dropdown" ma:internalName="Country" ma:readOnly="false">
      <xsd:simpleType>
        <xsd:restriction base="dms:Choice">
          <xsd:enumeration value="AFGHANISTAN"/>
          <xsd:enumeration value="ALBANIA"/>
          <xsd:enumeration value="ALGERIA"/>
          <xsd:enumeration value="AMERICAN SAMOA"/>
          <xsd:enumeration value="ANDORRA"/>
          <xsd:enumeration value="ANGOLA"/>
          <xsd:enumeration value="ANGUILLA"/>
          <xsd:enumeration value="ANTARCTICA"/>
          <xsd:enumeration value="ANTIGUA AND BARBUDA"/>
          <xsd:enumeration value="ARGENTINA"/>
          <xsd:enumeration value="ARMENIA"/>
          <xsd:enumeration value="ARUBA"/>
          <xsd:enumeration value="AUSTRALIA"/>
          <xsd:enumeration value="AUSTRIA"/>
          <xsd:enumeration value="AZERBAIJAN"/>
          <xsd:enumeration value="BAHAMAS"/>
          <xsd:enumeration value="BAHRAIN"/>
          <xsd:enumeration value="BANGLADESH"/>
          <xsd:enumeration value="BARBADOS"/>
          <xsd:enumeration value="BELARUS"/>
          <xsd:enumeration value="BELGIUM"/>
          <xsd:enumeration value="BELIZE"/>
          <xsd:enumeration value="BENIN"/>
          <xsd:enumeration value="BERMUDA"/>
          <xsd:enumeration value="BHUTAN"/>
          <xsd:enumeration value="BOLIVIA"/>
          <xsd:enumeration value="BOSNIA-HERCEGOVINA"/>
          <xsd:enumeration value="BOTSWANA"/>
          <xsd:enumeration value="BOUVET ISLAND"/>
          <xsd:enumeration value="BRAZIL"/>
          <xsd:enumeration value="BRITISH INDIAN OCEAN TERRITORY"/>
          <xsd:enumeration value="BRUNEI"/>
          <xsd:enumeration value="BULGARIA"/>
          <xsd:enumeration value="BURKINA FASO"/>
          <xsd:enumeration value="BURUNDI"/>
          <xsd:enumeration value="CAMBODIA"/>
          <xsd:enumeration value="CAMEROON"/>
          <xsd:enumeration value="CANADA"/>
          <xsd:enumeration value="CAPE VERDE ISLANDS"/>
          <xsd:enumeration value="CAYMAN ISLANDS"/>
          <xsd:enumeration value="CENTRAL AFRICAN REPUBLIC"/>
          <xsd:enumeration value="CHAD"/>
          <xsd:enumeration value="CHILE"/>
          <xsd:enumeration value="CHINA"/>
          <xsd:enumeration value="CHRISTMAS ISLAND"/>
          <xsd:enumeration value="COCOS (KEELING) ISLANDS"/>
          <xsd:enumeration value="COLOMBIA"/>
          <xsd:enumeration value="COMOROS"/>
          <xsd:enumeration value="CONGO"/>
          <xsd:enumeration value="COOK ISLANDS"/>
          <xsd:enumeration value="COSTA RICA"/>
          <xsd:enumeration value="COTE D`IVOIRE"/>
          <xsd:enumeration value="CROATIA"/>
          <xsd:enumeration value="CYPRUS"/>
          <xsd:enumeration value="CZECH REPUBLIC"/>
          <xsd:enumeration value="DENMARK"/>
          <xsd:enumeration value="DJIBOUTI"/>
          <xsd:enumeration value="DOMINICA"/>
          <xsd:enumeration value="DOMINICAN REPUBLIC"/>
          <xsd:enumeration value="EAST TIMOR"/>
          <xsd:enumeration value="ECUADOR"/>
          <xsd:enumeration value="EGYPT"/>
          <xsd:enumeration value="EL SALVADOR"/>
          <xsd:enumeration value="EQUATORIAL GUINEA"/>
          <xsd:enumeration value="ERITREA"/>
          <xsd:enumeration value="ESTONIA"/>
          <xsd:enumeration value="ETHIOPIA"/>
          <xsd:enumeration value="FALKLAND/MALVINAS"/>
          <xsd:enumeration value="FAROE ISLANDS"/>
          <xsd:enumeration value="FED. STATES OF MICRONESIA"/>
          <xsd:enumeration value="FIJI"/>
          <xsd:enumeration value="FINLAND"/>
          <xsd:enumeration value="FRANCE"/>
          <xsd:enumeration value="FRENCH GUIANA"/>
          <xsd:enumeration value="FRENCH POLYNESIA"/>
          <xsd:enumeration value="FRENCH SOUTHERN TERRITORIES"/>
          <xsd:enumeration value="GABON"/>
          <xsd:enumeration value="GAMBIA"/>
          <xsd:enumeration value="GEORGIA"/>
          <xsd:enumeration value="GERMANY"/>
          <xsd:enumeration value="GHANA"/>
          <xsd:enumeration value="GIBRALTAR"/>
          <xsd:enumeration value="GREECE"/>
          <xsd:enumeration value="GREENLAND"/>
          <xsd:enumeration value="GRENADA"/>
          <xsd:enumeration value="GUADELOUPE"/>
          <xsd:enumeration value="GUAM"/>
          <xsd:enumeration value="GUATEMALA"/>
          <xsd:enumeration value="GUINEA"/>
          <xsd:enumeration value="GUINEA-BISSAU"/>
          <xsd:enumeration value="GUYANA"/>
          <xsd:enumeration value="HAITI"/>
          <xsd:enumeration value="HEARD AND MCDONALD ISLANDS"/>
          <xsd:enumeration value="HONDURAS"/>
          <xsd:enumeration value="HONG KONG"/>
          <xsd:enumeration value="HUNGARY"/>
          <xsd:enumeration value="ICELAND"/>
          <xsd:enumeration value="INDIA"/>
          <xsd:enumeration value="INDONESIA"/>
          <xsd:enumeration value="IRAQ"/>
          <xsd:enumeration value="IRELAND"/>
          <xsd:enumeration value="ISRAEL"/>
          <xsd:enumeration value="ITALY"/>
          <xsd:enumeration value="JAMAICA"/>
          <xsd:enumeration value="JAPAN"/>
          <xsd:enumeration value="JORDAN"/>
          <xsd:enumeration value="KAZAKHSTAN"/>
          <xsd:enumeration value="KENYA"/>
          <xsd:enumeration value="KIRIBATI"/>
          <xsd:enumeration value="KUWAIT"/>
          <xsd:enumeration value="KYRGYZSTAN"/>
          <xsd:enumeration value="LAOS"/>
          <xsd:enumeration value="LATVIA"/>
          <xsd:enumeration value="LEBANON"/>
          <xsd:enumeration value="LESOTHO"/>
          <xsd:enumeration value="LIBERIA"/>
          <xsd:enumeration value="LIECHTENSTEIN"/>
          <xsd:enumeration value="LITHUANIA"/>
          <xsd:enumeration value="LUXEMBOURG"/>
          <xsd:enumeration value="MACAO"/>
          <xsd:enumeration value="MACEDONIA"/>
          <xsd:enumeration value="MADAGASCAR"/>
          <xsd:enumeration value="MALAWI"/>
          <xsd:enumeration value="MALAYSIA"/>
          <xsd:enumeration value="MALDIVES"/>
          <xsd:enumeration value="MALI"/>
          <xsd:enumeration value="MALTA"/>
          <xsd:enumeration value="MARSHALL ISLANDS"/>
          <xsd:enumeration value="MARTINIQUE"/>
          <xsd:enumeration value="MAURITANIA"/>
          <xsd:enumeration value="MAURITIUS"/>
          <xsd:enumeration value="MAYOTTE"/>
          <xsd:enumeration value="MEXICO"/>
          <xsd:enumeration value="MOLDOVA"/>
          <xsd:enumeration value="MONACO"/>
          <xsd:enumeration value="MONGOLIA"/>
          <xsd:enumeration value="MONTENEGRO AND SERBIA"/>
          <xsd:enumeration value="MONTSERRAT"/>
          <xsd:enumeration value="MOROCCO"/>
          <xsd:enumeration value="MOZAMBIQUE"/>
          <xsd:enumeration value="MYANMAR"/>
          <xsd:enumeration value="NAMIBIA"/>
          <xsd:enumeration value="NAURU"/>
          <xsd:enumeration value="NEPAL"/>
          <xsd:enumeration value="NETHERLANDS"/>
          <xsd:enumeration value="NETHERLANDS ANTILLES"/>
          <xsd:enumeration value="NEW CALEDONIA"/>
          <xsd:enumeration value="NEW ZEALAND"/>
          <xsd:enumeration value="NICARAGUA"/>
          <xsd:enumeration value="NIGER"/>
          <xsd:enumeration value="NIGERIA"/>
          <xsd:enumeration value="NIUE"/>
          <xsd:enumeration value="NORFOLK ISLAND"/>
          <xsd:enumeration value="NORTHERN MARIANA ISLANDS"/>
          <xsd:enumeration value="NORWAY"/>
          <xsd:enumeration value="OMAN"/>
          <xsd:enumeration value="PAKISTAN"/>
          <xsd:enumeration value="PALAU"/>
          <xsd:enumeration value="PANAMA"/>
          <xsd:enumeration value="PAPUA NEW GUINEA"/>
          <xsd:enumeration value="PARAGUAY"/>
          <xsd:enumeration value="PERU"/>
          <xsd:enumeration value="PHILIPPINES"/>
          <xsd:enumeration value="PITCAIRN ISLANDS"/>
          <xsd:enumeration value="POLAND"/>
          <xsd:enumeration value="PORTUGAL"/>
          <xsd:enumeration value="PUERTO RICO"/>
          <xsd:enumeration value="QATAR"/>
          <xsd:enumeration value="REUNION"/>
          <xsd:enumeration value="ROMANIA"/>
          <xsd:enumeration value="RUSSIA"/>
          <xsd:enumeration value="RWANDA"/>
          <xsd:enumeration value="SAN MARINO"/>
          <xsd:enumeration value="SAO TOME AND PRINCIPE"/>
          <xsd:enumeration value="SAUDI ARABIA"/>
          <xsd:enumeration value="SENEGAL"/>
          <xsd:enumeration value="SERBIA"/>
          <xsd:enumeration value="SEYCHELLES"/>
          <xsd:enumeration value="SIERRA LEONE"/>
          <xsd:enumeration value="SINGAPORE"/>
          <xsd:enumeration value="SLOVAK REPUBLIC"/>
          <xsd:enumeration value="SLOVENIA"/>
          <xsd:enumeration value="SOLOMON ISLANDS"/>
          <xsd:enumeration value="SOMALIA"/>
          <xsd:enumeration value="SOUTH AFRICA"/>
          <xsd:enumeration value="SOUTH KOREA"/>
          <xsd:enumeration value="SPAIN"/>
          <xsd:enumeration value="SRI LANKA"/>
          <xsd:enumeration value="ST. HELENA"/>
          <xsd:enumeration value="ST. KITTS AND NEVIS"/>
          <xsd:enumeration value="ST. LUCIA"/>
          <xsd:enumeration value="ST. PIERRE AND MIQUELON"/>
          <xsd:enumeration value="ST. VINCENT AND THE GRENADINES"/>
          <xsd:enumeration value="SURINAME"/>
          <xsd:enumeration value="SVALBARD AND JAN MAYEN ISLANDS"/>
          <xsd:enumeration value="SWAZILAND"/>
          <xsd:enumeration value="SWEDEN"/>
          <xsd:enumeration value="SWITZERLAND"/>
          <xsd:enumeration value="TAIWAN"/>
          <xsd:enumeration value="TAJIKISTAN"/>
          <xsd:enumeration value="TANZANIA"/>
          <xsd:enumeration value="THAILAND"/>
          <xsd:enumeration value="TOGO"/>
          <xsd:enumeration value="TOKELAU"/>
          <xsd:enumeration value="TONGA"/>
          <xsd:enumeration value="TRINIDAD AND TOBAGO"/>
          <xsd:enumeration value="TUNISIA"/>
          <xsd:enumeration value="TURKEY"/>
          <xsd:enumeration value="TURKMENISTAN"/>
          <xsd:enumeration value="TURKS AND CAICOS ISLANDS"/>
          <xsd:enumeration value="TUVALU"/>
          <xsd:enumeration value="UGANDA"/>
          <xsd:enumeration value="UKRAINE"/>
          <xsd:enumeration value="UNITED ARAB EMIRATES"/>
          <xsd:enumeration value="UNITED KINGDOM"/>
          <xsd:enumeration value="UNITED STATES"/>
          <xsd:enumeration value="URUGUAY"/>
          <xsd:enumeration value="US MINOR OUTLYING ISLANDS"/>
          <xsd:enumeration value="UZBEKISTAN"/>
          <xsd:enumeration value="VANUATU"/>
          <xsd:enumeration value="VATICAN CITY STATE"/>
          <xsd:enumeration value="VENEZUELA"/>
          <xsd:enumeration value="VIETNAM"/>
          <xsd:enumeration value="VIRGIN ISLANDS (BRITISH)"/>
          <xsd:enumeration value="VIRGIN ISLANDS (U.S.)"/>
          <xsd:enumeration value="WALLIS AND FUTUNA ISLANDS"/>
          <xsd:enumeration value="WESTERN SAHARA"/>
          <xsd:enumeration value="WESTERN SAMOA"/>
          <xsd:enumeration value="YEMEN"/>
          <xsd:enumeration value="YUGOSLAVIA"/>
          <xsd:enumeration value="ZAIRE"/>
          <xsd:enumeration value="ZAMBIA"/>
          <xsd:enumeration value="ZIMBABWE"/>
        </xsd:restriction>
      </xsd:simpleType>
    </xsd:element>
    <xsd:element name="RelatedPartNumber" ma:index="14" nillable="true" ma:displayName="Agilent Part Number" ma:description="Internal Agilent SAP part number that is the primary focus of this publication (g12345). Do not include model numbers (7890), these should be selected from the product listing below. " ma:internalName="RelatedPartNumber" ma:readOnly="false">
      <xsd:simpleType>
        <xsd:restriction base="dms:Text"/>
      </xsd:simpleType>
    </xsd:element>
  </xsd:schema>
  <xsd:schema xmlns:xsd="http://www.w3.org/2001/XMLSchema" xmlns:dms="http://schemas.microsoft.com/office/2006/documentManagement/types" targetNamespace="4eac69a7-283c-4f2a-bd8a-545358937856" elementFormDefault="qualified">
    <xsd:import namespace="http://schemas.microsoft.com/office/2006/documentManagement/types"/>
    <xsd:element name="WorkspaceUrl" ma:index="3" nillable="true" ma:displayName="Workspace URL" ma:hidden="true" ma:internalName="WorkspaceUrl">
      <xsd:complexType>
        <xsd:complexContent>
          <xsd:extension base="dms:URL">
            <xsd:sequence>
              <xsd:element name="Url" type="dms:ValidUrl" minOccurs="0" nillable="true"/>
              <xsd:element name="Description" type="xsd:string" nillable="true"/>
            </xsd:sequence>
          </xsd:extension>
        </xsd:complexContent>
      </xsd:complexType>
    </xsd:element>
    <xsd:element name="LibraryUrl" ma:index="4" nillable="true" ma:displayName="Library URL" ma:hidden="true" ma:internalName="Library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PubContact" ma:index="8" ma:displayName="Publication Contact" ma:description="Agilent individual who manages the review of this content." ma:list="UserInfo" ma:internalName="PubContact"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ExpirationDate" ma:index="12" ma:displayName="Expiration Date" ma:description="Date this item will be reviewed." ma:format="DateOnly" ma:internalName="ExpirationDate" ma:readOnly="false">
      <xsd:simpleType>
        <xsd:restriction base="dms:DateTime"/>
      </xsd:simpleType>
    </xsd:element>
    <xsd:element name="PartNumber" ma:index="13" nillable="true" ma:displayName="Publication Part Number" ma:description="Enter the LitStation generated number used for ordering hardcopies of this item." ma:internalName="PartNumber">
      <xsd:simpleType>
        <xsd:restriction base="dms:Text">
          <xsd:maxLength value="255"/>
        </xsd:restriction>
      </xsd:simpleType>
    </xsd:element>
    <xsd:element name="ExtraPartNumber" ma:index="15" nillable="true" ma:displayName="Extra Part Number" ma:description="Internal Agilent part number (e.g. CAG-03-139-00024076). Do not include Agilent Part (SAP) or model (7890) numbers." ma:internalName="ExtraPartNumber" ma:readOnly="false">
      <xsd:simpleType>
        <xsd:restriction base="dms:Text">
          <xsd:maxLength value="255"/>
        </xsd:restriction>
      </xsd:simpleType>
    </xsd:element>
    <xsd:element name="LotNumber" ma:index="16" nillable="true" ma:displayName="Lot Number" ma:internalName="LotNumber">
      <xsd:simpleType>
        <xsd:restriction base="dms:Text"/>
      </xsd:simpleType>
    </xsd:element>
    <xsd:element name="Geography" ma:index="17" nillable="true" ma:displayName="Geography" ma:internalName="Geography">
      <xsd:simpleType>
        <xsd:restriction base="dms:Choice">
          <xsd:enumeration value="Americas/Asia Pacific;Non European"/>
          <xsd:enumeration value="Americas: US, Canada, Latin America"/>
          <xsd:enumeration value="Argentina"/>
          <xsd:enumeration value="Asian Countries"/>
          <xsd:enumeration value="Asian Pacific"/>
          <xsd:enumeration value="Australia"/>
          <xsd:enumeration value="Austria"/>
          <xsd:enumeration value="Belgium"/>
          <xsd:enumeration value="Brazil"/>
          <xsd:enumeration value="Canada"/>
          <xsd:enumeration value="Croatia"/>
          <xsd:enumeration value="Czechoslovakia"/>
          <xsd:enumeration value="Denmark"/>
          <xsd:enumeration value="Europe"/>
          <xsd:enumeration value="Finland"/>
          <xsd:enumeration value="France"/>
          <xsd:enumeration value="Germany"/>
          <xsd:enumeration value="Greece"/>
          <xsd:enumeration value="Hong Kong"/>
          <xsd:enumeration value="Hungary"/>
          <xsd:enumeration value="India"/>
          <xsd:enumeration value="Intercon"/>
          <xsd:enumeration value="Ireland"/>
          <xsd:enumeration value="Italy"/>
          <xsd:enumeration value="Japan"/>
          <xsd:enumeration value="Latin America"/>
          <xsd:enumeration value="Malaysia"/>
          <xsd:enumeration value="Mexico"/>
          <xsd:enumeration value="Netherlands"/>
          <xsd:enumeration value="New Zealand"/>
          <xsd:enumeration value="Non-U.S. (Universal foreign)"/>
          <xsd:enumeration value="Norway"/>
          <xsd:enumeration value="People's Republic of China"/>
          <xsd:enumeration value="Poland"/>
          <xsd:enumeration value="Republic of China (Taiwan)"/>
          <xsd:enumeration value="Republic of Korea"/>
          <xsd:enumeration value="Russia"/>
          <xsd:enumeration value="Singapore"/>
          <xsd:enumeration value="Slovenia"/>
          <xsd:enumeration value="Socialist Countries"/>
          <xsd:enumeration value="South Africa"/>
          <xsd:enumeration value="Spain"/>
          <xsd:enumeration value="Sweden"/>
          <xsd:enumeration value="Switzerland"/>
          <xsd:enumeration value="Turkey"/>
          <xsd:enumeration value="United Kingdom"/>
          <xsd:enumeration value="United States"/>
          <xsd:enumeration value="United States/Canada"/>
          <xsd:enumeration value="Universal"/>
        </xsd:restriction>
      </xsd:simpleType>
    </xsd:element>
    <xsd:element name="ReleaseDate" ma:index="18" nillable="true" ma:displayName="Release Date" ma:format="DateTime" ma:internalName="ReleaseDate">
      <xsd:simpleType>
        <xsd:restriction base="dms:DateTime"/>
      </xsd:simpleType>
    </xsd:element>
    <xsd:element name="NativeApplication" ma:index="19" nillable="true" ma:displayName="Native Application" ma:format="Dropdown" ma:internalName="NativeApplication">
      <xsd:simpleType>
        <xsd:restriction base="dms:Choice">
          <xsd:enumeration value="AmiPro"/>
          <xsd:enumeration value="CorelDraw"/>
          <xsd:enumeration value="Designer"/>
          <xsd:enumeration value="Excel"/>
          <xsd:enumeration value="FrameMaker"/>
          <xsd:enumeration value="Freehand"/>
          <xsd:enumeration value="Illustrator"/>
          <xsd:enumeration value="InDesign"/>
          <xsd:enumeration value="Interleaf"/>
          <xsd:enumeration value="Lectora"/>
          <xsd:enumeration value="Lotus123"/>
          <xsd:enumeration value="Microsoft Word"/>
          <xsd:enumeration value="MS Office"/>
          <xsd:enumeration value="MS Windows Media Player"/>
          <xsd:enumeration value="Not applicable"/>
          <xsd:enumeration value="PageMaker"/>
          <xsd:enumeration value="PCL"/>
          <xsd:enumeration value="PDF"/>
          <xsd:enumeration value="Photoshop"/>
          <xsd:enumeration value="Picture Publisher"/>
          <xsd:enumeration value="PowerPoint"/>
          <xsd:enumeration value="Quark"/>
          <xsd:enumeration value="Schema"/>
        </xsd:restriction>
      </xsd:simpleType>
    </xsd:element>
    <xsd:element name="PageCount" ma:index="20" nillable="true" ma:displayName="Page Count" ma:decimals="0" ma:internalName="PageCount">
      <xsd:simpleType>
        <xsd:restriction base="dms:Number">
          <xsd:minInclusive value="0"/>
        </xsd:restriction>
      </xsd:simpleType>
    </xsd:element>
    <xsd:element name="ProductLine" ma:index="21" nillable="true" ma:displayName="Product Line" ma:internalName="ProductLine">
      <xsd:complexType>
        <xsd:complexContent>
          <xsd:extension base="dms:MultiChoice">
            <xsd:sequence>
              <xsd:element name="Value" maxOccurs="unbounded" minOccurs="0" nillable="true">
                <xsd:simpleType>
                  <xsd:restriction base="dms:Choice">
                    <xsd:enumeration value="Analytical Local Products"/>
                    <xsd:enumeration value="Analytical Parts"/>
                    <xsd:enumeration value="Analytical Supplies"/>
                    <xsd:enumeration value="Bioscience"/>
                    <xsd:enumeration value="CAG Miscellaneous Program Activities"/>
                    <xsd:enumeration value="Data Systems"/>
                    <xsd:enumeration value="Gas Phase Plus"/>
                    <xsd:enumeration value="GC Columns"/>
                    <xsd:enumeration value="ICP-MS"/>
                    <xsd:enumeration value="IIM Professional Services Organization"/>
                    <xsd:enumeration value="Informatics"/>
                    <xsd:enumeration value="J&amp;W Products"/>
                    <xsd:enumeration value="Lab-on-a-Chip Products"/>
                    <xsd:enumeration value="LC Columns"/>
                    <xsd:enumeration value="Liquid Phase Analysis"/>
                    <xsd:enumeration value="Mass Spectrometry/Sequencers"/>
                    <xsd:enumeration value="Proprietary Instrument Supplies"/>
                    <xsd:enumeration value="Support Services"/>
                    <xsd:enumeration value="Versatest"/>
                    <xsd:enumeration value="Zorbax Columns"/>
                  </xsd:restriction>
                </xsd:simpleType>
              </xsd:element>
            </xsd:sequence>
          </xsd:extension>
        </xsd:complexContent>
      </xsd:complexType>
    </xsd:element>
    <xsd:element name="LimitedUse" ma:index="22" nillable="true" ma:displayName="Limited Use" ma:internalName="LimitedUse">
      <xsd:simpleType>
        <xsd:restriction base="dms:Boolean"/>
      </xsd:simpleType>
    </xsd:element>
    <xsd:element name="ProductType" ma:index="23" nillable="true" ma:displayName="Product Type" ma:description="Select only the Product Type that is the primary focus of this publication." ma:hidden="true" ma:internalName="ProductType">
      <xsd:complexType>
        <xsd:complexContent>
          <xsd:extension base="dms:MultiChoice">
            <xsd:sequence>
              <xsd:element name="Value" maxOccurs="unbounded" minOccurs="0" nillable="true">
                <xsd:simpleType>
                  <xsd:restriction base="dms:Choice">
                    <xsd:enumeration value="6850 Consumables"/>
                    <xsd:enumeration value="6890N Consumables"/>
                    <xsd:enumeration value="Accessories"/>
                    <xsd:enumeration value="AccuBond II SPE Cartridges"/>
                    <xsd:enumeration value="Accubond SPE Cartridges"/>
                    <xsd:enumeration value="Active Gauges"/>
                    <xsd:enumeration value="Analytical Injection Systems"/>
                    <xsd:enumeration value="Analytical LC Detectors"/>
                    <xsd:enumeration value="Analytical LC Fraction Collectors"/>
                    <xsd:enumeration value="Analytical LC Systems"/>
                    <xsd:enumeration value="Analytical Pumps &amp; Vacuum Degassers"/>
                    <xsd:enumeration value="Analytical Thermal Column Compartment"/>
                    <xsd:enumeration value="Analytical Valve Solution"/>
                    <xsd:enumeration value="Analytical Workstation"/>
                    <xsd:enumeration value="Analyzer"/>
                    <xsd:enumeration value="Apparatus"/>
                    <xsd:enumeration value="Application Kits"/>
                    <xsd:enumeration value="APPNS"/>
                    <xsd:enumeration value="Asahipak Columns"/>
                    <xsd:enumeration value="Atomic Absorption Accessories"/>
                    <xsd:enumeration value="Atomic Absorption Spectroscopy"/>
                    <xsd:enumeration value="Atomic Absorption Systems"/>
                    <xsd:enumeration value="Barcode"/>
                    <xsd:enumeration value="Bioanalyzer"/>
                    <xsd:enumeration value="Bioanalyzer Cell Solution"/>
                    <xsd:enumeration value="Bioanalyzer Compliance"/>
                    <xsd:enumeration value="Bioanalyzer DNA Solution"/>
                    <xsd:enumeration value="Bioanalyzer Protein Solution"/>
                    <xsd:enumeration value="Bioanalyzer RNA Solution"/>
                    <xsd:enumeration value="Bioanalyzer System"/>
                    <xsd:enumeration value="Bioanalyzer Workstation"/>
                    <xsd:enumeration value="Bond Elut SPE"/>
                    <xsd:enumeration value="Bulk SPE Sorbents"/>
                    <xsd:enumeration value="Capillary"/>
                    <xsd:enumeration value="Capillary Electrophoresis &amp; CE/MS"/>
                    <xsd:enumeration value="Capillary LC"/>
                    <xsd:enumeration value="Cartridge Reservoirs and Filtration Cartridges"/>
                    <xsd:enumeration value="CCD Detectors"/>
                    <xsd:enumeration value="cDNA Kit"/>
                    <xsd:enumeration value="CE Compliance"/>
                    <xsd:enumeration value="CE Standards &amp; Reagents"/>
                    <xsd:enumeration value="CGH Kit"/>
                    <xsd:enumeration value="Chemical Standards"/>
                    <xsd:enumeration value="Chip-on-Chip"/>
                    <xsd:enumeration value="Chiral Columns"/>
                    <xsd:enumeration value="Chromatographic Data System"/>
                    <xsd:enumeration value="Columns"/>
                    <xsd:enumeration value="Compliance"/>
                    <xsd:enumeration value="Components &amp; Hardware"/>
                    <xsd:enumeration value="Computer/Peripherals"/>
                    <xsd:enumeration value="Consulting"/>
                    <xsd:enumeration value="Content Management"/>
                    <xsd:enumeration value="CpG Microarray"/>
                    <xsd:enumeration value="CTC Sample Injectors"/>
                    <xsd:enumeration value="Custom"/>
                    <xsd:enumeration value="Data Analysis Software"/>
                    <xsd:enumeration value="Diatomaceous Earth Sorbents"/>
                    <xsd:enumeration value="Diffusion Pumps"/>
                    <xsd:enumeration value="Disk SPE"/>
                    <xsd:enumeration value="Dissolution"/>
                    <xsd:enumeration value="Dissolution Systems"/>
                    <xsd:enumeration value="DNA"/>
                    <xsd:enumeration value="DNA Methylation"/>
                    <xsd:enumeration value="Drugs of Abuse Testing"/>
                    <xsd:enumeration value="Dry Scroll Pumps"/>
                    <xsd:enumeration value="Dual Mode Gene Expression"/>
                    <xsd:enumeration value="Electronic Lab Notebook"/>
                    <xsd:enumeration value="Electrophoresis"/>
                    <xsd:enumeration value="Enterprise Edition SW"/>
                    <xsd:enumeration value="Evidex II Drugs of Abuse Cartridges"/>
                    <xsd:enumeration value="EVIDEX SPE Cartridges"/>
                    <xsd:enumeration value="Flash Chromatography"/>
                    <xsd:enumeration value="Flash Chromatography Systems"/>
                    <xsd:enumeration value="Fluorescence Accessories"/>
                    <xsd:enumeration value="Fluorescence Spectroscopy"/>
                    <xsd:enumeration value="Fluorescence Systems"/>
                    <xsd:enumeration value="FTIR Accessories"/>
                    <xsd:enumeration value="FT-IR Accessories"/>
                    <xsd:enumeration value="FT-IR Systems"/>
                    <xsd:enumeration value="FTMS"/>
                    <xsd:enumeration value="Gas Analyzer Standards and Accessories"/>
                    <xsd:enumeration value="Gas Chromatography &amp; GC/MS"/>
                    <xsd:enumeration value="Gas Management"/>
                    <xsd:enumeration value="Gauge Controllers"/>
                    <xsd:enumeration value="GC and GC/MS Standards"/>
                    <xsd:enumeration value="GC Compliance"/>
                    <xsd:enumeration value="GC Systems"/>
                    <xsd:enumeration value="GC Techniques"/>
                    <xsd:enumeration value="GC/MS Compliance"/>
                    <xsd:enumeration value="GC/MS Systems"/>
                    <xsd:enumeration value="Gel Permeation/Size-Exclusion"/>
                    <xsd:enumeration value="Gel Permeation/Size-Exclusion Systems"/>
                    <xsd:enumeration value="General Supplies"/>
                    <xsd:enumeration value="General Support"/>
                    <xsd:enumeration value="Goniometer"/>
                    <xsd:enumeration value="HPLC Columns for Biotechnology"/>
                    <xsd:enumeration value="HPLC Columns for DNA Separations"/>
                    <xsd:enumeration value="HPLC Normal Phase"/>
                    <xsd:enumeration value="HPLC Reversed-Phase"/>
                    <xsd:enumeration value="Hypersil columns for HPLC"/>
                    <xsd:enumeration value="ICP-MS"/>
                    <xsd:enumeration value="ICP-MS Accessories"/>
                    <xsd:enumeration value="ICP-MS Standards"/>
                    <xsd:enumeration value="ICP-MS Systems"/>
                    <xsd:enumeration value="ICP-OES"/>
                    <xsd:enumeration value="ICP-OES Accessories"/>
                    <xsd:enumeration value="ICP-OES Systems"/>
                    <xsd:enumeration value="Inlets"/>
                    <xsd:enumeration value="Instrument"/>
                    <xsd:enumeration value="Instrument Control &amp; Data Handling"/>
                    <xsd:enumeration value="Instruments"/>
                    <xsd:enumeration value="Ion Exchange Columns"/>
                    <xsd:enumeration value="Ion Pumps"/>
                    <xsd:enumeration value="Ion Sources"/>
                    <xsd:enumeration value="J&amp;W GC Columns"/>
                    <xsd:enumeration value="Lab Informatics Framework"/>
                    <xsd:enumeration value="Lab Informatics Software"/>
                    <xsd:enumeration value="Laboratory Information Management"/>
                    <xsd:enumeration value="Laboratory Resource Management"/>
                    <xsd:enumeration value="LC and LC/MS Standards &amp; Reagents"/>
                    <xsd:enumeration value="LC Compliance"/>
                    <xsd:enumeration value="LC Instrument Control"/>
                    <xsd:enumeration value="LC/MS Compliance"/>
                    <xsd:enumeration value="LC/MS Systems"/>
                    <xsd:enumeration value="LC/MSD_Compliance"/>
                    <xsd:enumeration value="LiChrosorb Columns"/>
                    <xsd:enumeration value="Lichrospher Columns"/>
                    <xsd:enumeration value="Life Sciences Informatics"/>
                    <xsd:enumeration value="Lifecycle Planning"/>
                    <xsd:enumeration value="Liquid Chromatography &amp; LC/MS"/>
                    <xsd:enumeration value="Liquid Handling"/>
                    <xsd:enumeration value="Magnetic Resonance Data System"/>
                    <xsd:enumeration value="Manifolds and Accessories"/>
                    <xsd:enumeration value="Manual Leak Detector"/>
                    <xsd:enumeration value="Mass Spectrometry"/>
                    <xsd:enumeration value="MassTag"/>
                    <xsd:enumeration value="Microarray"/>
                    <xsd:enumeration value="Microarray Kit"/>
                    <xsd:enumeration value="Microarray Reagents"/>
                    <xsd:enumeration value="MicroGC"/>
                    <xsd:enumeration value="Microimaging"/>
                    <xsd:enumeration value="Microplate Management"/>
                    <xsd:enumeration value="microRNA"/>
                    <xsd:enumeration value="MKI Unity"/>
                    <xsd:enumeration value="MRI Computers &amp; Peripherals"/>
                    <xsd:enumeration value="MRI Consoles"/>
                    <xsd:enumeration value="MRI Gradient Coils"/>
                    <xsd:enumeration value="MRI Monitoring &amp; Gating"/>
                    <xsd:enumeration value="MRI RF Coils"/>
                    <xsd:enumeration value="MRI Sample Positioning"/>
                    <xsd:enumeration value="MRI Specialty Magnets"/>
                    <xsd:enumeration value="MRI Systems"/>
                    <xsd:enumeration value="mRP"/>
                    <xsd:enumeration value="MS_Compliance"/>
                    <xsd:enumeration value="Multiple Affinity Removal (MARs)"/>
                    <xsd:enumeration value="NMR Accessories"/>
                    <xsd:enumeration value="NMR Automation Suite"/>
                    <xsd:enumeration value="NMR Computers &amp; Peripherals"/>
                    <xsd:enumeration value="NMR Consoles"/>
                    <xsd:enumeration value="NMR Magnets"/>
                    <xsd:enumeration value="NMR Probes"/>
                    <xsd:enumeration value="NMR Spectrometers"/>
                    <xsd:enumeration value="Nucleosil Columns"/>
                    <xsd:enumeration value="Offgel"/>
                    <xsd:enumeration value="Oligo aCGH"/>
                    <xsd:enumeration value="Peptide Cleanup Pipette Tips"/>
                    <xsd:enumeration value="Peptide Cleanup Spin Tubes"/>
                    <xsd:enumeration value="Physical Testers"/>
                    <xsd:enumeration value="Pipette Tips"/>
                    <xsd:enumeration value="Portable Leak Detectors"/>
                    <xsd:enumeration value="Prep LC"/>
                    <xsd:enumeration value="Preparative Columns"/>
                    <xsd:enumeration value="Prep-Process Benchtop LC Detectors"/>
                    <xsd:enumeration value="Prep-Process Benchtop LC Fraction Collectors"/>
                    <xsd:enumeration value="Prep-Process Benchtop LC Injectors"/>
                    <xsd:enumeration value="Prep-Process Benchtop LC Systems"/>
                    <xsd:enumeration value="Prep-Process Benchtop LC Valve Solution"/>
                    <xsd:enumeration value="Prep-Process LC Pumps"/>
                    <xsd:enumeration value="PrepStat"/>
                    <xsd:enumeration value="Process LC Systems"/>
                    <xsd:enumeration value="Processing Hardware"/>
                    <xsd:enumeration value="Protein"/>
                    <xsd:enumeration value="Protein Sequencing"/>
                    <xsd:enumeration value="Protein System"/>
                    <xsd:enumeration value="Proteomic Consumables"/>
                    <xsd:enumeration value="Proteomics Accessories"/>
                    <xsd:enumeration value="Purospher Columns"/>
                    <xsd:enumeration value="Robotic Automation"/>
                    <xsd:enumeration value="Rotary Vane Pumps"/>
                    <xsd:enumeration value="RPS Series Roots Pumping Systems"/>
                    <xsd:enumeration value="RRHT"/>
                    <xsd:enumeration value="Sample Device"/>
                    <xsd:enumeration value="Sample Filtration"/>
                    <xsd:enumeration value="Sample Introduction"/>
                    <xsd:enumeration value="Sample Preparation"/>
                    <xsd:enumeration value="Sampling Systems"/>
                    <xsd:enumeration value="SampliQ QuEChERS"/>
                    <xsd:enumeration value="SampliQ SPE"/>
                    <xsd:enumeration value="Search"/>
                    <xsd:enumeration value="Selective Detector"/>
                    <xsd:enumeration value="Small Molecule System"/>
                    <xsd:enumeration value="Software"/>
                    <xsd:enumeration value="Software Compliance"/>
                    <xsd:enumeration value="SPE (Solid Phase Extraction)"/>
                    <xsd:enumeration value="SPE Cartridge Reservoirs and Stopcocks"/>
                    <xsd:enumeration value="SPE Method Development Kits"/>
                    <xsd:enumeration value="Specialized"/>
                    <xsd:enumeration value="Spectrometry Data System"/>
                    <xsd:enumeration value="Spectroscopy Data System"/>
                    <xsd:enumeration value="Spin Concentrators"/>
                    <xsd:enumeration value="Spin Filters"/>
                    <xsd:enumeration value="Spin Tubes"/>
                    <xsd:enumeration value="Superspher Columns"/>
                    <xsd:enumeration value="SureSelect"/>
                    <xsd:enumeration value="Synthesizer"/>
                    <xsd:enumeration value="Syringe Filters"/>
                    <xsd:enumeration value="Syringes"/>
                    <xsd:enumeration value="Systems"/>
                    <xsd:enumeration value="Thermostat Column Compartments"/>
                    <xsd:enumeration value="TMR 8900"/>
                    <xsd:enumeration value="TMRAqua70"/>
                    <xsd:enumeration value="Transducers"/>
                    <xsd:enumeration value="Turbo Pumping Systems"/>
                    <xsd:enumeration value="Turbo Pumps"/>
                    <xsd:enumeration value="UV-VIS Accessories"/>
                    <xsd:enumeration value="UV-VIS Compliance"/>
                    <xsd:enumeration value="UV-Vis Standards &amp; Reagents"/>
                    <xsd:enumeration value="UV-VIS Systems"/>
                    <xsd:enumeration value="UV-VIS-NIR"/>
                    <xsd:enumeration value="Vacuum Manifolds, Parts and Accessories"/>
                    <xsd:enumeration value="Vacuum Supplies"/>
                    <xsd:enumeration value="Vacuum Technologies"/>
                    <xsd:enumeration value="Vials"/>
                    <xsd:enumeration value="VS Series Automatic Leak Detectors"/>
                    <xsd:enumeration value="Workstations"/>
                    <xsd:enumeration value="X-ray Source"/>
                    <xsd:enumeration value="ZORBAX"/>
                  </xsd:restriction>
                </xsd:simpleType>
              </xsd:element>
            </xsd:sequence>
          </xsd:extension>
        </xsd:complexContent>
      </xsd:complexType>
    </xsd:element>
    <xsd:element name="ProductGroup" ma:index="24" nillable="true" ma:displayName="Product Group" ma:description="Select only the Product Group that is the primary focus of this publication." ma:hidden="true" ma:internalName="ProductGroup">
      <xsd:complexType>
        <xsd:complexContent>
          <xsd:extension base="dms:MultiChoice">
            <xsd:sequence>
              <xsd:element name="Value" maxOccurs="unbounded" minOccurs="0" nillable="true">
                <xsd:simpleType>
                  <xsd:restriction base="dms:Choice">
                    <xsd:enumeration value="Atomic Spectroscopy"/>
                    <xsd:enumeration value="Automation Solutions"/>
                    <xsd:enumeration value="Bioreagents, Standards &amp; Kits"/>
                    <xsd:enumeration value="Columns &amp; Supplies"/>
                    <xsd:enumeration value="Dissolution"/>
                    <xsd:enumeration value="Electrophoresis"/>
                    <xsd:enumeration value="Gas Chromatography"/>
                    <xsd:enumeration value="GC &amp; GC/MS Columns"/>
                    <xsd:enumeration value="General Chromatography"/>
                    <xsd:enumeration value="Informatics &amp; Software"/>
                    <xsd:enumeration value="Instrument Parts &amp; Supplies"/>
                    <xsd:enumeration value="LC &amp; LC/MS Columns"/>
                    <xsd:enumeration value="Leak Detection"/>
                    <xsd:enumeration value="Liquid Chromatography"/>
                    <xsd:enumeration value="Magnetic Resonance"/>
                    <xsd:enumeration value="Mass Spectrometry"/>
                    <xsd:enumeration value="Microarrays"/>
                    <xsd:enumeration value="Molecular Spectroscopy"/>
                    <xsd:enumeration value="Particle Analysis"/>
                    <xsd:enumeration value="Sample Preparation"/>
                    <xsd:enumeration value="Services"/>
                    <xsd:enumeration value="Support"/>
                    <xsd:enumeration value="Vacuum Technologies"/>
                    <xsd:enumeration value="X-Ray Crystallography"/>
                  </xsd:restriction>
                </xsd:simpleType>
              </xsd:element>
            </xsd:sequence>
          </xsd:extension>
        </xsd:complexContent>
      </xsd:complexType>
    </xsd:element>
    <xsd:element name="IndustryGroup" ma:index="25" nillable="true" ma:displayName="Industry Group" ma:description="Select only the Industry Group that is the primary focus of this content." ma:hidden="true" ma:internalName="IndustryGroup">
      <xsd:complexType>
        <xsd:complexContent>
          <xsd:extension base="dms:MultiChoice">
            <xsd:sequence>
              <xsd:element name="Value" maxOccurs="unbounded" minOccurs="0" nillable="true">
                <xsd:simpleType>
                  <xsd:restriction base="dms:Choice">
                    <xsd:enumeration value="BioPharma"/>
                    <xsd:enumeration value="Clinical Research"/>
                    <xsd:enumeration value="Energy &amp; Fuels"/>
                    <xsd:enumeration value="Environmental"/>
                    <xsd:enumeration value="Food Testing &amp; Agriculture"/>
                    <xsd:enumeration value="Forensics &amp; Drug Testing"/>
                    <xsd:enumeration value="Genomics"/>
                    <xsd:enumeration value="Geochemistry, Mining &amp; Metals"/>
                    <xsd:enumeration value="Homeland Security"/>
                    <xsd:enumeration value="Integrated Biology"/>
                    <xsd:enumeration value="Materials Testing &amp; Research"/>
                    <xsd:enumeration value="Metabolomics"/>
                    <xsd:enumeration value="Pharmaceuticals"/>
                    <xsd:enumeration value="Proteomics &amp; Protein Sciences"/>
                    <xsd:enumeration value="Semiconductor Analysis"/>
                    <xsd:enumeration value="Specialty Chemicals"/>
                    <xsd:enumeration value="Vacuum Solutions"/>
                  </xsd:restriction>
                </xsd:simpleType>
              </xsd:element>
            </xsd:sequence>
          </xsd:extension>
        </xsd:complexContent>
      </xsd:complexType>
    </xsd:element>
    <xsd:element name="Product" ma:index="26" nillable="true" ma:displayName="Product" ma:hidden="true" ma:internalName="Product">
      <xsd:complexType>
        <xsd:complexContent>
          <xsd:extension base="dms:MultiChoice">
            <xsd:sequence>
              <xsd:element name="Value" maxOccurs="unbounded" minOccurs="0" nillable="true">
                <xsd:simpleType>
                  <xsd:restriction base="dms:Choice">
                    <xsd:enumeration value="G2912A"/>
                    <xsd:enumeration value="G2613A"/>
                    <xsd:enumeration value="G2614A"/>
                    <xsd:enumeration value="G2630A"/>
                    <xsd:enumeration value="G2630B"/>
                    <xsd:enumeration value="G2855B"/>
                    <xsd:enumeration value="G2888A"/>
                    <xsd:enumeration value="G2913A"/>
                    <xsd:enumeration value="G2916A"/>
                  </xsd:restriction>
                </xsd:simpleType>
              </xsd:element>
            </xsd:sequence>
          </xsd:extension>
        </xsd:complexContent>
      </xsd:complexType>
    </xsd:element>
    <xsd:element name="Industry" ma:index="27" nillable="true" ma:displayName="Industry" ma:hidden="true" ma:internalName="Industry">
      <xsd:complexType>
        <xsd:complexContent>
          <xsd:extension base="dms:MultiChoice">
            <xsd:sequence>
              <xsd:element name="Value" maxOccurs="unbounded" minOccurs="0" nillable="true">
                <xsd:simpleType>
                  <xsd:restriction base="dms:Choice">
                    <xsd:enumeration value="Air"/>
                    <xsd:enumeration value="Analysis of Process Chemicals"/>
                    <xsd:enumeration value="Antibacterial Drug Residues"/>
                    <xsd:enumeration value="Bioanalysis"/>
                    <xsd:enumeration value="Biological Warfare Agents (BWA)"/>
                    <xsd:enumeration value="Chemical Warfare Agents (CWA)"/>
                    <xsd:enumeration value="Components Analysis"/>
                    <xsd:enumeration value="Contamination Control"/>
                    <xsd:enumeration value="Environmental Monitoring"/>
                    <xsd:enumeration value="Flavors"/>
                    <xsd:enumeration value="Food"/>
                    <xsd:enumeration value="Fragrances"/>
                    <xsd:enumeration value="Natural Compounds &amp; Additives"/>
                    <xsd:enumeration value="Pesticides &amp; Residues"/>
                    <xsd:enumeration value="Silicon Wafer Analysis for Organic Contaminants"/>
                    <xsd:enumeration value="Soil &amp; Sediment"/>
                    <xsd:enumeration value="Toxic Industrial Chemicals (TIC)"/>
                    <xsd:enumeration value="Ultra-pure Water Analysis"/>
                    <xsd:enumeration value="Water, Soil &amp; Sediment"/>
                  </xsd:restriction>
                </xsd:simpleType>
              </xsd:element>
            </xsd:sequence>
          </xsd:extension>
        </xsd:complexContent>
      </xsd:complexType>
    </xsd:element>
    <xsd:element name="IndustryType" ma:index="28" nillable="true" ma:displayName="Industry Type" ma:hidden="true" ma:internalName="IndustryType">
      <xsd:complexType>
        <xsd:complexContent>
          <xsd:extension base="dms:MultiChoice">
            <xsd:sequence>
              <xsd:element name="Value" maxOccurs="unbounded" minOccurs="0" nillable="true">
                <xsd:simpleType>
                  <xsd:restriction base="dms:Choice">
                    <xsd:enumeration value="AgChem"/>
                    <xsd:enumeration value="Agriculture"/>
                    <xsd:enumeration value="Consumer Products"/>
                    <xsd:enumeration value="Disease Discovery"/>
                    <xsd:enumeration value="Drug Development"/>
                    <xsd:enumeration value="Drug Discovery"/>
                    <xsd:enumeration value="Drug Manufacturing/QA/QC"/>
                    <xsd:enumeration value="Drug Testing"/>
                    <xsd:enumeration value="Environmental"/>
                    <xsd:enumeration value="Foods &amp; Flavors"/>
                    <xsd:enumeration value="Forensics"/>
                    <xsd:enumeration value="Fuel Cells"/>
                    <xsd:enumeration value="Genomics"/>
                    <xsd:enumeration value="Homeland Security"/>
                    <xsd:enumeration value="Hydrocarbon Processing"/>
                    <xsd:enumeration value="Nucleic Acid Analysis"/>
                    <xsd:enumeration value="Production-QA/QC"/>
                    <xsd:enumeration value="Proteomics"/>
                    <xsd:enumeration value="Semiconductor"/>
                    <xsd:enumeration value="Specialty Chemical"/>
                  </xsd:restriction>
                </xsd:simpleType>
              </xsd:element>
            </xsd:sequence>
          </xsd:extension>
        </xsd:complexContent>
      </xsd:complexType>
    </xsd:element>
  </xsd:schema>
  <xsd:schema xmlns:xsd="http://www.w3.org/2001/XMLSchema" xmlns:dms="http://schemas.microsoft.com/office/2006/documentManagement/types" targetNamespace="3a52aef6-3c65-41ed-96e3-cac50d1c25cd" elementFormDefault="qualified">
    <xsd:import namespace="http://schemas.microsoft.com/office/2006/documentManagement/types"/>
    <xsd:element name="Abstract" ma:index="5" ma:displayName="Abstract" ma:description="A summary of publication's most important points, presented in paragraph form." ma:internalName="Abstract" ma:readOnly="false">
      <xsd:simpleType>
        <xsd:restriction base="dms:Note"/>
      </xsd:simpleType>
    </xsd:element>
  </xsd:schema>
  <xsd:schema xmlns:xsd="http://www.w3.org/2001/XMLSchema" xmlns:dms="http://schemas.microsoft.com/office/2006/documentManagement/types" targetNamespace="ee42ffa4-88aa-408d-9f63-e2d1068a6810" elementFormDefault="qualified">
    <xsd:import namespace="http://schemas.microsoft.com/office/2006/documentManagement/types"/>
    <xsd:element name="MidCat" ma:index="29" nillable="true" ma:displayName="MidCat" ma:description="Defines the section that this page will appear in the &quot;Narrow Your Result&quot; section of the general site search results." ma:format="Dropdown" ma:internalName="MidCat">
      <xsd:simpleType>
        <xsd:restriction base="dms:Choice">
          <xsd:enumeration value="Chemical Analysis"/>
          <xsd:enumeration value="Classroom Training Courses"/>
          <xsd:enumeration value="Columns &amp; Supplies"/>
          <xsd:enumeration value="Downloads and Utilities"/>
          <xsd:enumeration value="e-Seminars"/>
          <xsd:enumeration value="Events"/>
          <xsd:enumeration value="FAQs"/>
          <xsd:enumeration value="Installation and Maintenance Videos"/>
          <xsd:enumeration value="Illustrated Parts Breakdowns"/>
          <xsd:enumeration value="Informatics and Software"/>
          <xsd:enumeration value="Instruments &amp; Systems"/>
          <xsd:enumeration value="Life Sciences"/>
          <xsd:enumeration value="Reagents, Standards &amp; Kits"/>
          <xsd:enumeration value="Software Familiarization Videos"/>
          <xsd:enumeration value="Parts Information"/>
          <xsd:enumeration value="Pharmaceuticals"/>
          <xsd:enumeration value="Services"/>
          <xsd:enumeration value="Support Services"/>
          <xsd:enumeration value="..."/>
        </xsd:restriction>
      </xsd:simpleType>
    </xsd:element>
    <xsd:element name="MainCat" ma:index="36" nillable="true" ma:displayName="MainCat" ma:format="Dropdown" ma:internalName="MainCat">
      <xsd:simpleType>
        <xsd:restriction base="dms:Choice">
          <xsd:enumeration value="Products &amp; Services"/>
          <xsd:enumeration value="Education &amp; Events"/>
          <xsd:enumeration value="Solutions"/>
          <xsd:enumeration value="News Releases"/>
          <xsd:enumeration value="Technical Support"/>
        </xsd:restriction>
      </xsd:simpleType>
    </xsd:element>
  </xsd:schema>
  <xsd:schema xmlns:xsd="http://www.w3.org/2001/XMLSchema" xmlns:dms="http://schemas.microsoft.com/office/2006/documentManagement/types" targetNamespace="d60c28fc-3d14-46f3-b174-9a10a2a6c6f4" elementFormDefault="qualified">
    <xsd:import namespace="http://schemas.microsoft.com/office/2006/documentManagement/types"/>
    <xsd:element name="Analytical_x0020_Technique" ma:index="37" nillable="true" ma:displayName="Analytical_x0020_Technique" ma:format="Dropdown" ma:internalName="Analytical_x0020_Technique" ma:readOnly="false">
      <xsd:simpleType>
        <xsd:restriction base="dms:Choice">
          <xsd:enumeration value="Atomic Absorption (AA)"/>
          <xsd:enumeration value="Capillary Electrophoresis (CE)"/>
          <xsd:enumeration value="CE/MS"/>
          <xsd:enumeration value="Dissolution"/>
          <xsd:enumeration value="Fluorescence Spectroscopy"/>
          <xsd:enumeration value="FTIR"/>
          <xsd:enumeration value="GC"/>
          <xsd:enumeration value="GC Analyzer"/>
          <xsd:enumeration value="GC QQQ"/>
          <xsd:enumeration value="GC Q-TOF"/>
          <xsd:enumeration value="GC x GC"/>
          <xsd:enumeration value="GC/MSD"/>
          <xsd:enumeration value="GC-RapidMS"/>
          <xsd:enumeration value="GPC/SEC"/>
          <xsd:enumeration value="ICP-MS"/>
          <xsd:enumeration value="ICP-OES"/>
          <xsd:enumeration value="LC"/>
          <xsd:enumeration value="LC QQQ"/>
          <xsd:enumeration value="LC Q-TOF"/>
          <xsd:enumeration value="LC TOF"/>
          <xsd:enumeration value="LC/MS"/>
          <xsd:enumeration value="Micro GC"/>
          <xsd:enumeration value="MP-AES"/>
          <xsd:enumeration value="MS"/>
          <xsd:enumeration value="NMR"/>
          <xsd:enumeration value="PCR / qPCR"/>
          <xsd:enumeration value="Rapid-MS"/>
          <xsd:enumeration value="Thin Layer Chromatography"/>
          <xsd:enumeration value="UHPLC"/>
          <xsd:enumeration value="UV-Vis-NIR Spectroscopy"/>
          <xsd:enumeration value="X-ray Crystallography"/>
        </xsd:restriction>
      </xsd:simpleType>
    </xsd:element>
    <xsd:element name="Matrix" ma:index="38" nillable="true" ma:displayName="Matrix" ma:format="Dropdown" ma:internalName="Matrix" ma:readOnly="false">
      <xsd:simpleType>
        <xsd:restriction base="dms:Choice">
          <xsd:enumeration value="Biodiesel/Biogas"/>
          <xsd:enumeration value="Biofuel(s)"/>
          <xsd:enumeration value="Biological Mass"/>
          <xsd:enumeration value="Biologics"/>
          <xsd:enumeration value="Blood"/>
          <xsd:enumeration value="Bone"/>
          <xsd:enumeration value="Breast Milk"/>
          <xsd:enumeration value="Cell culture"/>
          <xsd:enumeration value="Cereals"/>
          <xsd:enumeration value="Coffee"/>
          <xsd:enumeration value="Composites"/>
          <xsd:enumeration value="Cosmetics"/>
          <xsd:enumeration value="Dairy"/>
          <xsd:enumeration value="Designer Drugs"/>
          <xsd:enumeration value="Drinking Water"/>
          <xsd:enumeration value="Drugs of Abuse"/>
          <xsd:enumeration value="Edible Oils"/>
          <xsd:enumeration value="Ethanol"/>
          <xsd:enumeration value="Feces"/>
          <xsd:enumeration value="Flavors"/>
          <xsd:enumeration value="Food - Other"/>
          <xsd:enumeration value="Fragrances"/>
          <xsd:enumeration value="Fruits"/>
          <xsd:enumeration value="Gas Fuel"/>
          <xsd:enumeration value="Glass"/>
          <xsd:enumeration value="Grains"/>
          <xsd:enumeration value="Human Tissue"/>
          <xsd:enumeration value="Juice"/>
          <xsd:enumeration value="Legumes"/>
          <xsd:enumeration value="Liquid Fuel"/>
          <xsd:enumeration value="Meat"/>
          <xsd:enumeration value="Metals"/>
          <xsd:enumeration value="Minerals"/>
          <xsd:enumeration value="Natural Gas"/>
          <xsd:enumeration value="Nutraceutical(s)"/>
          <xsd:enumeration value="Nuts"/>
          <xsd:enumeration value="Oil"/>
          <xsd:enumeration value="Optical Coatings"/>
          <xsd:enumeration value="Optical Component"/>
          <xsd:enumeration value="Packaging Materials"/>
          <xsd:enumeration value="Paint"/>
          <xsd:enumeration value="Pharmaceuticals"/>
          <xsd:enumeration value="Plants"/>
          <xsd:enumeration value="Plastics"/>
          <xsd:enumeration value="Polymers"/>
          <xsd:enumeration value="Refinery Gas"/>
          <xsd:enumeration value="Rock"/>
          <xsd:enumeration value="Rubbers"/>
          <xsd:enumeration value="Saliva"/>
          <xsd:enumeration value="Seafood"/>
          <xsd:enumeration value="Shale"/>
          <xsd:enumeration value="Soft Drinks"/>
          <xsd:enumeration value="Soils, Sludges &amp; Sediments"/>
          <xsd:enumeration value="Supplement"/>
          <xsd:enumeration value="Surface Water"/>
          <xsd:enumeration value="Tea"/>
          <xsd:enumeration value="Thin Films"/>
          <xsd:enumeration value="Urine"/>
          <xsd:enumeration value="Vegetables"/>
          <xsd:enumeration value="Vitamin"/>
          <xsd:enumeration value="Waste Water"/>
          <xsd:enumeration value="Water"/>
          <xsd:enumeration value="Wood"/>
          <xsd:enumeration value="Yeas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axOccurs="1" ma:index="9" ma:displayName="Author"/>
        <xsd:element ref="dcterms:created" minOccurs="0" maxOccurs="1"/>
        <xsd:element ref="dc:identifier" minOccurs="0" maxOccurs="1"/>
        <xsd:element name="contentType" minOccurs="0" maxOccurs="1" type="xsd:string" ma:index="35" ma:displayName="Content Type"/>
        <xsd:element ref="dc:title" maxOccurs="1" ma:index="1" ma:displayName="Title"/>
        <xsd:element ref="dc:subject" minOccurs="0" maxOccurs="1"/>
        <xsd:element ref="dc:description" minOccurs="0" maxOccurs="1"/>
        <xsd:element name="keywords" maxOccurs="1" ma:index="7" ma:displayName="Keywords">
          <xsd:simpleType>
            <xsd:restriction base="xsd:string">
              <xsd:minLength value="1"/>
            </xsd:restriction>
          </xsd:simpleType>
        </xsd:element>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Language xmlns="http://schemas.microsoft.com/sharepoint/v3">Chinese (Simplified)</Language>
    <Abstract xmlns="3a52aef6-3c65-41ed-96e3-cac50d1c25cd">Fundamentals of Atomic Spectroscopy hardware.</Abstract>
    <WHID xmlns="c3d35d11-92d5-4ca7-94c9-3af18e5b4368">100400</WHID>
    <NativeApplication xmlns="4eac69a7-283c-4f2a-bd8a-545358937856" xsi:nil="true"/>
    <Country xmlns="c3d35d11-92d5-4ca7-94c9-3af18e5b4368">UNITED STATES</Country>
    <ProductGroup xmlns="4eac69a7-283c-4f2a-bd8a-545358937856"/>
    <ReleaseDate xmlns="4eac69a7-283c-4f2a-bd8a-545358937856" xsi:nil="true"/>
    <ProductLine xmlns="4eac69a7-283c-4f2a-bd8a-545358937856"/>
    <WorkspaceUrl xmlns="4eac69a7-283c-4f2a-bd8a-545358937856">
      <Url>https://extranet.chem.agilent.com/Workspaces/SlidePresentation/Public/100400</Url>
      <Description>https://extranet.chem.agilent.com/Workspaces/SlidePresentation/Public/100400</Description>
    </WorkspaceUrl>
    <ExpirationDate xmlns="4eac69a7-283c-4f2a-bd8a-545358937856"/>
    <LotNumber xmlns="4eac69a7-283c-4f2a-bd8a-545358937856" xsi:nil="true"/>
    <RelatedPartNumber xmlns="c3d35d11-92d5-4ca7-94c9-3af18e5b4368" xsi:nil="true"/>
    <LibraryUrl xmlns="4eac69a7-283c-4f2a-bd8a-545358937856">
      <Url>https://extranet.chem.agilent.com/Library/SlidePresentation/Public</Url>
      <Description>https://extranet.chem.agilent.com/Library/SlidePresentation/Public</Description>
    </LibraryUrl>
    <PartNumber xmlns="4eac69a7-283c-4f2a-bd8a-545358937856">5991-6593CHCN</PartNumber>
    <ExtraPartNumber xmlns="4eac69a7-283c-4f2a-bd8a-545358937856" xsi:nil="true"/>
    <IndustryGroup xmlns="4eac69a7-283c-4f2a-bd8a-545358937856"/>
    <PageCount xmlns="4eac69a7-283c-4f2a-bd8a-545358937856" xsi:nil="true"/>
    <PubContact xmlns="4eac69a7-283c-4f2a-bd8a-545358937856">
      <UserInfo>
        <DisplayName>GRAYBILL,BILL</DisplayName>
        <AccountId>13829</AccountId>
        <AccountType/>
      </UserInfo>
    </PubContact>
    <LimitedUse xmlns="4eac69a7-283c-4f2a-bd8a-545358937856">false</LimitedUse>
    <Product xmlns="4eac69a7-283c-4f2a-bd8a-545358937856"/>
    <IndustryType xmlns="4eac69a7-283c-4f2a-bd8a-545358937856"/>
    <WebPageDescription xmlns="c3d35d11-92d5-4ca7-94c9-3af18e5b4368">Fundamentals of Atomic Spectroscopy: Hardware (Chinese Version)</WebPageDescription>
    <ProductType xmlns="4eac69a7-283c-4f2a-bd8a-545358937856"/>
    <Geography xmlns="4eac69a7-283c-4f2a-bd8a-545358937856" xsi:nil="true"/>
    <Industry xmlns="4eac69a7-283c-4f2a-bd8a-545358937856"/>
    <MainCat xmlns="ee42ffa4-88aa-408d-9f63-e2d1068a6810">Library</MainCat>
    <Matrix xmlns="d60c28fc-3d14-46f3-b174-9a10a2a6c6f4" xsi:nil="true"/>
    <Analytical_x0020_Technique xmlns="d60c28fc-3d14-46f3-b174-9a10a2a6c6f4" xsi:nil="true"/>
    <MidCat xmlns="ee42ffa4-88aa-408d-9f63-e2d1068a6810">Slide Presentation</MidCat>
  </documentManagement>
</p:properties>
</file>

<file path=customXml/item3.xml><?xml version="1.0" encoding="utf-8"?>
<?mso-contentType ?>
<FormTemplates xmlns="http://schemas.microsoft.com/sharepoint/v3/contenttype/forms">
  <Edit>PublicationForm</Edit>
  <New>PublicationForm</New>
</FormTemplates>
</file>

<file path=customXml/item4.xml><?xml version="1.0" encoding="utf-8"?>
<?mso-contentType ?>
<FormTemplates xmlns="http://schemas.microsoft.com/sharepoint/v3/contenttype/forms">
  <Edit>PublicationForm</Edit>
  <New>PublicationForm</New>
</FormTemplates>
</file>

<file path=customXml/itemProps1.xml><?xml version="1.0" encoding="utf-8"?>
<ds:datastoreItem xmlns:ds="http://schemas.openxmlformats.org/officeDocument/2006/customXml" ds:itemID="{B4210939-6038-48B7-9904-E5978B095CD7}"/>
</file>

<file path=customXml/itemProps2.xml><?xml version="1.0" encoding="utf-8"?>
<ds:datastoreItem xmlns:ds="http://schemas.openxmlformats.org/officeDocument/2006/customXml" ds:itemID="{EC616E9A-4C5E-4936-BEF0-3445691D5636}"/>
</file>

<file path=customXml/itemProps3.xml><?xml version="1.0" encoding="utf-8"?>
<ds:datastoreItem xmlns:ds="http://schemas.openxmlformats.org/officeDocument/2006/customXml" ds:itemID="{42267897-683F-4639-A932-ADB47E818CAC}"/>
</file>

<file path=customXml/itemProps4.xml><?xml version="1.0" encoding="utf-8"?>
<ds:datastoreItem xmlns:ds="http://schemas.openxmlformats.org/officeDocument/2006/customXml" ds:itemID="{42267897-683F-4639-A932-ADB47E818CAC}"/>
</file>

<file path=docProps/app.xml><?xml version="1.0" encoding="utf-8"?>
<Properties xmlns="http://schemas.openxmlformats.org/officeDocument/2006/extended-properties" xmlns:vt="http://schemas.openxmlformats.org/officeDocument/2006/docPropsVTypes">
  <Template>Agilent 4x3 Format</Template>
  <TotalTime>0</TotalTime>
  <Words>3682</Words>
  <Application>Microsoft Office PowerPoint</Application>
  <PresentationFormat>On-screen Show (4:3)</PresentationFormat>
  <Paragraphs>1192</Paragraphs>
  <Slides>46</Slides>
  <Notes>46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46</vt:i4>
      </vt:variant>
    </vt:vector>
  </HeadingPairs>
  <TitlesOfParts>
    <vt:vector size="58" baseType="lpstr">
      <vt:lpstr>Arial</vt:lpstr>
      <vt:lpstr>Arial (Body)</vt:lpstr>
      <vt:lpstr>Arial Narrow</vt:lpstr>
      <vt:lpstr>Calibri</vt:lpstr>
      <vt:lpstr>Lucida Grande</vt:lpstr>
      <vt:lpstr>Monotype Sorts</vt:lpstr>
      <vt:lpstr>Symbol</vt:lpstr>
      <vt:lpstr>Wingdings</vt:lpstr>
      <vt:lpstr>汉仪中黑简</vt:lpstr>
      <vt:lpstr>Agilent 4x3 Format</vt:lpstr>
      <vt:lpstr>1_Agilent 4x3 Format</vt:lpstr>
      <vt:lpstr>2_Agilent 4x3 Format</vt:lpstr>
      <vt:lpstr>PowerPoint Presentation</vt:lpstr>
      <vt:lpstr>PowerPoint Presentation</vt:lpstr>
      <vt:lpstr>目录</vt:lpstr>
      <vt:lpstr>前言 分类</vt:lpstr>
      <vt:lpstr>前言 综述</vt:lpstr>
      <vt:lpstr>前言 早期发展历程</vt:lpstr>
      <vt:lpstr>前言 测量对象</vt:lpstr>
      <vt:lpstr>原子吸收光谱 操作原理</vt:lpstr>
      <vt:lpstr>原子吸收光谱 常规设置</vt:lpstr>
      <vt:lpstr>PowerPoint Presentation</vt:lpstr>
      <vt:lpstr>原子吸收光谱 原子化器   </vt:lpstr>
      <vt:lpstr>原子吸收光谱 原子化器 </vt:lpstr>
      <vt:lpstr>原子吸收光谱 火焰 AAS 原子化器  </vt:lpstr>
      <vt:lpstr>原子吸收光谱 石墨炉 AAS 原子化器 </vt:lpstr>
      <vt:lpstr>原子吸收光谱 石墨炉 AAS 原子化器</vt:lpstr>
      <vt:lpstr>原子吸收光谱 AAS 的元素覆盖范围 </vt:lpstr>
      <vt:lpstr>原子吸收光谱 其他原子化器 </vt:lpstr>
      <vt:lpstr>原子吸收光谱 系统</vt:lpstr>
      <vt:lpstr>示例 火焰原子吸收光谱：矿石中低含量金的测定 </vt:lpstr>
      <vt:lpstr>示例 石墨炉原子吸收光谱：测定海洋无脊椎动物中的 Cd、Cu、Pb、Co 和 Ni </vt:lpstr>
      <vt:lpstr>示例 氢化物发生器原子吸收光谱：As、Sb 和 Se 测定</vt:lpstr>
      <vt:lpstr>原子发射光谱 综述 </vt:lpstr>
      <vt:lpstr>原子发射光谱 微波等离子体原子发射光谱 </vt:lpstr>
      <vt:lpstr>微波等离子体原子发射光谱 系统</vt:lpstr>
      <vt:lpstr>微波等离子体原子发射光谱 工作原理</vt:lpstr>
      <vt:lpstr>微波等离子体原子发射光谱 工作原理</vt:lpstr>
      <vt:lpstr>微波等离子体原子发射光谱 测定土壤中的中的营养元素（多元素检测） </vt:lpstr>
      <vt:lpstr>微波等离子体原子发射光谱 测定牛奶中的主量元素和微量元素 </vt:lpstr>
      <vt:lpstr>电感耦合等离子体发射光谱 操作原理 </vt:lpstr>
      <vt:lpstr>电感耦合等离子体发射光谱 常规设置 </vt:lpstr>
      <vt:lpstr>电感耦合等离子体发射光谱 系统</vt:lpstr>
      <vt:lpstr>电感耦合等离子体发射光谱 奶粉分析</vt:lpstr>
      <vt:lpstr>电感耦合等离子体发射光谱 生物柴油分析</vt:lpstr>
      <vt:lpstr>电感耦合等离子体质谱 综述 </vt:lpstr>
      <vt:lpstr>电感耦合等离子体质谱 综述 </vt:lpstr>
      <vt:lpstr>电感耦合等离子体质谱 常规设置</vt:lpstr>
      <vt:lpstr>电感耦合等离子体质谱 系统</vt:lpstr>
      <vt:lpstr>电感耦合等离子体质谱 氦碰撞池模式如何消除光谱干扰 </vt:lpstr>
      <vt:lpstr>电感耦合等离子体质谱 ICP-MS 作为色谱检测器</vt:lpstr>
      <vt:lpstr>电感耦合等离子体质谱 LC-ICP-MS 和 GC-ICP-MS 形态分析</vt:lpstr>
      <vt:lpstr>电感耦合等离子体质谱 饮用水分析</vt:lpstr>
      <vt:lpstr>电感耦合等离子体质谱 高纯盐酸中的痕量金属杂质分析</vt:lpstr>
      <vt:lpstr>总结 原子光谱技术</vt:lpstr>
      <vt:lpstr>了解更多信息</vt:lpstr>
      <vt:lpstr>PowerPoint Presentation</vt:lpstr>
      <vt:lpstr>缩写词</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原子光谱 基本原理：硬件</dc:title>
  <dc:subject/>
  <dc:creator>Andrea Zenker</dc:creator>
  <cp:keywords>Teaching Tools, Atomic Spectroscopy, Fundamentals, Hardware, Academia</cp:keywords>
  <dc:description/>
  <cp:lastModifiedBy/>
  <cp:revision>1</cp:revision>
  <dcterms:created xsi:type="dcterms:W3CDTF">2014-10-27T00:11:29Z</dcterms:created>
  <dcterms:modified xsi:type="dcterms:W3CDTF">2016-07-21T12:20:02Z</dcterms:modified>
  <cp:category/>
  <cp:contentType>Slide Presentation</cp:contentType>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0x0101009F5C14F1CF5847C7BBBADA9A8637DEAB0149002A15A122D616C7439DA2EF8A36719334</vt:lpwstr>
  </property>
</Properties>
</file>